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4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7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8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9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11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12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13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charts/chart7.xml" ContentType="application/vnd.openxmlformats-officedocument.drawingml.chart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notesSlides/notesSlide16.xml" ContentType="application/vnd.openxmlformats-officedocument.presentationml.notesSlide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charts/chart8.xml" ContentType="application/vnd.openxmlformats-officedocument.drawingml.chart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charts/chart9.xml" ContentType="application/vnd.openxmlformats-officedocument.drawingml.chart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notesSlides/notesSlide17.xml" ContentType="application/vnd.openxmlformats-officedocument.presentationml.notesSlide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notesSlides/notesSlide18.xml" ContentType="application/vnd.openxmlformats-officedocument.presentationml.notesSlide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notesSlides/notesSlide19.xml" ContentType="application/vnd.openxmlformats-officedocument.presentationml.notesSlide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notesSlides/notesSlide20.xml" ContentType="application/vnd.openxmlformats-officedocument.presentationml.notesSlide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notesSlides/notesSlide21.xml" ContentType="application/vnd.openxmlformats-officedocument.presentationml.notesSlide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notesSlides/notesSlide22.xml" ContentType="application/vnd.openxmlformats-officedocument.presentationml.notesSlide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notesSlides/notesSlide23.xml" ContentType="application/vnd.openxmlformats-officedocument.presentationml.notesSlide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10.xml" ContentType="application/vnd.openxmlformats-officedocument.drawingml.chart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notesSlides/notesSlide25.xml" ContentType="application/vnd.openxmlformats-officedocument.presentationml.notesSlide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notesSlides/notesSlide26.xml" ContentType="application/vnd.openxmlformats-officedocument.presentationml.notesSlide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notesSlides/notesSlide27.xml" ContentType="application/vnd.openxmlformats-officedocument.presentationml.notesSlide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notesSlides/notesSlide28.xml" ContentType="application/vnd.openxmlformats-officedocument.presentationml.notesSlide+xml"/>
  <Override PartName="/ppt/charts/chart11.xml" ContentType="application/vnd.openxmlformats-officedocument.drawingml.chart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notesSlides/notesSlide29.xml" ContentType="application/vnd.openxmlformats-officedocument.presentationml.notesSlide+xml"/>
  <Override PartName="/ppt/charts/chart12.xml" ContentType="application/vnd.openxmlformats-officedocument.drawingml.chart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notesSlides/notesSlide30.xml" ContentType="application/vnd.openxmlformats-officedocument.presentationml.notesSlide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notesSlides/notesSlide31.xml" ContentType="application/vnd.openxmlformats-officedocument.presentationml.notesSlide+xml"/>
  <Override PartName="/ppt/charts/chart13.xml" ContentType="application/vnd.openxmlformats-officedocument.drawingml.chart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notesSlides/notesSlide32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notesSlides/notesSlide33.xml" ContentType="application/vnd.openxmlformats-officedocument.presentationml.notesSlide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notesSlides/notesSlide34.xml" ContentType="application/vnd.openxmlformats-officedocument.presentationml.notesSlide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notesSlides/notesSlide35.xml" ContentType="application/vnd.openxmlformats-officedocument.presentationml.notesSlide+xml"/>
  <Override PartName="/ppt/charts/chart16.xml" ContentType="application/vnd.openxmlformats-officedocument.drawingml.chart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notesSlides/notesSlide36.xml" ContentType="application/vnd.openxmlformats-officedocument.presentationml.notesSlide+xml"/>
  <Override PartName="/ppt/charts/chart17.xml" ContentType="application/vnd.openxmlformats-officedocument.drawingml.chart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notesSlides/notesSlide3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60" r:id="rId2"/>
    <p:sldId id="481" r:id="rId3"/>
    <p:sldId id="483" r:id="rId4"/>
    <p:sldId id="448" r:id="rId5"/>
    <p:sldId id="490" r:id="rId6"/>
    <p:sldId id="473" r:id="rId7"/>
    <p:sldId id="474" r:id="rId8"/>
    <p:sldId id="475" r:id="rId9"/>
    <p:sldId id="476" r:id="rId10"/>
    <p:sldId id="480" r:id="rId11"/>
    <p:sldId id="304" r:id="rId12"/>
    <p:sldId id="318" r:id="rId13"/>
    <p:sldId id="322" r:id="rId14"/>
    <p:sldId id="378" r:id="rId15"/>
    <p:sldId id="271" r:id="rId16"/>
    <p:sldId id="275" r:id="rId17"/>
    <p:sldId id="320" r:id="rId18"/>
    <p:sldId id="309" r:id="rId19"/>
    <p:sldId id="335" r:id="rId20"/>
    <p:sldId id="343" r:id="rId21"/>
    <p:sldId id="482" r:id="rId22"/>
    <p:sldId id="484" r:id="rId23"/>
    <p:sldId id="472" r:id="rId24"/>
    <p:sldId id="387" r:id="rId25"/>
    <p:sldId id="388" r:id="rId26"/>
    <p:sldId id="389" r:id="rId27"/>
    <p:sldId id="488" r:id="rId28"/>
    <p:sldId id="326" r:id="rId29"/>
    <p:sldId id="344" r:id="rId30"/>
    <p:sldId id="362" r:id="rId31"/>
    <p:sldId id="363" r:id="rId32"/>
    <p:sldId id="382" r:id="rId33"/>
    <p:sldId id="457" r:id="rId34"/>
    <p:sldId id="492" r:id="rId35"/>
    <p:sldId id="489" r:id="rId36"/>
    <p:sldId id="367" r:id="rId37"/>
    <p:sldId id="369" r:id="rId38"/>
    <p:sldId id="491" r:id="rId39"/>
    <p:sldId id="487" r:id="rId40"/>
    <p:sldId id="392" r:id="rId41"/>
    <p:sldId id="478" r:id="rId42"/>
    <p:sldId id="281" r:id="rId43"/>
    <p:sldId id="374" r:id="rId44"/>
    <p:sldId id="380" r:id="rId45"/>
    <p:sldId id="354" r:id="rId46"/>
    <p:sldId id="371" r:id="rId47"/>
  </p:sldIdLst>
  <p:sldSz cx="12192000" cy="6858000"/>
  <p:notesSz cx="6797675" cy="9926638"/>
  <p:custDataLst>
    <p:tags r:id="rId49"/>
  </p:custDataLst>
  <p:defaultTextStyle>
    <a:defPPr>
      <a:defRPr lang="en-US"/>
    </a:defPPr>
    <a:lvl1pPr marL="177800" indent="-177800" algn="l" defTabSz="711200" rtl="0" eaLnBrk="1" latinLnBrk="0" hangingPunct="1">
      <a:spcBef>
        <a:spcPts val="1200"/>
      </a:spcBef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711200" rtl="0" eaLnBrk="1" latinLnBrk="0" hangingPunct="1">
      <a:spcBef>
        <a:spcPts val="600"/>
      </a:spcBef>
      <a:buChar char="–"/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533400" indent="-177800" algn="l" defTabSz="711200" rtl="0" eaLnBrk="1" latinLnBrk="0" hangingPunct="1">
      <a:spcBef>
        <a:spcPts val="600"/>
      </a:spcBef>
      <a:buChar char="&gt;"/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711200" indent="-177800" algn="l" defTabSz="711200" rtl="0" eaLnBrk="1" latinLnBrk="0" hangingPunct="1">
      <a:spcBef>
        <a:spcPts val="600"/>
      </a:spcBef>
      <a:buChar char="–"/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889000" indent="-177800" algn="l" defTabSz="711200" rtl="0" eaLnBrk="1" latinLnBrk="0" hangingPunct="1">
      <a:spcBef>
        <a:spcPts val="600"/>
      </a:spcBef>
      <a:buChar char="&gt;"/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066800" indent="-177800" algn="l" defTabSz="7112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1244600" indent="-177800" algn="l" defTabSz="7112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1422400" indent="-177800" algn="l" defTabSz="7112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1600200" indent="-177800" algn="l" defTabSz="7112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view" id="{B5C0BD64-621B-4FB0-97F8-19F47ADA14AB}">
          <p14:sldIdLst>
            <p14:sldId id="260"/>
          </p14:sldIdLst>
        </p14:section>
        <p14:section name="Problem" id="{33ECF1C8-D953-48C2-A205-C082D22F3316}">
          <p14:sldIdLst>
            <p14:sldId id="481"/>
            <p14:sldId id="483"/>
            <p14:sldId id="448"/>
            <p14:sldId id="490"/>
            <p14:sldId id="473"/>
            <p14:sldId id="474"/>
            <p14:sldId id="475"/>
            <p14:sldId id="476"/>
            <p14:sldId id="480"/>
            <p14:sldId id="304"/>
            <p14:sldId id="318"/>
            <p14:sldId id="322"/>
          </p14:sldIdLst>
        </p14:section>
        <p14:section name="Trends" id="{0CC2D3D1-7D7C-449C-B9D6-350C439B40A3}">
          <p14:sldIdLst>
            <p14:sldId id="378"/>
            <p14:sldId id="271"/>
            <p14:sldId id="275"/>
            <p14:sldId id="320"/>
            <p14:sldId id="309"/>
            <p14:sldId id="335"/>
            <p14:sldId id="343"/>
          </p14:sldIdLst>
        </p14:section>
        <p14:section name="Steel Decarbonization Technologies" id="{CF678AA3-AE3D-4C68-A788-A7B9BE14780C}">
          <p14:sldIdLst>
            <p14:sldId id="482"/>
            <p14:sldId id="484"/>
            <p14:sldId id="472"/>
            <p14:sldId id="387"/>
            <p14:sldId id="388"/>
            <p14:sldId id="389"/>
            <p14:sldId id="488"/>
            <p14:sldId id="326"/>
            <p14:sldId id="344"/>
            <p14:sldId id="362"/>
            <p14:sldId id="363"/>
            <p14:sldId id="382"/>
            <p14:sldId id="457"/>
            <p14:sldId id="492"/>
            <p14:sldId id="489"/>
            <p14:sldId id="367"/>
            <p14:sldId id="369"/>
          </p14:sldIdLst>
        </p14:section>
        <p14:section name="Adoption trends and obstacles" id="{E6E5C3E7-BC60-4AD3-BB79-54996AA5F03C}">
          <p14:sldIdLst>
            <p14:sldId id="491"/>
            <p14:sldId id="487"/>
            <p14:sldId id="392"/>
            <p14:sldId id="478"/>
            <p14:sldId id="281"/>
            <p14:sldId id="374"/>
            <p14:sldId id="380"/>
          </p14:sldIdLst>
        </p14:section>
        <p14:section name="Appendix" id="{FE1532ED-8DFB-40E5-83E8-89D2F85DD0EE}">
          <p14:sldIdLst>
            <p14:sldId id="354"/>
            <p14:sldId id="3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CECC4B-249E-F3CF-3EE4-B49AC7878613}" name="Gernot Wagner" initials="GW" userId="33ee3ac88b4c2f16" providerId="Windows Live"/>
  <p188:author id="{F830C279-7BD8-058E-2CA5-F72EFB30E693}" name="Picone,  Kyle" initials="KP" userId="S::kp2615@gsb.columbia.edu::b2f99201-e3c8-45f9-a46f-ffd2d7a20f6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D9D"/>
    <a:srgbClr val="E3E8EE"/>
    <a:srgbClr val="F1F4F7"/>
    <a:srgbClr val="009BDB"/>
    <a:srgbClr val="89939C"/>
    <a:srgbClr val="BEC7D0"/>
    <a:srgbClr val="A6AFB9"/>
    <a:srgbClr val="DACFF1"/>
    <a:srgbClr val="D2D9E1"/>
    <a:srgbClr val="BFE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9D7B26C5-4107-4FEC-AEDC-1716B250A1EF}" styleName="Light Style 1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9525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>
              <a:noFill/>
            </a:ln>
          </a:top>
          <a:bottom>
            <a:ln>
              <a:noFill/>
            </a:ln>
          </a:bottom>
        </a:tcBdr>
        <a:fill>
          <a:solidFill>
            <a:schemeClr val="dk2"/>
          </a:solidFill>
        </a:fill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firstCol>
      <a:tcTxStyle b="on"/>
      <a:tcStyle>
        <a:tcBdr/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1905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accent3"/>
      </a:tcTxStyle>
      <a:tcStyle>
        <a:tcBdr>
          <a:bottom>
            <a:ln w="19050" cmpd="sng">
              <a:solidFill>
                <a:schemeClr val="dk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33" autoAdjust="0"/>
    <p:restoredTop sz="90604" autoAdjust="0"/>
  </p:normalViewPr>
  <p:slideViewPr>
    <p:cSldViewPr snapToGrid="0">
      <p:cViewPr varScale="1">
        <p:scale>
          <a:sx n="96" d="100"/>
          <a:sy n="96" d="100"/>
        </p:scale>
        <p:origin x="108" y="42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" d="1"/>
        <a:sy n="1" d="1"/>
      </p:scale>
      <p:origin x="0" y="-122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9.xlsb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0.xlsb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1.xlsb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2.xlsb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3.xlsb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4.xlsb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5.xlsb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6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6.xlsb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7.xlsb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8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673234811165846E-2"/>
          <c:y val="6.6666666666666666E-2"/>
          <c:w val="0.97865353037766833"/>
          <c:h val="0.866666666666666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16349206349206349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FE43-FB46-A183-F473710B4AB3}"/>
                </c:ext>
              </c:extLst>
            </c:dLbl>
            <c:dLbl>
              <c:idx val="1"/>
              <c:layout>
                <c:manualLayout>
                  <c:x val="0"/>
                  <c:y val="-0.16190476190476191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E43-FB46-A183-F473710B4AB3}"/>
                </c:ext>
              </c:extLst>
            </c:dLbl>
            <c:dLbl>
              <c:idx val="2"/>
              <c:layout>
                <c:manualLayout>
                  <c:x val="0"/>
                  <c:y val="-0.16349206349206349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FE43-FB46-A183-F473710B4AB3}"/>
                </c:ext>
              </c:extLst>
            </c:dLbl>
            <c:dLbl>
              <c:idx val="3"/>
              <c:layout>
                <c:manualLayout>
                  <c:x val="0"/>
                  <c:y val="-0.1710317460317460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E43-FB46-A183-F473710B4AB3}"/>
                </c:ext>
              </c:extLst>
            </c:dLbl>
            <c:dLbl>
              <c:idx val="4"/>
              <c:layout>
                <c:manualLayout>
                  <c:x val="0"/>
                  <c:y val="-0.17936507936507937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FE43-FB46-A183-F473710B4AB3}"/>
                </c:ext>
              </c:extLst>
            </c:dLbl>
            <c:dLbl>
              <c:idx val="5"/>
              <c:layout>
                <c:manualLayout>
                  <c:x val="0"/>
                  <c:y val="-0.19206349206349208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E43-FB46-A183-F473710B4AB3}"/>
                </c:ext>
              </c:extLst>
            </c:dLbl>
            <c:dLbl>
              <c:idx val="6"/>
              <c:layout>
                <c:manualLayout>
                  <c:x val="0"/>
                  <c:y val="-0.20238095238095238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FE43-FB46-A183-F473710B4AB3}"/>
                </c:ext>
              </c:extLst>
            </c:dLbl>
            <c:dLbl>
              <c:idx val="7"/>
              <c:layout>
                <c:manualLayout>
                  <c:x val="0"/>
                  <c:y val="-0.2202380952380952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FE43-FB46-A183-F473710B4AB3}"/>
                </c:ext>
              </c:extLst>
            </c:dLbl>
            <c:dLbl>
              <c:idx val="8"/>
              <c:layout>
                <c:manualLayout>
                  <c:x val="0"/>
                  <c:y val="-0.22380952380952382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FE43-FB46-A183-F473710B4AB3}"/>
                </c:ext>
              </c:extLst>
            </c:dLbl>
            <c:dLbl>
              <c:idx val="9"/>
              <c:layout>
                <c:manualLayout>
                  <c:x val="0"/>
                  <c:y val="-0.22500000000000001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FE43-FB46-A183-F473710B4AB3}"/>
                </c:ext>
              </c:extLst>
            </c:dLbl>
            <c:dLbl>
              <c:idx val="10"/>
              <c:layout>
                <c:manualLayout>
                  <c:x val="0"/>
                  <c:y val="-0.2472222222222222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FE43-FB46-A183-F473710B4AB3}"/>
                </c:ext>
              </c:extLst>
            </c:dLbl>
            <c:dLbl>
              <c:idx val="11"/>
              <c:layout>
                <c:manualLayout>
                  <c:x val="0"/>
                  <c:y val="-0.2638888888888889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FE43-FB46-A183-F473710B4AB3}"/>
                </c:ext>
              </c:extLst>
            </c:dLbl>
            <c:dLbl>
              <c:idx val="12"/>
              <c:layout>
                <c:manualLayout>
                  <c:x val="0"/>
                  <c:y val="-0.26746031746031745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FE43-FB46-A183-F473710B4AB3}"/>
                </c:ext>
              </c:extLst>
            </c:dLbl>
            <c:dLbl>
              <c:idx val="13"/>
              <c:layout>
                <c:manualLayout>
                  <c:x val="0"/>
                  <c:y val="-0.27777777777777779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FE43-FB46-A183-F473710B4AB3}"/>
                </c:ext>
              </c:extLst>
            </c:dLbl>
            <c:dLbl>
              <c:idx val="14"/>
              <c:layout>
                <c:manualLayout>
                  <c:x val="0"/>
                  <c:y val="-0.28769841269841268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FE43-FB46-A183-F473710B4AB3}"/>
                </c:ext>
              </c:extLst>
            </c:dLbl>
            <c:dLbl>
              <c:idx val="15"/>
              <c:layout>
                <c:manualLayout>
                  <c:x val="0"/>
                  <c:y val="-0.28134920634920635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FE43-FB46-A183-F473710B4AB3}"/>
                </c:ext>
              </c:extLst>
            </c:dLbl>
            <c:dLbl>
              <c:idx val="16"/>
              <c:layout>
                <c:manualLayout>
                  <c:x val="0"/>
                  <c:y val="-0.2742063492063492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FE43-FB46-A183-F473710B4AB3}"/>
                </c:ext>
              </c:extLst>
            </c:dLbl>
            <c:dLbl>
              <c:idx val="17"/>
              <c:layout>
                <c:manualLayout>
                  <c:x val="0"/>
                  <c:y val="-0.276984126984127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FE43-FB46-A183-F473710B4AB3}"/>
                </c:ext>
              </c:extLst>
            </c:dLbl>
            <c:dLbl>
              <c:idx val="18"/>
              <c:layout>
                <c:manualLayout>
                  <c:x val="0"/>
                  <c:y val="-0.2904761904761905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FE43-FB46-A183-F473710B4AB3}"/>
                </c:ext>
              </c:extLst>
            </c:dLbl>
            <c:dLbl>
              <c:idx val="19"/>
              <c:layout>
                <c:manualLayout>
                  <c:x val="0"/>
                  <c:y val="-0.2960317460317460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FE43-FB46-A183-F473710B4AB3}"/>
                </c:ext>
              </c:extLst>
            </c:dLbl>
            <c:dLbl>
              <c:idx val="20"/>
              <c:layout>
                <c:manualLayout>
                  <c:x val="0"/>
                  <c:y val="-0.28809523809523807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FE43-FB46-A183-F473710B4AB3}"/>
                </c:ext>
              </c:extLst>
            </c:dLbl>
            <c:dLbl>
              <c:idx val="21"/>
              <c:layout>
                <c:manualLayout>
                  <c:x val="0"/>
                  <c:y val="-0.30198412698412697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FE43-FB46-A183-F473710B4AB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Sheet1!$A$1:$V$1</c:f>
              <c:numCache>
                <c:formatCode>General</c:formatCode>
                <c:ptCount val="22"/>
                <c:pt idx="0">
                  <c:v>1.2376784786767454</c:v>
                </c:pt>
                <c:pt idx="1">
                  <c:v>1.2211836283639801</c:v>
                </c:pt>
                <c:pt idx="2">
                  <c:v>1.2400637910344381</c:v>
                </c:pt>
                <c:pt idx="3">
                  <c:v>1.3049775765280829</c:v>
                </c:pt>
                <c:pt idx="4">
                  <c:v>1.3847299924468461</c:v>
                </c:pt>
                <c:pt idx="5">
                  <c:v>1.4996694036266198</c:v>
                </c:pt>
                <c:pt idx="6">
                  <c:v>1.5971360949940483</c:v>
                </c:pt>
                <c:pt idx="7">
                  <c:v>1.7643202950219841</c:v>
                </c:pt>
                <c:pt idx="8">
                  <c:v>1.7946881584882279</c:v>
                </c:pt>
                <c:pt idx="9">
                  <c:v>1.803709011316869</c:v>
                </c:pt>
                <c:pt idx="10">
                  <c:v>2.0083319236880981</c:v>
                </c:pt>
                <c:pt idx="11">
                  <c:v>2.167477055774246</c:v>
                </c:pt>
                <c:pt idx="12">
                  <c:v>2.1998067222068887</c:v>
                </c:pt>
                <c:pt idx="13">
                  <c:v>2.2949308983237504</c:v>
                </c:pt>
                <c:pt idx="14">
                  <c:v>2.3854478156499828</c:v>
                </c:pt>
                <c:pt idx="15">
                  <c:v>2.3237054746530759</c:v>
                </c:pt>
                <c:pt idx="16">
                  <c:v>2.2607251171619089</c:v>
                </c:pt>
                <c:pt idx="17">
                  <c:v>2.2837676635301278</c:v>
                </c:pt>
                <c:pt idx="18">
                  <c:v>2.4105412622522588</c:v>
                </c:pt>
                <c:pt idx="19">
                  <c:v>2.4624334688191083</c:v>
                </c:pt>
                <c:pt idx="20">
                  <c:v>2.3883041392426434</c:v>
                </c:pt>
                <c:pt idx="21">
                  <c:v>2.5173379332029957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E43-FB46-A183-F473710B4A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210314303"/>
        <c:axId val="1"/>
      </c:barChart>
      <c:lineChart>
        <c:grouping val="standard"/>
        <c:varyColors val="0"/>
        <c:ser>
          <c:idx val="1"/>
          <c:order val="1"/>
          <c:spPr>
            <a:ln w="28575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val>
            <c:numRef>
              <c:f>Sheet1!$A$2:$V$2</c:f>
              <c:numCache>
                <c:formatCode>General</c:formatCode>
                <c:ptCount val="22"/>
                <c:pt idx="0">
                  <c:v>850</c:v>
                </c:pt>
                <c:pt idx="1">
                  <c:v>852</c:v>
                </c:pt>
                <c:pt idx="2">
                  <c:v>905</c:v>
                </c:pt>
                <c:pt idx="3">
                  <c:v>971</c:v>
                </c:pt>
                <c:pt idx="4">
                  <c:v>1063</c:v>
                </c:pt>
                <c:pt idx="5">
                  <c:v>1148</c:v>
                </c:pt>
                <c:pt idx="6">
                  <c:v>1250</c:v>
                </c:pt>
                <c:pt idx="7">
                  <c:v>1350</c:v>
                </c:pt>
                <c:pt idx="8">
                  <c:v>1345</c:v>
                </c:pt>
                <c:pt idx="9">
                  <c:v>1241</c:v>
                </c:pt>
                <c:pt idx="10">
                  <c:v>1435</c:v>
                </c:pt>
                <c:pt idx="11">
                  <c:v>1540</c:v>
                </c:pt>
                <c:pt idx="12">
                  <c:v>1563</c:v>
                </c:pt>
                <c:pt idx="13">
                  <c:v>1653</c:v>
                </c:pt>
                <c:pt idx="14">
                  <c:v>1675</c:v>
                </c:pt>
                <c:pt idx="15">
                  <c:v>1624</c:v>
                </c:pt>
                <c:pt idx="16">
                  <c:v>1633</c:v>
                </c:pt>
                <c:pt idx="17">
                  <c:v>1737</c:v>
                </c:pt>
                <c:pt idx="18">
                  <c:v>1828</c:v>
                </c:pt>
                <c:pt idx="19">
                  <c:v>1877</c:v>
                </c:pt>
                <c:pt idx="20">
                  <c:v>1882</c:v>
                </c:pt>
                <c:pt idx="21">
                  <c:v>1962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FE43-FB46-A183-F473710B4A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"/>
        <c:axId val="3"/>
      </c:lineChart>
      <c:catAx>
        <c:axId val="121031430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4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210314303"/>
        <c:crosses val="min"/>
        <c:crossBetween val="between"/>
      </c:valAx>
      <c:catAx>
        <c:axId val="2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crossAx val="3"/>
        <c:crosses val="min"/>
        <c:auto val="0"/>
        <c:lblAlgn val="ctr"/>
        <c:lblOffset val="100"/>
        <c:noMultiLvlLbl val="0"/>
      </c:catAx>
      <c:valAx>
        <c:axId val="3"/>
        <c:scaling>
          <c:orientation val="minMax"/>
          <c:max val="2000"/>
          <c:min val="0"/>
        </c:scaling>
        <c:delete val="0"/>
        <c:axPos val="r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2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907487978016945E-2"/>
          <c:y val="2.1693783896537339E-2"/>
          <c:w val="0.97618502404396612"/>
          <c:h val="0.9566124322069253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9A3-47DF-8293-80210270F129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9A3-47DF-8293-80210270F129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09A3-47DF-8293-80210270F129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09A3-47DF-8293-80210270F129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09A3-47DF-8293-80210270F12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Sheet1!$A$1:$E$1</c:f>
              <c:numCache>
                <c:formatCode>General</c:formatCode>
                <c:ptCount val="5"/>
                <c:pt idx="0">
                  <c:v>57</c:v>
                </c:pt>
                <c:pt idx="1">
                  <c:v>99</c:v>
                </c:pt>
                <c:pt idx="2">
                  <c:v>123</c:v>
                </c:pt>
                <c:pt idx="3">
                  <c:v>103</c:v>
                </c:pt>
                <c:pt idx="4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9A3-47DF-8293-80210270F129}"/>
            </c:ext>
          </c:extLst>
        </c:ser>
        <c:ser>
          <c:idx val="1"/>
          <c:order val="1"/>
          <c:spPr>
            <a:solidFill>
              <a:schemeClr val="accent6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09A3-47DF-8293-80210270F129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09A3-47DF-8293-80210270F129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09A3-47DF-8293-80210270F129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09A3-47DF-8293-80210270F129}"/>
                </c:ext>
              </c:extLst>
            </c:dLbl>
            <c:dLbl>
              <c:idx val="4"/>
              <c:layout>
                <c:manualLayout>
                  <c:x val="0"/>
                  <c:y val="-4.1718815185648727E-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09A3-47DF-8293-80210270F12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Sheet1!$A$2:$E$2</c:f>
              <c:numCache>
                <c:formatCode>General</c:formatCode>
                <c:ptCount val="5"/>
                <c:pt idx="0">
                  <c:v>115</c:v>
                </c:pt>
                <c:pt idx="1">
                  <c:v>191</c:v>
                </c:pt>
                <c:pt idx="2">
                  <c:v>283</c:v>
                </c:pt>
                <c:pt idx="3">
                  <c:v>400</c:v>
                </c:pt>
                <c:pt idx="4">
                  <c:v>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9A3-47DF-8293-80210270F1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85023599"/>
        <c:axId val="1"/>
      </c:barChart>
      <c:catAx>
        <c:axId val="88502359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600"/>
          <c:min val="0"/>
        </c:scaling>
        <c:delete val="0"/>
        <c:axPos val="l"/>
        <c:majorGridlines>
          <c:spPr>
            <a:ln w="3175" cmpd="sng" algn="ctr">
              <a:solidFill>
                <a:schemeClr val="tx2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bg1"/>
            </a:solidFill>
            <a:prstDash val="solid"/>
          </a:ln>
        </c:spPr>
        <c:crossAx val="885023599"/>
        <c:crosses val="min"/>
        <c:crossBetween val="between"/>
        <c:majorUnit val="100"/>
      </c:valAx>
    </c:plotArea>
    <c:plotVisOnly val="0"/>
    <c:dispBlanksAs val="gap"/>
    <c:showDLblsOverMax val="1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386030216772498E-2"/>
          <c:y val="2.6901189860320744E-2"/>
          <c:w val="0.97722793956645504"/>
          <c:h val="0.946197620279358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0.4578375581996895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1A40-405F-A857-94E35E6E1243}"/>
                </c:ext>
              </c:extLst>
            </c:dLbl>
            <c:dLbl>
              <c:idx val="2"/>
              <c:layout>
                <c:manualLayout>
                  <c:x val="0"/>
                  <c:y val="-0.4588722193481634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1A40-405F-A857-94E35E6E124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89.84</c:v>
                </c:pt>
                <c:pt idx="1">
                  <c:v>97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40-405F-A857-94E35E6E1243}"/>
            </c:ext>
          </c:extLst>
        </c:ser>
        <c:ser>
          <c:idx val="1"/>
          <c:order val="1"/>
          <c:spPr>
            <a:solidFill>
              <a:schemeClr val="accent2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0.4355923435075013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1A40-405F-A857-94E35E6E1243}"/>
                </c:ext>
              </c:extLst>
            </c:dLbl>
            <c:dLbl>
              <c:idx val="2"/>
              <c:layout>
                <c:manualLayout>
                  <c:x val="0"/>
                  <c:y val="-0.4588722193481634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1A40-405F-A857-94E35E6E124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85</c:v>
                </c:pt>
                <c:pt idx="1">
                  <c:v>95.57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A40-405F-A857-94E35E6E12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968719007"/>
        <c:axId val="1"/>
      </c:barChart>
      <c:catAx>
        <c:axId val="968719007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0"/>
        <c:axPos val="l"/>
        <c:majorGridlines>
          <c:spPr>
            <a:ln w="3175" cmpd="sng" algn="ctr">
              <a:solidFill>
                <a:schemeClr val="tx2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bg1"/>
            </a:solidFill>
            <a:prstDash val="solid"/>
          </a:ln>
        </c:spPr>
        <c:crossAx val="968719007"/>
        <c:crosses val="min"/>
        <c:crossBetween val="between"/>
        <c:majorUnit val="20"/>
      </c:valAx>
    </c:plotArea>
    <c:plotVisOnly val="0"/>
    <c:dispBlanksAs val="gap"/>
    <c:showDLblsOverMax val="1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512065530219173E-2"/>
          <c:y val="5.8484349258649093E-2"/>
          <c:w val="0.97697586893956168"/>
          <c:h val="0.8830313014827018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2071-5E44-B2F3-3B4AE4609AE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071-5E44-B2F3-3B4AE4609AE8}"/>
              </c:ext>
            </c:extLst>
          </c:dPt>
          <c:dLbls>
            <c:dLbl>
              <c:idx val="0"/>
              <c:layout>
                <c:manualLayout>
                  <c:x val="0"/>
                  <c:y val="-0.37932454695222406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2071-5E44-B2F3-3B4AE4609AE8}"/>
                </c:ext>
              </c:extLst>
            </c:dLbl>
            <c:dLbl>
              <c:idx val="1"/>
              <c:layout>
                <c:manualLayout>
                  <c:x val="0"/>
                  <c:y val="-0.20304777594728171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2071-5E44-B2F3-3B4AE4609AE8}"/>
                </c:ext>
              </c:extLst>
            </c:dLbl>
            <c:dLbl>
              <c:idx val="4"/>
              <c:layout>
                <c:manualLayout>
                  <c:x val="0"/>
                  <c:y val="-0.17009884678747941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071-5E44-B2F3-3B4AE4609AE8}"/>
                </c:ext>
              </c:extLst>
            </c:dLbl>
            <c:dLbl>
              <c:idx val="5"/>
              <c:layout>
                <c:manualLayout>
                  <c:x val="0"/>
                  <c:y val="-0.12149917627677101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2071-5E44-B2F3-3B4AE4609AE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Sheet1!$A$1:$F$1</c:f>
              <c:numCache>
                <c:formatCode>General</c:formatCode>
                <c:ptCount val="6"/>
                <c:pt idx="0">
                  <c:v>800</c:v>
                </c:pt>
                <c:pt idx="1">
                  <c:v>400</c:v>
                </c:pt>
                <c:pt idx="2">
                  <c:v>380</c:v>
                </c:pt>
                <c:pt idx="3">
                  <c:v>365</c:v>
                </c:pt>
                <c:pt idx="4">
                  <c:v>325</c:v>
                </c:pt>
                <c:pt idx="5">
                  <c:v>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71-5E44-B2F3-3B4AE4609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22984160"/>
        <c:axId val="1"/>
      </c:barChart>
      <c:catAx>
        <c:axId val="112298416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0"/>
          <c:min val="0"/>
        </c:scaling>
        <c:delete val="0"/>
        <c:axPos val="l"/>
        <c:majorGridlines>
          <c:spPr>
            <a:ln w="3175" cmpd="sng" algn="ctr">
              <a:solidFill>
                <a:schemeClr val="tx2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bg1"/>
            </a:solidFill>
            <a:prstDash val="solid"/>
          </a:ln>
        </c:spPr>
        <c:crossAx val="1122984160"/>
        <c:crosses val="min"/>
        <c:crossBetween val="between"/>
        <c:majorUnit val="200"/>
      </c:valAx>
    </c:plotArea>
    <c:plotVisOnly val="0"/>
    <c:dispBlanksAs val="gap"/>
    <c:showDLblsOverMax val="1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333914559721011E-2"/>
          <c:y val="2.4299065420560748E-2"/>
          <c:w val="0.97733217088055802"/>
          <c:h val="0.9514018691588784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-4.8598130841121495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58BD-4263-B609-1AF307CB32AA}"/>
                </c:ext>
              </c:extLst>
            </c:dLbl>
            <c:dLbl>
              <c:idx val="2"/>
              <c:layout>
                <c:manualLayout>
                  <c:x val="0"/>
                  <c:y val="-0.114485981308411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58BD-4263-B609-1AF307CB32AA}"/>
                </c:ext>
              </c:extLst>
            </c:dLbl>
            <c:dLbl>
              <c:idx val="4"/>
              <c:layout>
                <c:manualLayout>
                  <c:x val="0"/>
                  <c:y val="-0.1093457943925233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58BD-4263-B609-1AF307CB32A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Sheet1!$A$1:$E$1</c:f>
              <c:numCache>
                <c:formatCode>General</c:formatCode>
                <c:ptCount val="5"/>
                <c:pt idx="0">
                  <c:v>38.299999999999997</c:v>
                </c:pt>
                <c:pt idx="1">
                  <c:v>7.3999999999999995</c:v>
                </c:pt>
                <c:pt idx="2">
                  <c:v>21.4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BD-4263-B609-1AF307CB32AA}"/>
            </c:ext>
          </c:extLst>
        </c:ser>
        <c:ser>
          <c:idx val="1"/>
          <c:order val="1"/>
          <c:spPr>
            <a:solidFill>
              <a:schemeClr val="accent2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0.242523364485981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58BD-4263-B609-1AF307CB32AA}"/>
                </c:ext>
              </c:extLst>
            </c:dLbl>
            <c:dLbl>
              <c:idx val="1"/>
              <c:layout>
                <c:manualLayout>
                  <c:x val="0"/>
                  <c:y val="-0.1906542056074766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58BD-4263-B609-1AF307CB32AA}"/>
                </c:ext>
              </c:extLst>
            </c:dLbl>
            <c:dLbl>
              <c:idx val="3"/>
              <c:layout>
                <c:manualLayout>
                  <c:x val="0"/>
                  <c:y val="-0.133644859813084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58BD-4263-B609-1AF307CB32A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Sheet1!$A$2:$E$2</c:f>
              <c:numCache>
                <c:formatCode>General</c:formatCode>
                <c:ptCount val="5"/>
                <c:pt idx="0">
                  <c:v>53.7</c:v>
                </c:pt>
                <c:pt idx="1">
                  <c:v>40.6</c:v>
                </c:pt>
                <c:pt idx="3">
                  <c:v>26.16</c:v>
                </c:pt>
                <c:pt idx="4">
                  <c:v>-18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8BD-4263-B609-1AF307CB32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883944159"/>
        <c:axId val="1"/>
      </c:barChart>
      <c:catAx>
        <c:axId val="88394415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-20"/>
        </c:scaling>
        <c:delete val="0"/>
        <c:axPos val="l"/>
        <c:majorGridlines>
          <c:spPr>
            <a:ln w="3175" cmpd="sng" algn="ctr">
              <a:solidFill>
                <a:schemeClr val="tx2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bg1"/>
            </a:solidFill>
            <a:prstDash val="solid"/>
          </a:ln>
        </c:spPr>
        <c:crossAx val="883944159"/>
        <c:crosses val="min"/>
        <c:crossBetween val="between"/>
        <c:majorUnit val="20"/>
      </c:valAx>
    </c:plotArea>
    <c:plotVisOnly val="0"/>
    <c:dispBlanksAs val="gap"/>
    <c:showDLblsOverMax val="1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311725038068305E-2"/>
          <c:y val="6.4039408866995079E-2"/>
          <c:w val="0.97737654992386336"/>
          <c:h val="0.871921182266009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062B-4C03-8C9D-3EC45570CE48}"/>
              </c:ext>
            </c:extLst>
          </c:dPt>
          <c:dLbls>
            <c:dLbl>
              <c:idx val="0"/>
              <c:layout>
                <c:manualLayout>
                  <c:x val="0"/>
                  <c:y val="-0.22413793103448276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62B-4C03-8C9D-3EC45570CE48}"/>
                </c:ext>
              </c:extLst>
            </c:dLbl>
            <c:dLbl>
              <c:idx val="2"/>
              <c:layout>
                <c:manualLayout>
                  <c:x val="0"/>
                  <c:y val="-0.30295566502463056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62B-4C03-8C9D-3EC45570CE48}"/>
                </c:ext>
              </c:extLst>
            </c:dLbl>
            <c:dLbl>
              <c:idx val="3"/>
              <c:layout>
                <c:manualLayout>
                  <c:x val="0"/>
                  <c:y val="-0.23275862068965517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062B-4C03-8C9D-3EC45570CE48}"/>
                </c:ext>
              </c:extLst>
            </c:dLbl>
            <c:dLbl>
              <c:idx val="5"/>
              <c:layout>
                <c:manualLayout>
                  <c:x val="0"/>
                  <c:y val="-0.21674876847290642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062B-4C03-8C9D-3EC45570CE4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Sheet1!$A$1:$F$1</c:f>
              <c:numCache>
                <c:formatCode>General</c:formatCode>
                <c:ptCount val="6"/>
                <c:pt idx="0">
                  <c:v>325</c:v>
                </c:pt>
                <c:pt idx="2">
                  <c:v>505</c:v>
                </c:pt>
                <c:pt idx="3">
                  <c:v>345</c:v>
                </c:pt>
                <c:pt idx="4">
                  <c:v>450</c:v>
                </c:pt>
                <c:pt idx="5">
                  <c:v>310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2B-4C03-8C9D-3EC45570CE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763465024"/>
        <c:axId val="1"/>
      </c:barChart>
      <c:catAx>
        <c:axId val="76346502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0"/>
          <c:min val="0"/>
        </c:scaling>
        <c:delete val="0"/>
        <c:axPos val="l"/>
        <c:majorGridlines>
          <c:spPr>
            <a:ln w="3175" cmpd="sng" algn="ctr">
              <a:solidFill>
                <a:schemeClr val="tx2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bg1"/>
            </a:solidFill>
            <a:prstDash val="solid"/>
          </a:ln>
        </c:spPr>
        <c:crossAx val="763465024"/>
        <c:crosses val="min"/>
        <c:crossBetween val="between"/>
        <c:majorUnit val="250"/>
      </c:valAx>
    </c:plotArea>
    <c:plotVisOnly val="0"/>
    <c:dispBlanksAs val="gap"/>
    <c:showDLblsOverMax val="1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311725038068305E-2"/>
          <c:y val="6.2200956937799042E-2"/>
          <c:w val="0.97737654992386336"/>
          <c:h val="0.8755980861244019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AD5D-4030-A903-5B5D34CB52FB}"/>
              </c:ext>
            </c:extLst>
          </c:dPt>
          <c:dLbls>
            <c:dLbl>
              <c:idx val="2"/>
              <c:layout>
                <c:manualLayout>
                  <c:x val="0"/>
                  <c:y val="-0.29665071770334928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AD5D-4030-A903-5B5D34CB52FB}"/>
                </c:ext>
              </c:extLst>
            </c:dLbl>
            <c:dLbl>
              <c:idx val="5"/>
              <c:layout>
                <c:manualLayout>
                  <c:x val="0"/>
                  <c:y val="-0.21650717703349281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AD5D-4030-A903-5B5D34CB52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Sheet1!$A$1:$F$1</c:f>
              <c:numCache>
                <c:formatCode>General</c:formatCode>
                <c:ptCount val="6"/>
                <c:pt idx="0">
                  <c:v>365</c:v>
                </c:pt>
                <c:pt idx="2">
                  <c:v>495</c:v>
                </c:pt>
                <c:pt idx="3">
                  <c:v>435</c:v>
                </c:pt>
                <c:pt idx="4">
                  <c:v>700</c:v>
                </c:pt>
                <c:pt idx="5">
                  <c:v>310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5D-4030-A903-5B5D34CB52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763450048"/>
        <c:axId val="1"/>
      </c:barChart>
      <c:catAx>
        <c:axId val="76345004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0"/>
          <c:min val="0"/>
        </c:scaling>
        <c:delete val="0"/>
        <c:axPos val="l"/>
        <c:majorGridlines>
          <c:spPr>
            <a:ln w="3175" cmpd="sng" algn="ctr">
              <a:solidFill>
                <a:schemeClr val="tx2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bg1"/>
            </a:solidFill>
            <a:prstDash val="solid"/>
          </a:ln>
        </c:spPr>
        <c:crossAx val="763450048"/>
        <c:crosses val="min"/>
        <c:crossBetween val="between"/>
        <c:majorUnit val="250"/>
      </c:valAx>
    </c:plotArea>
    <c:plotVisOnly val="0"/>
    <c:dispBlanksAs val="gap"/>
    <c:showDLblsOverMax val="1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479028697571744E-2"/>
          <c:y val="6.0271646859083192E-2"/>
          <c:w val="0.97704194260485655"/>
          <c:h val="0.8794567062818335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bg2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BEC7D0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1ED1-074A-83FB-691AAEB5D18C}"/>
              </c:ext>
            </c:extLst>
          </c:dPt>
          <c:dPt>
            <c:idx val="1"/>
            <c:invertIfNegative val="0"/>
            <c:bubble3D val="0"/>
            <c:spPr>
              <a:solidFill>
                <a:srgbClr val="BEC7D0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1ED1-074A-83FB-691AAEB5D18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1ED1-074A-83FB-691AAEB5D18C}"/>
              </c:ext>
            </c:extLst>
          </c:dPt>
          <c:dLbls>
            <c:dLbl>
              <c:idx val="0"/>
              <c:layout>
                <c:manualLayout>
                  <c:x val="0"/>
                  <c:y val="-4.2444821731748726E-4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1ED1-074A-83FB-691AAEB5D18C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1ED1-074A-83FB-691AAEB5D18C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1ED1-074A-83FB-691AAEB5D1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73</c:v>
                </c:pt>
                <c:pt idx="1">
                  <c:v>59</c:v>
                </c:pt>
                <c:pt idx="2">
                  <c:v>28.62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D1-074A-83FB-691AAEB5D18C}"/>
            </c:ext>
          </c:extLst>
        </c:ser>
        <c:ser>
          <c:idx val="1"/>
          <c:order val="1"/>
          <c:spPr>
            <a:solidFill>
              <a:schemeClr val="accent6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accent4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1ED1-074A-83FB-691AAEB5D18C}"/>
              </c:ext>
            </c:extLst>
          </c:dPt>
          <c:dLbls>
            <c:dLbl>
              <c:idx val="0"/>
              <c:layout>
                <c:manualLayout>
                  <c:x val="0"/>
                  <c:y val="-4.2444821731748726E-4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1ED1-074A-83FB-691AAEB5D18C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1ED1-074A-83FB-691AAEB5D18C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1ED1-074A-83FB-691AAEB5D1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5.0000000000000044</c:v>
                </c:pt>
                <c:pt idx="1">
                  <c:v>7.9999999999999964</c:v>
                </c:pt>
                <c:pt idx="2">
                  <c:v>7.0199999999999987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ED1-074A-83FB-691AAEB5D18C}"/>
            </c:ext>
          </c:extLst>
        </c:ser>
        <c:ser>
          <c:idx val="2"/>
          <c:order val="2"/>
          <c:spPr>
            <a:solidFill>
              <a:schemeClr val="accent1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1ED1-074A-83FB-691AAEB5D18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1ED1-074A-83FB-691AAEB5D18C}"/>
              </c:ext>
            </c:extLst>
          </c:dPt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1ED1-074A-83FB-691AAEB5D18C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1ED1-074A-83FB-691AAEB5D18C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1ED1-074A-83FB-691AAEB5D1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Sheet1!$A$3:$C$3</c:f>
              <c:numCache>
                <c:formatCode>General</c:formatCode>
                <c:ptCount val="3"/>
                <c:pt idx="0">
                  <c:v>21.999999999999996</c:v>
                </c:pt>
                <c:pt idx="1">
                  <c:v>3.0000000000000027</c:v>
                </c:pt>
                <c:pt idx="2">
                  <c:v>15.660000000000002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ED1-074A-83FB-691AAEB5D18C}"/>
            </c:ext>
          </c:extLst>
        </c:ser>
        <c:ser>
          <c:idx val="3"/>
          <c:order val="3"/>
          <c:spPr>
            <a:solidFill>
              <a:schemeClr val="accent2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1ED1-074A-83FB-691AAEB5D18C}"/>
              </c:ext>
            </c:extLst>
          </c:dPt>
          <c:dLbls>
            <c:dLbl>
              <c:idx val="1"/>
              <c:layout>
                <c:manualLayout>
                  <c:x val="0"/>
                  <c:y val="-4.2444821731748726E-4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1ED1-074A-83FB-691AAEB5D18C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1ED1-074A-83FB-691AAEB5D1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Sheet1!$A$4:$C$4</c:f>
              <c:numCache>
                <c:formatCode>General</c:formatCode>
                <c:ptCount val="3"/>
                <c:pt idx="1">
                  <c:v>3.0000000000000027</c:v>
                </c:pt>
                <c:pt idx="2">
                  <c:v>2.7000000000000024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ED1-074A-83FB-691AAEB5D18C}"/>
            </c:ext>
          </c:extLst>
        </c:ser>
        <c:ser>
          <c:idx val="4"/>
          <c:order val="4"/>
          <c:spPr>
            <a:solidFill>
              <a:schemeClr val="accent1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-4.2444821731748726E-4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1ED1-074A-83FB-691AAEB5D18C}"/>
                </c:ext>
              </c:extLst>
            </c:dLbl>
            <c:dLbl>
              <c:idx val="2"/>
              <c:layout>
                <c:manualLayout>
                  <c:x val="0"/>
                  <c:y val="-4.2444821731748726E-4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1ED1-074A-83FB-691AAEB5D1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Sheet1!$A$5:$C$5</c:f>
              <c:numCache>
                <c:formatCode>General</c:formatCode>
                <c:ptCount val="3"/>
                <c:pt idx="1">
                  <c:v>27</c:v>
                </c:pt>
                <c:pt idx="2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ED1-074A-83FB-691AAEB5D1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0006447"/>
        <c:axId val="1"/>
      </c:barChart>
      <c:catAx>
        <c:axId val="610006447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0"/>
        <c:axPos val="l"/>
        <c:majorGridlines>
          <c:spPr>
            <a:ln w="3175" cmpd="sng" algn="ctr">
              <a:solidFill>
                <a:schemeClr val="tx2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bg1"/>
            </a:solidFill>
            <a:prstDash val="solid"/>
          </a:ln>
        </c:spPr>
        <c:crossAx val="610006447"/>
        <c:crosses val="min"/>
        <c:crossBetween val="between"/>
        <c:majorUnit val="20"/>
      </c:valAx>
    </c:plotArea>
    <c:plotVisOnly val="0"/>
    <c:dispBlanksAs val="gap"/>
    <c:showDLblsOverMax val="1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642575736992253E-3"/>
          <c:y val="2.5922233300099701E-2"/>
          <c:w val="0.98587148485260157"/>
          <c:h val="0.94815553339980063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2193-3643-A390-DD9A9B01916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193-3643-A390-DD9A9B01916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2193-3643-A390-DD9A9B01916B}"/>
              </c:ext>
            </c:extLst>
          </c:dPt>
          <c:dPt>
            <c:idx val="8"/>
            <c:invertIfNegative val="0"/>
            <c:bubble3D val="0"/>
            <c:spPr>
              <a:solidFill>
                <a:schemeClr val="bg2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2193-3643-A390-DD9A9B01916B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2193-3643-A390-DD9A9B01916B}"/>
              </c:ext>
            </c:extLst>
          </c:dPt>
          <c:dLbls>
            <c:dLbl>
              <c:idx val="0"/>
              <c:layout>
                <c:manualLayout>
                  <c:x val="0"/>
                  <c:y val="-0.36689930209371885"/>
                </c:manualLayout>
              </c:layout>
              <c:numFmt formatCode="#,##0.00;&quot;-&quot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2193-3643-A390-DD9A9B01916B}"/>
                </c:ext>
              </c:extLst>
            </c:dLbl>
            <c:dLbl>
              <c:idx val="2"/>
              <c:layout>
                <c:manualLayout>
                  <c:x val="0"/>
                  <c:y val="-0.48454636091724823"/>
                </c:manualLayout>
              </c:layout>
              <c:numFmt formatCode="#,##0.00;&quot;-&quot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193-3643-A390-DD9A9B01916B}"/>
                </c:ext>
              </c:extLst>
            </c:dLbl>
            <c:dLbl>
              <c:idx val="7"/>
              <c:layout>
                <c:manualLayout>
                  <c:x val="0"/>
                  <c:y val="-6.3310069790628115E-2"/>
                </c:manualLayout>
              </c:layout>
              <c:numFmt formatCode="#,##0.00;&quot;-&quot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2193-3643-A390-DD9A9B01916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Sheet1!$A$1:$J$1</c:f>
              <c:numCache>
                <c:formatCode>General</c:formatCode>
                <c:ptCount val="10"/>
                <c:pt idx="0">
                  <c:v>3.13</c:v>
                </c:pt>
                <c:pt idx="1">
                  <c:v>3.13</c:v>
                </c:pt>
                <c:pt idx="2">
                  <c:v>4.25</c:v>
                </c:pt>
                <c:pt idx="3">
                  <c:v>3.4699999999999989</c:v>
                </c:pt>
                <c:pt idx="4">
                  <c:v>3.0299999999999989</c:v>
                </c:pt>
                <c:pt idx="5">
                  <c:v>1.0999999999999994</c:v>
                </c:pt>
                <c:pt idx="6">
                  <c:v>0.24999999999999967</c:v>
                </c:pt>
                <c:pt idx="7">
                  <c:v>0.24999999999999911</c:v>
                </c:pt>
                <c:pt idx="8">
                  <c:v>0.25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193-3643-A390-DD9A9B01916B}"/>
            </c:ext>
          </c:extLst>
        </c:ser>
        <c:ser>
          <c:idx val="1"/>
          <c:order val="1"/>
          <c:spPr>
            <a:solidFill>
              <a:schemeClr val="accent2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3"/>
            <c:invertIfNegative val="0"/>
            <c:bubble3D val="0"/>
            <c:spPr>
              <a:solidFill>
                <a:schemeClr val="accent3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2193-3643-A390-DD9A9B01916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2193-3643-A390-DD9A9B01916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2193-3643-A390-DD9A9B01916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2193-3643-A390-DD9A9B01916B}"/>
              </c:ext>
            </c:extLst>
          </c:dPt>
          <c:dLbls>
            <c:dLbl>
              <c:idx val="1"/>
              <c:layout>
                <c:manualLayout>
                  <c:x val="0"/>
                  <c:y val="0"/>
                </c:manualLayout>
              </c:layout>
              <c:numFmt formatCode="#,##0.00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2193-3643-A390-DD9A9B01916B}"/>
                </c:ext>
              </c:extLst>
            </c:dLbl>
            <c:dLbl>
              <c:idx val="3"/>
              <c:layout>
                <c:manualLayout>
                  <c:x val="0"/>
                  <c:y val="-4.9850448654037882E-4"/>
                </c:manualLayout>
              </c:layout>
              <c:numFmt formatCode="#,##0.00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2193-3643-A390-DD9A9B01916B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.00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2193-3643-A390-DD9A9B01916B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numFmt formatCode="#,##0.00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2193-3643-A390-DD9A9B01916B}"/>
                </c:ext>
              </c:extLst>
            </c:dLbl>
            <c:dLbl>
              <c:idx val="6"/>
              <c:layout>
                <c:manualLayout>
                  <c:x val="0"/>
                  <c:y val="-4.9850448654037882E-4"/>
                </c:manualLayout>
              </c:layout>
              <c:numFmt formatCode="#,##0.00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2193-3643-A390-DD9A9B01916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Sheet1!$A$2:$J$2</c:f>
              <c:numCache>
                <c:formatCode>General</c:formatCode>
                <c:ptCount val="10"/>
                <c:pt idx="1">
                  <c:v>1.1200000000000001</c:v>
                </c:pt>
                <c:pt idx="3">
                  <c:v>0.78000000000000025</c:v>
                </c:pt>
                <c:pt idx="4">
                  <c:v>0.43999999999999995</c:v>
                </c:pt>
                <c:pt idx="5">
                  <c:v>1.93</c:v>
                </c:pt>
                <c:pt idx="6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193-3643-A390-DD9A9B0191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590306079"/>
        <c:axId val="1"/>
      </c:barChart>
      <c:catAx>
        <c:axId val="59030607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4.5"/>
          <c:min val="-4.4408920985006262E-16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bg1"/>
            </a:solidFill>
            <a:prstDash val="solid"/>
          </a:ln>
        </c:spPr>
        <c:crossAx val="59030607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296296296296297E-2"/>
          <c:y val="9.6296296296296297E-2"/>
          <c:w val="0.80740740740740746"/>
          <c:h val="0.80740740740740746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0198-214B-B891-09FA6050E292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0198-214B-B891-09FA6050E292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5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98-214B-B891-09FA6050E2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296296296296297E-2"/>
          <c:y val="9.6296296296296297E-2"/>
          <c:w val="0.80740740740740746"/>
          <c:h val="0.80740740740740746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7468-9E48-B7EE-5FE9AA3D1C80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7468-9E48-B7EE-5FE9AA3D1C80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22</c:v>
                </c:pt>
                <c:pt idx="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68-9E48-B7EE-5FE9AA3D1C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296296296296297E-2"/>
          <c:y val="9.6296296296296297E-2"/>
          <c:w val="0.80740740740740746"/>
          <c:h val="0.80740740740740746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339A-314A-B2E3-4F31EEBFED39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339A-314A-B2E3-4F31EEBFED39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73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9A-314A-B2E3-4F31EEBFED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181398782063111E-2"/>
          <c:y val="5.3808260704812427E-2"/>
          <c:w val="0.94722273482192287"/>
          <c:h val="0.8923834785903751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C2D4-4925-A404-4C65B3615BF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C2D4-4925-A404-4C65B3615BFC}"/>
              </c:ext>
            </c:extLst>
          </c:dPt>
          <c:dLbls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C2D4-4925-A404-4C65B3615BFC}"/>
                </c:ext>
              </c:extLst>
            </c:dLbl>
            <c:dLbl>
              <c:idx val="2"/>
              <c:layout>
                <c:manualLayout>
                  <c:x val="0"/>
                  <c:y val="-3.7893141341417203E-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C2D4-4925-A404-4C65B3615BFC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C2D4-4925-A404-4C65B3615BFC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C2D4-4925-A404-4C65B3615BFC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C2D4-4925-A404-4C65B3615BFC}"/>
                </c:ext>
              </c:extLst>
            </c:dLbl>
            <c:dLbl>
              <c:idx val="6"/>
              <c:layout>
                <c:manualLayout>
                  <c:x val="0"/>
                  <c:y val="-3.7893141341417203E-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C2D4-4925-A404-4C65B3615BFC}"/>
                </c:ext>
              </c:extLst>
            </c:dLbl>
            <c:dLbl>
              <c:idx val="7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C2D4-4925-A404-4C65B3615BFC}"/>
                </c:ext>
              </c:extLst>
            </c:dLbl>
            <c:dLbl>
              <c:idx val="8"/>
              <c:layout>
                <c:manualLayout>
                  <c:x val="0"/>
                  <c:y val="-3.7893141341417203E-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C2D4-4925-A404-4C65B3615BFC}"/>
                </c:ext>
              </c:extLst>
            </c:dLbl>
            <c:dLbl>
              <c:idx val="9"/>
              <c:layout>
                <c:manualLayout>
                  <c:x val="0"/>
                  <c:y val="-3.7893141341417203E-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C2D4-4925-A404-4C65B3615BFC}"/>
                </c:ext>
              </c:extLst>
            </c:dLbl>
            <c:dLbl>
              <c:idx val="10"/>
              <c:layout>
                <c:manualLayout>
                  <c:x val="0"/>
                  <c:y val="-3.7893141341417203E-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C2D4-4925-A404-4C65B3615BFC}"/>
                </c:ext>
              </c:extLst>
            </c:dLbl>
            <c:dLbl>
              <c:idx val="1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C2D4-4925-A404-4C65B3615BF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Sheet1!$A$1:$L$1</c:f>
              <c:numCache>
                <c:formatCode>General</c:formatCode>
                <c:ptCount val="12"/>
                <c:pt idx="0">
                  <c:v>8.1055751361747408</c:v>
                </c:pt>
                <c:pt idx="1">
                  <c:v>2.4145906760659894</c:v>
                </c:pt>
                <c:pt idx="2">
                  <c:v>32.237397201750703</c:v>
                </c:pt>
                <c:pt idx="3">
                  <c:v>11.0666987076787</c:v>
                </c:pt>
                <c:pt idx="4">
                  <c:v>8.2932820677134291</c:v>
                </c:pt>
                <c:pt idx="5">
                  <c:v>23.824361849834499</c:v>
                </c:pt>
                <c:pt idx="6">
                  <c:v>23.915945743885203</c:v>
                </c:pt>
                <c:pt idx="7">
                  <c:v>57.278516501121103</c:v>
                </c:pt>
                <c:pt idx="8">
                  <c:v>3.177266901636</c:v>
                </c:pt>
                <c:pt idx="9">
                  <c:v>2.3353892983030198</c:v>
                </c:pt>
                <c:pt idx="10">
                  <c:v>2.8730775392498602</c:v>
                </c:pt>
                <c:pt idx="11">
                  <c:v>5.6183915411727297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2D4-4925-A404-4C65B3615BFC}"/>
            </c:ext>
          </c:extLst>
        </c:ser>
        <c:ser>
          <c:idx val="1"/>
          <c:order val="1"/>
          <c:spPr>
            <a:solidFill>
              <a:schemeClr val="accent2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4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C2D4-4925-A404-4C65B3615BF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C2D4-4925-A404-4C65B3615BFC}"/>
              </c:ext>
            </c:extLst>
          </c:dPt>
          <c:dLbls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C2D4-4925-A404-4C65B3615BFC}"/>
                </c:ext>
              </c:extLst>
            </c:dLbl>
            <c:dLbl>
              <c:idx val="7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C2D4-4925-A404-4C65B3615BF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Sheet1!$A$2:$L$2</c:f>
              <c:numCache>
                <c:formatCode>General</c:formatCode>
                <c:ptCount val="12"/>
                <c:pt idx="1">
                  <c:v>6.2088473245779756</c:v>
                </c:pt>
                <c:pt idx="2">
                  <c:v>0</c:v>
                </c:pt>
                <c:pt idx="3">
                  <c:v>1.0119619779977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4.1392983018262939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1.3797661006087703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2D4-4925-A404-4C65B3615BFC}"/>
            </c:ext>
          </c:extLst>
        </c:ser>
        <c:ser>
          <c:idx val="2"/>
          <c:order val="2"/>
          <c:spPr>
            <a:solidFill>
              <a:schemeClr val="accent3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C2D4-4925-A404-4C65B3615BF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C2D4-4925-A404-4C65B3615BFC}"/>
              </c:ext>
            </c:extLst>
          </c:dPt>
          <c:dLbls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C2D4-4925-A404-4C65B3615BFC}"/>
                </c:ext>
              </c:extLst>
            </c:dLbl>
            <c:dLbl>
              <c:idx val="1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C2D4-4925-A404-4C65B3615BF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Sheet1!$A$3:$L$3</c:f>
              <c:numCache>
                <c:formatCode>General</c:formatCode>
                <c:ptCount val="12"/>
                <c:pt idx="1">
                  <c:v>0</c:v>
                </c:pt>
                <c:pt idx="2">
                  <c:v>5.0595428815580945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0.13817686638780202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9.6581624479324013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2D4-4925-A404-4C65B3615BFC}"/>
            </c:ext>
          </c:extLst>
        </c:ser>
        <c:ser>
          <c:idx val="3"/>
          <c:order val="3"/>
          <c:spPr>
            <a:solidFill>
              <a:srgbClr val="BEC7D0"/>
            </a:solidFill>
            <a:ln w="3175" cmpd="sng" algn="ctr">
              <a:noFill/>
              <a:prstDash val="solid"/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C2D4-4925-A404-4C65B3615BF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C2D4-4925-A404-4C65B3615BFC}"/>
              </c:ext>
            </c:extLst>
          </c:dPt>
          <c:dLbls>
            <c:dLbl>
              <c:idx val="2"/>
              <c:layout>
                <c:manualLayout>
                  <c:x val="0"/>
                  <c:y val="-3.7893141341417203E-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7-C2D4-4925-A404-4C65B3615BFC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8-C2D4-4925-A404-4C65B3615BFC}"/>
                </c:ext>
              </c:extLst>
            </c:dLbl>
            <c:dLbl>
              <c:idx val="8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9-C2D4-4925-A404-4C65B3615BF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Sheet1!$A$4:$L$4</c:f>
              <c:numCache>
                <c:formatCode>General</c:formatCode>
                <c:ptCount val="12"/>
                <c:pt idx="1">
                  <c:v>0</c:v>
                </c:pt>
                <c:pt idx="2">
                  <c:v>2.4145906760659912</c:v>
                </c:pt>
                <c:pt idx="3">
                  <c:v>20.329087899179694</c:v>
                </c:pt>
                <c:pt idx="4">
                  <c:v>1.0119619779977</c:v>
                </c:pt>
                <c:pt idx="5">
                  <c:v>1.6557193207305083</c:v>
                </c:pt>
                <c:pt idx="6">
                  <c:v>0</c:v>
                </c:pt>
                <c:pt idx="7">
                  <c:v>0</c:v>
                </c:pt>
                <c:pt idx="8">
                  <c:v>33.1145866709372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C2D4-4925-A404-4C65B3615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19632463"/>
        <c:axId val="1"/>
      </c:barChart>
      <c:catAx>
        <c:axId val="151963246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70"/>
          <c:min val="0"/>
        </c:scaling>
        <c:delete val="0"/>
        <c:axPos val="l"/>
        <c:majorGridlines>
          <c:spPr>
            <a:ln w="3175" cmpd="sng" algn="ctr">
              <a:solidFill>
                <a:schemeClr val="tx2"/>
              </a:solidFill>
              <a:prstDash val="solid"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cmpd="sng" algn="ctr">
            <a:solidFill>
              <a:schemeClr val="bg1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9632463"/>
        <c:crosses val="min"/>
        <c:crossBetween val="between"/>
        <c:majorUnit val="10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252975546418523E-2"/>
          <c:y val="2.2327179046801201E-2"/>
          <c:w val="0.97749404890716296"/>
          <c:h val="0.955345641906397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-0.39072563331902105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DCEE-4180-92F0-BDAE84D51CEB}"/>
                </c:ext>
              </c:extLst>
            </c:dLbl>
            <c:dLbl>
              <c:idx val="2"/>
              <c:layout>
                <c:manualLayout>
                  <c:x val="0"/>
                  <c:y val="-0.3958780592528982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DCEE-4180-92F0-BDAE84D51CE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1">
                  <c:v>2.66</c:v>
                </c:pt>
                <c:pt idx="2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EE-4180-92F0-BDAE84D51CEB}"/>
            </c:ext>
          </c:extLst>
        </c:ser>
        <c:ser>
          <c:idx val="1"/>
          <c:order val="1"/>
          <c:spPr>
            <a:solidFill>
              <a:schemeClr val="accent2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BEC7D0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DCEE-4180-92F0-BDAE84D51CEB}"/>
              </c:ext>
            </c:extLst>
          </c:dPt>
          <c:dLbls>
            <c:dLbl>
              <c:idx val="1"/>
              <c:layout>
                <c:manualLayout>
                  <c:x val="0"/>
                  <c:y val="-0.34134821811936455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DCEE-4180-92F0-BDAE84D51CEB}"/>
                </c:ext>
              </c:extLst>
            </c:dLbl>
            <c:dLbl>
              <c:idx val="2"/>
              <c:layout>
                <c:manualLayout>
                  <c:x val="0"/>
                  <c:y val="-0.19149849720910261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DCEE-4180-92F0-BDAE84D51CE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2.3883041390000002</c:v>
                </c:pt>
                <c:pt idx="1">
                  <c:v>2.2999999999999998</c:v>
                </c:pt>
                <c:pt idx="2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EE-4180-92F0-BDAE84D51CEB}"/>
            </c:ext>
          </c:extLst>
        </c:ser>
        <c:ser>
          <c:idx val="2"/>
          <c:order val="2"/>
          <c:spPr>
            <a:solidFill>
              <a:schemeClr val="accent3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-0.27050236152855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DCEE-4180-92F0-BDAE84D51CEB}"/>
                </c:ext>
              </c:extLst>
            </c:dLbl>
            <c:dLbl>
              <c:idx val="2"/>
              <c:layout>
                <c:manualLayout>
                  <c:x val="0"/>
                  <c:y val="-5.0665521683125804E-2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DCEE-4180-92F0-BDAE84D51CE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Sheet1!$A$3:$C$3</c:f>
              <c:numCache>
                <c:formatCode>General</c:formatCode>
                <c:ptCount val="3"/>
                <c:pt idx="1">
                  <c:v>1.78</c:v>
                </c:pt>
                <c:pt idx="2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EE-4180-92F0-BDAE84D51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31278543"/>
        <c:axId val="1"/>
      </c:barChart>
      <c:catAx>
        <c:axId val="13127854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.5"/>
          <c:min val="0"/>
        </c:scaling>
        <c:delete val="0"/>
        <c:axPos val="l"/>
        <c:majorGridlines>
          <c:spPr>
            <a:ln w="3175" cmpd="sng" algn="ctr">
              <a:solidFill>
                <a:schemeClr val="tx2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bg1"/>
            </a:solidFill>
            <a:prstDash val="solid"/>
          </a:ln>
        </c:spPr>
        <c:crossAx val="131278543"/>
        <c:crosses val="min"/>
        <c:crossBetween val="between"/>
        <c:majorUnit val="0.5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609117361784675E-2"/>
          <c:y val="2.197802197802198E-2"/>
          <c:w val="0.97478176527643068"/>
          <c:h val="0.95604395604395609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2C02-4AF4-8B00-58ADFEE04FD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C02-4AF4-8B00-58ADFEE04FD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2C02-4AF4-8B00-58ADFEE04FDB}"/>
              </c:ext>
            </c:extLst>
          </c:dPt>
          <c:val>
            <c:numRef>
              <c:f>Sheet1!$A$1:$H$1</c:f>
              <c:numCache>
                <c:formatCode>General</c:formatCode>
                <c:ptCount val="8"/>
                <c:pt idx="0">
                  <c:v>180</c:v>
                </c:pt>
                <c:pt idx="1">
                  <c:v>330</c:v>
                </c:pt>
                <c:pt idx="3">
                  <c:v>300</c:v>
                </c:pt>
                <c:pt idx="4">
                  <c:v>340</c:v>
                </c:pt>
                <c:pt idx="6">
                  <c:v>200</c:v>
                </c:pt>
                <c:pt idx="7">
                  <c:v>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02-4AF4-8B00-58ADFEE04FDB}"/>
            </c:ext>
          </c:extLst>
        </c:ser>
        <c:ser>
          <c:idx val="1"/>
          <c:order val="1"/>
          <c:spPr>
            <a:solidFill>
              <a:schemeClr val="accent2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  <c:spPr>
              <a:pattFill prst="wdDnDiag">
                <a:fgClr>
                  <a:srgbClr val="A6AFB9"/>
                </a:fgClr>
                <a:bgClr>
                  <a:schemeClr val="bg1"/>
                </a:bgClr>
              </a:patt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2C02-4AF4-8B00-58ADFEE04FDB}"/>
              </c:ext>
            </c:extLst>
          </c:dPt>
          <c:dPt>
            <c:idx val="4"/>
            <c:invertIfNegative val="0"/>
            <c:bubble3D val="0"/>
            <c:spPr>
              <a:pattFill prst="wdDnDiag">
                <a:fgClr>
                  <a:srgbClr val="A6AFB9"/>
                </a:fgClr>
                <a:bgClr>
                  <a:schemeClr val="bg1"/>
                </a:bgClr>
              </a:patt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2C02-4AF4-8B00-58ADFEE04FDB}"/>
              </c:ext>
            </c:extLst>
          </c:dPt>
          <c:dPt>
            <c:idx val="7"/>
            <c:invertIfNegative val="0"/>
            <c:bubble3D val="0"/>
            <c:spPr>
              <a:pattFill prst="wdDnDiag">
                <a:fgClr>
                  <a:srgbClr val="A6AFB9"/>
                </a:fgClr>
                <a:bgClr>
                  <a:schemeClr val="bg1"/>
                </a:bgClr>
              </a:patt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2C02-4AF4-8B00-58ADFEE04FDB}"/>
              </c:ext>
            </c:extLst>
          </c:dPt>
          <c:val>
            <c:numRef>
              <c:f>Sheet1!$A$2:$H$2</c:f>
              <c:numCache>
                <c:formatCode>General</c:formatCode>
                <c:ptCount val="8"/>
                <c:pt idx="0">
                  <c:v>90</c:v>
                </c:pt>
                <c:pt idx="1">
                  <c:v>130</c:v>
                </c:pt>
                <c:pt idx="3">
                  <c:v>30</c:v>
                </c:pt>
                <c:pt idx="4">
                  <c:v>170</c:v>
                </c:pt>
                <c:pt idx="6">
                  <c:v>90</c:v>
                </c:pt>
                <c:pt idx="7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C02-4AF4-8B00-58ADFEE04FDB}"/>
            </c:ext>
          </c:extLst>
        </c:ser>
        <c:ser>
          <c:idx val="2"/>
          <c:order val="2"/>
          <c:spPr>
            <a:solidFill>
              <a:schemeClr val="accent3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Sheet1!$A$3:$H$3</c:f>
              <c:numCache>
                <c:formatCode>General</c:formatCode>
                <c:ptCount val="8"/>
                <c:pt idx="0">
                  <c:v>55</c:v>
                </c:pt>
                <c:pt idx="3">
                  <c:v>40</c:v>
                </c:pt>
                <c:pt idx="6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C02-4AF4-8B00-58ADFEE04FDB}"/>
            </c:ext>
          </c:extLst>
        </c:ser>
        <c:ser>
          <c:idx val="3"/>
          <c:order val="3"/>
          <c:spPr>
            <a:solidFill>
              <a:schemeClr val="accent4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Sheet1!$A$4:$H$4</c:f>
              <c:numCache>
                <c:formatCode>General</c:formatCode>
                <c:ptCount val="8"/>
                <c:pt idx="0">
                  <c:v>65</c:v>
                </c:pt>
                <c:pt idx="3">
                  <c:v>45</c:v>
                </c:pt>
                <c:pt idx="6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C02-4AF4-8B00-58ADFEE04F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967587295"/>
        <c:axId val="1"/>
      </c:barChart>
      <c:catAx>
        <c:axId val="967587295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700"/>
          <c:min val="0"/>
        </c:scaling>
        <c:delete val="0"/>
        <c:axPos val="l"/>
        <c:majorGridlines>
          <c:spPr>
            <a:ln w="3175" cmpd="sng" algn="ctr">
              <a:solidFill>
                <a:schemeClr val="tx2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bg1"/>
            </a:solidFill>
            <a:prstDash val="solid"/>
          </a:ln>
        </c:spPr>
        <c:crossAx val="967587295"/>
        <c:crosses val="min"/>
        <c:crossBetween val="between"/>
        <c:majorUnit val="100"/>
      </c:val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108142172926645E-2"/>
          <c:y val="2.9595902105862264E-2"/>
          <c:w val="0.97378371565414668"/>
          <c:h val="0.9408081957882754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4422310756972111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A5D6-4012-BB60-06BA87F7D960}"/>
                </c:ext>
              </c:extLst>
            </c:dLbl>
            <c:dLbl>
              <c:idx val="1"/>
              <c:layout>
                <c:manualLayout>
                  <c:x val="0"/>
                  <c:y val="-0.3625498007968127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A5D6-4012-BB60-06BA87F7D960}"/>
                </c:ext>
              </c:extLst>
            </c:dLbl>
            <c:dLbl>
              <c:idx val="3"/>
              <c:layout>
                <c:manualLayout>
                  <c:x val="0"/>
                  <c:y val="-0.2333523050654524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A5D6-4012-BB60-06BA87F7D960}"/>
                </c:ext>
              </c:extLst>
            </c:dLbl>
            <c:dLbl>
              <c:idx val="4"/>
              <c:layout>
                <c:manualLayout>
                  <c:x val="0"/>
                  <c:y val="-0.2253841775754126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A5D6-4012-BB60-06BA87F7D960}"/>
                </c:ext>
              </c:extLst>
            </c:dLbl>
            <c:dLbl>
              <c:idx val="8"/>
              <c:layout>
                <c:manualLayout>
                  <c:x val="0"/>
                  <c:y val="-0.1872509960159362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A5D6-4012-BB60-06BA87F7D960}"/>
                </c:ext>
              </c:extLst>
            </c:dLbl>
            <c:dLbl>
              <c:idx val="9"/>
              <c:layout>
                <c:manualLayout>
                  <c:x val="0"/>
                  <c:y val="-0.1400113830392714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A5D6-4012-BB60-06BA87F7D960}"/>
                </c:ext>
              </c:extLst>
            </c:dLbl>
            <c:dLbl>
              <c:idx val="10"/>
              <c:layout>
                <c:manualLayout>
                  <c:x val="0"/>
                  <c:y val="-0.139442231075697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A5D6-4012-BB60-06BA87F7D96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Sheet1!$A$1:$K$1</c:f>
              <c:numCache>
                <c:formatCode>General</c:formatCode>
                <c:ptCount val="11"/>
                <c:pt idx="0">
                  <c:v>86.26</c:v>
                </c:pt>
                <c:pt idx="1">
                  <c:v>69.239999999999995</c:v>
                </c:pt>
                <c:pt idx="2">
                  <c:v>57.58</c:v>
                </c:pt>
                <c:pt idx="3">
                  <c:v>41.8</c:v>
                </c:pt>
                <c:pt idx="4">
                  <c:v>40.18</c:v>
                </c:pt>
                <c:pt idx="5">
                  <c:v>36.049999999999997</c:v>
                </c:pt>
                <c:pt idx="6">
                  <c:v>35</c:v>
                </c:pt>
                <c:pt idx="7">
                  <c:v>35</c:v>
                </c:pt>
                <c:pt idx="8">
                  <c:v>32</c:v>
                </c:pt>
                <c:pt idx="9">
                  <c:v>22</c:v>
                </c:pt>
                <c:pt idx="10">
                  <c:v>21.9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5D6-4012-BB60-06BA87F7D9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648191199"/>
        <c:axId val="1"/>
      </c:barChart>
      <c:catAx>
        <c:axId val="64819119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0"/>
        <c:axPos val="l"/>
        <c:majorGridlines>
          <c:spPr>
            <a:ln w="3175" cmpd="sng" algn="ctr">
              <a:solidFill>
                <a:schemeClr val="tx2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bg1"/>
            </a:solidFill>
            <a:prstDash val="solid"/>
          </a:ln>
        </c:spPr>
        <c:crossAx val="648191199"/>
        <c:crosses val="min"/>
        <c:crossBetween val="between"/>
        <c:majorUnit val="20"/>
      </c:valAx>
    </c:plotArea>
    <c:plotVisOnly val="0"/>
    <c:dispBlanksAs val="gap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369294605809125E-2"/>
          <c:y val="3.8416307330458643E-2"/>
          <c:w val="0.91784232365145224"/>
          <c:h val="0.9231673853390827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9AE-45B8-BBF1-A477B8B34CC9}"/>
                </c:ext>
              </c:extLst>
            </c:dLbl>
            <c:dLbl>
              <c:idx val="1"/>
              <c:layout>
                <c:manualLayout>
                  <c:x val="0"/>
                  <c:y val="-3.920031360250882E-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9AE-45B8-BBF1-A477B8B34CC9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89AE-45B8-BBF1-A477B8B34CC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320</c:v>
                </c:pt>
                <c:pt idx="1">
                  <c:v>350</c:v>
                </c:pt>
                <c:pt idx="2">
                  <c:v>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AE-45B8-BBF1-A477B8B34CC9}"/>
            </c:ext>
          </c:extLst>
        </c:ser>
        <c:ser>
          <c:idx val="1"/>
          <c:order val="1"/>
          <c:spPr>
            <a:solidFill>
              <a:schemeClr val="accent2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3.920031360250882E-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89AE-45B8-BBF1-A477B8B34CC9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9AE-45B8-BBF1-A477B8B34CC9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89AE-45B8-BBF1-A477B8B34CC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200</c:v>
                </c:pt>
                <c:pt idx="1">
                  <c:v>300</c:v>
                </c:pt>
                <c:pt idx="2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9AE-45B8-BBF1-A477B8B34CC9}"/>
            </c:ext>
          </c:extLst>
        </c:ser>
        <c:ser>
          <c:idx val="2"/>
          <c:order val="2"/>
          <c:spPr>
            <a:solidFill>
              <a:schemeClr val="accent3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3.920031360250882E-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89AE-45B8-BBF1-A477B8B34CC9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89AE-45B8-BBF1-A477B8B34CC9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89AE-45B8-BBF1-A477B8B34CC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Sheet1!$A$3:$C$3</c:f>
              <c:numCache>
                <c:formatCode>General</c:formatCode>
                <c:ptCount val="3"/>
                <c:pt idx="0">
                  <c:v>230</c:v>
                </c:pt>
                <c:pt idx="1">
                  <c:v>370</c:v>
                </c:pt>
                <c:pt idx="2">
                  <c:v>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9AE-45B8-BBF1-A477B8B34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3808591"/>
        <c:axId val="1"/>
      </c:barChart>
      <c:catAx>
        <c:axId val="19380859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400"/>
          <c:min val="0"/>
        </c:scaling>
        <c:delete val="0"/>
        <c:axPos val="l"/>
        <c:majorGridlines>
          <c:spPr>
            <a:ln w="3175" cmpd="sng" algn="ctr">
              <a:solidFill>
                <a:schemeClr val="tx2"/>
              </a:solidFill>
              <a:prstDash val="solid"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cmpd="sng" algn="ctr">
            <a:solidFill>
              <a:schemeClr val="bg1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808591"/>
        <c:crosses val="min"/>
        <c:crossBetween val="between"/>
        <c:majorUnit val="200"/>
      </c:valAx>
    </c:plotArea>
    <c:plotVisOnly val="0"/>
    <c:dispBlanksAs val="gap"/>
    <c:showDLblsOverMax val="1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1DBE8-F946-45E1-9C39-F42D6A176899}" type="datetimeFigureOut">
              <a:rPr lang="en-US" smtClean="0"/>
              <a:t>240313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120ED-20B9-4CC8-A606-12D10436D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93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928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36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721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03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0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328AB-67E9-E8E5-1B15-EEE47CA17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46C8D-568C-AA8A-0335-2C8C3429B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2D1BE9-C61E-F98D-10D1-AA7AD8CD7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BC7A-B178-3AE7-64B3-D715106CF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45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B457D-9272-0A8C-2F46-65BBF6FE9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65CFDC-26F5-BA85-633D-0397E8BE6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95BC08-BD82-C474-935D-830A68B43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758F3-5829-5D67-BC37-680103C71B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44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4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9C466-A308-1D6D-8CD1-25D8C554D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B1C213-A5EF-0EB1-9EBE-1F11DC665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857A4D-0170-0399-FECE-9199408B8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4844D-32B9-E8BB-164B-FB2E69B40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89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4A095-7571-629C-F475-90269506D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6E64AF-276E-4413-1E7A-5C70EA736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E9E00E-277D-53B1-6F48-29E7F5A81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653ED-7D1A-0E98-84DA-1AC35199F7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640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23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26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965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509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C495F-B28B-3DB0-A9C7-A239CE4EC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EEEF0E-AF04-F524-F409-826D6AA5A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0EB9F-DF49-227E-3E7C-08DFEAFDC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4D2D5-0A17-EF06-6895-0696FC8618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600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00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39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96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08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609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D8D09-3226-F43C-6B3D-1B66EF5C9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764A26-FD93-46B3-8707-3AD9E5227E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1BCCEC-3E18-FE12-1972-338E14FF6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61766-43F7-8737-0009-211CDB877A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675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685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9C466-A308-1D6D-8CD1-25D8C554D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B1C213-A5EF-0EB1-9EBE-1F11DC665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857A4D-0170-0399-FECE-9199408B8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4844D-32B9-E8BB-164B-FB2E69B40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029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230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594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189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D38E4-FBD3-4005-2BB1-9E405027E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F58485-DA1E-2560-162A-86EB12BF7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69EF0E-0B82-BA05-A474-3A5C88E5C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B559C-356A-1F74-7B23-31F4CEAB2D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78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579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57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959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10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90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09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47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38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889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84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F5ED-9D6E-DB42-A3F6-02AFC2E5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882788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>
              <a:defRPr sz="2800" baseline="0"/>
            </a:lvl1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0F6C81-D090-2241-80CE-63094035FC9A}"/>
              </a:ext>
            </a:extLst>
          </p:cNvPr>
          <p:cNvCxnSpPr/>
          <p:nvPr userDrawn="1"/>
        </p:nvCxnSpPr>
        <p:spPr>
          <a:xfrm>
            <a:off x="0" y="513379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E1D5B05-97AA-C54F-BC3F-61DB4A9992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9313" y="6145823"/>
            <a:ext cx="2925500" cy="75093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1292412" y="280303"/>
            <a:ext cx="569388" cy="21544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buNone/>
            </a:pPr>
            <a:fld id="{BB69BBE8-4DB2-4642-B003-B220ACD5A2FD}" type="slidenum">
              <a:rPr lang="en-US" sz="800" b="0" baseline="0" smtClean="0">
                <a:solidFill>
                  <a:schemeClr val="tx1"/>
                </a:solidFill>
                <a:latin typeface="+mn-lt"/>
              </a:rPr>
              <a:pPr marL="0" indent="0" algn="r">
                <a:buNone/>
              </a:pPr>
              <a:t>‹#›</a:t>
            </a:fld>
            <a:r>
              <a:rPr lang="en-US" sz="800" b="0" baseline="0" dirty="0">
                <a:solidFill>
                  <a:schemeClr val="tx1"/>
                </a:solidFill>
                <a:latin typeface="+mn-lt"/>
              </a:rPr>
              <a:t> of 46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66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 userDrawn="1">
          <p15:clr>
            <a:srgbClr val="CCCCCC"/>
          </p15:clr>
        </p15:guide>
        <p15:guide id="2" pos="2402" userDrawn="1">
          <p15:clr>
            <a:srgbClr val="CCCCCC"/>
          </p15:clr>
        </p15:guide>
        <p15:guide id="3" pos="2742" userDrawn="1">
          <p15:clr>
            <a:srgbClr val="CCCCCC"/>
          </p15:clr>
        </p15:guide>
        <p15:guide id="4" pos="4937" userDrawn="1">
          <p15:clr>
            <a:srgbClr val="CCCCCC"/>
          </p15:clr>
        </p15:guide>
        <p15:guide id="5" pos="5277" userDrawn="1">
          <p15:clr>
            <a:srgbClr val="CCCCCC"/>
          </p15:clr>
        </p15:guide>
        <p15:guide id="6" pos="7472" userDrawn="1">
          <p15:clr>
            <a:srgbClr val="CCCCCC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63C72-0336-2B40-B240-CA0966E91C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88" y="406502"/>
            <a:ext cx="3113590" cy="5505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68D94-1AC2-4749-A0EC-AF7FBD0688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947" y="5278219"/>
            <a:ext cx="9421813" cy="106521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6000" b="1" i="0">
                <a:solidFill>
                  <a:srgbClr val="009BDB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Closing statement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385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032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ACFF5ED-9D6E-DB42-A3F6-02AFC2E5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659434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0F6C81-D090-2241-80CE-63094035FC9A}"/>
              </a:ext>
            </a:extLst>
          </p:cNvPr>
          <p:cNvCxnSpPr/>
          <p:nvPr userDrawn="1"/>
        </p:nvCxnSpPr>
        <p:spPr>
          <a:xfrm>
            <a:off x="0" y="513379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E1D5B05-97AA-C54F-BC3F-61DB4A9992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9313" y="6145823"/>
            <a:ext cx="2925500" cy="75093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1292413" y="280303"/>
            <a:ext cx="569387" cy="21544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buNone/>
            </a:pPr>
            <a:fld id="{BB69BBE8-4DB2-4642-B003-B220ACD5A2FD}" type="slidenum">
              <a:rPr lang="en-US" sz="800" b="0" baseline="0" smtClean="0">
                <a:solidFill>
                  <a:schemeClr val="tx1"/>
                </a:solidFill>
                <a:latin typeface="+mn-lt"/>
              </a:rPr>
              <a:pPr marL="0" indent="0" algn="r">
                <a:buNone/>
              </a:pPr>
              <a:t>‹#›</a:t>
            </a:fld>
            <a:r>
              <a:rPr lang="en-US" sz="800" b="0" baseline="0" dirty="0">
                <a:solidFill>
                  <a:schemeClr val="tx1"/>
                </a:solidFill>
                <a:latin typeface="+mn-lt"/>
              </a:rPr>
              <a:t> of 35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729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8993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89CB0-7EE1-D64A-BCDE-6EE74F0B27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0314010-54D2-C64E-8187-349281B7F3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6972300" y="6590007"/>
            <a:ext cx="2819400" cy="240711"/>
          </a:xfrm>
          <a:prstGeom prst="rect">
            <a:avLst/>
          </a:prstGeom>
          <a:solidFill>
            <a:srgbClr val="89939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82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 userDrawn="1">
          <p15:clr>
            <a:srgbClr val="CCCCCC"/>
          </p15:clr>
        </p15:guide>
        <p15:guide id="2" pos="7472" userDrawn="1">
          <p15:clr>
            <a:srgbClr val="CCCCC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BC7CA-A196-B94B-BFAB-96CD0373E9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A05A3F-1493-B94B-8610-C082B2A031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6972300" y="6590007"/>
            <a:ext cx="2819400" cy="240711"/>
          </a:xfrm>
          <a:prstGeom prst="rect">
            <a:avLst/>
          </a:prstGeom>
          <a:solidFill>
            <a:srgbClr val="009BD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88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4CAA46-A955-2041-9170-6DF9BA57BD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914400" indent="-457200" algn="l">
              <a:buFont typeface="+mj-lt"/>
              <a:buAutoNum type="arabicPeriod"/>
              <a:defRPr sz="1800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89CB0-7EE1-D64A-BCDE-6EE74F0B27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A04659C-9D48-E843-9CF9-9183C7BF9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6972300" y="6590007"/>
            <a:ext cx="2819400" cy="240711"/>
          </a:xfrm>
          <a:prstGeom prst="rect">
            <a:avLst/>
          </a:prstGeom>
          <a:solidFill>
            <a:srgbClr val="181A1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30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A01E-DF31-B94D-94BE-4ECDF48E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43733"/>
            <a:ext cx="10515600" cy="2436792"/>
          </a:xfrm>
          <a:prstGeom prst="rect">
            <a:avLst/>
          </a:prstGeom>
        </p:spPr>
        <p:txBody>
          <a:bodyPr lIns="0" bIns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7EA88-C0F0-5748-B9E3-2FD0FEC4A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14451"/>
            <a:ext cx="10515600" cy="150018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E2F487-CDFD-8349-BD14-BEE97F788A1F}"/>
              </a:ext>
            </a:extLst>
          </p:cNvPr>
          <p:cNvCxnSpPr/>
          <p:nvPr userDrawn="1"/>
        </p:nvCxnSpPr>
        <p:spPr>
          <a:xfrm>
            <a:off x="0" y="3980525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557A7B6-B9EF-7B4D-92B3-AC916FCD9C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gray">
          <a:xfrm>
            <a:off x="6972300" y="6590007"/>
            <a:ext cx="2819400" cy="240711"/>
          </a:xfrm>
          <a:prstGeom prst="rect">
            <a:avLst/>
          </a:prstGeom>
          <a:solidFill>
            <a:srgbClr val="009BD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94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Alt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A01E-DF31-B94D-94BE-4ECDF48E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700"/>
            <a:ext cx="10515600" cy="2436792"/>
          </a:xfrm>
          <a:prstGeom prst="rect">
            <a:avLst/>
          </a:prstGeom>
        </p:spPr>
        <p:txBody>
          <a:bodyPr lIns="0" bIns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7A7B6-B9EF-7B4D-92B3-AC916FCD9C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56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F1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181A1C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DE8D747-B65F-8E49-AC3E-DDF6EDC1E5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34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181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009BDB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69804-59D3-3C43-828B-D58740383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84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rgbClr val="6870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63C72-0336-2B40-B240-CA0966E91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88" y="406502"/>
            <a:ext cx="3113590" cy="5505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68D94-1AC2-4749-A0EC-AF7FBD0688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947" y="5278219"/>
            <a:ext cx="9421813" cy="106521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Closing statement</a:t>
            </a:r>
          </a:p>
        </p:txBody>
      </p:sp>
    </p:spTree>
    <p:extLst>
      <p:ext uri="{BB962C8B-B14F-4D97-AF65-F5344CB8AC3E}">
        <p14:creationId xmlns:p14="http://schemas.microsoft.com/office/powerpoint/2010/main" val="3047385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3EEFE3C-04B9-AB3C-EAE9-80904F3FD8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5434782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503" imgH="503" progId="TCLayout.ActiveDocument.1">
                  <p:embed/>
                </p:oleObj>
              </mc:Choice>
              <mc:Fallback>
                <p:oleObj name="think-cell Slide" r:id="rId16" imgW="503" imgH="503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3EEFE3C-04B9-AB3C-EAE9-80904F3FD8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tfpConfiguration" hidden="1"/>
          <p:cNvSpPr txBox="1"/>
          <p:nvPr userDrawn="1"/>
        </p:nvSpPr>
        <p:spPr bwMode="hidden">
          <a:xfrm>
            <a:off x="0" y="0"/>
            <a:ext cx="36000" cy="36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100">
                <a:solidFill>
                  <a:schemeClr val="bg1">
                    <a:alpha val="0"/>
                  </a:schemeClr>
                </a:solidFill>
              </a:rPr>
              <a:t>&lt;btfp&gt;</a:t>
            </a:r>
          </a:p>
          <a:p>
            <a:pPr marL="0" indent="0">
              <a:buNone/>
            </a:pPr>
            <a:r>
              <a:rPr lang="en-US" sz="100">
                <a:solidFill>
                  <a:schemeClr val="bg1">
                    <a:alpha val="0"/>
                  </a:schemeClr>
                </a:solidFill>
              </a:rPr>
              <a:t>  &lt;template version="2.3.3" type="branded" pageSize="widescreen" /&gt;</a:t>
            </a:r>
          </a:p>
          <a:p>
            <a:pPr marL="0" indent="0">
              <a:buNone/>
            </a:pPr>
            <a:r>
              <a:rPr lang="en-US" sz="100">
                <a:solidFill>
                  <a:schemeClr val="bg1">
                    <a:alpha val="0"/>
                  </a:schemeClr>
                </a:solidFill>
              </a:rPr>
              <a:t>  &lt;!--BTFPCONFIGURATION:3C627466703E0D0A20203C74656D706C6174652076657273696F6E3D22322E332E342220747970653D226272616E64656422207061676553697A653D227769646573637265656E22202F3E0D0A3C2F627466703E--&gt;</a:t>
            </a:r>
          </a:p>
          <a:p>
            <a:pPr marL="0" indent="0">
              <a:buNone/>
            </a:pPr>
            <a:r>
              <a:rPr lang="en-US" sz="100">
                <a:solidFill>
                  <a:schemeClr val="bg1">
                    <a:alpha val="0"/>
                  </a:schemeClr>
                </a:solidFill>
              </a:rPr>
              <a:t>&lt;/btfp&gt;</a:t>
            </a:r>
            <a:endParaRPr lang="en-US" sz="100" dirty="0">
              <a:solidFill>
                <a:schemeClr val="bg1">
                  <a:alpha val="0"/>
                </a:schemeClr>
              </a:solidFill>
            </a:endParaRPr>
          </a:p>
        </p:txBody>
      </p:sp>
      <p:sp>
        <p:nvSpPr>
          <p:cNvPr id="8" name="CreatedFooter"/>
          <p:cNvSpPr/>
          <p:nvPr userDrawn="1"/>
        </p:nvSpPr>
        <p:spPr>
          <a:xfrm>
            <a:off x="8263033" y="6642830"/>
            <a:ext cx="1368171" cy="165036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0" indent="0" algn="ctr" defTabSz="711200" rtl="0" eaLnBrk="1" latinLnBrk="0" hangingPunct="1">
              <a:spcBef>
                <a:spcPts val="1200"/>
              </a:spcBef>
              <a:buNone/>
            </a:pPr>
            <a:r>
              <a:rPr lang="en-US" sz="600">
                <a:solidFill>
                  <a:srgbClr val="FFFFFF"/>
                </a:solidFill>
              </a:rPr>
              <a:t>CKI Steel Background v231101-GF</a:t>
            </a:r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7" name="OfficeCode"/>
          <p:cNvSpPr/>
          <p:nvPr userDrawn="1"/>
        </p:nvSpPr>
        <p:spPr>
          <a:xfrm>
            <a:off x="7348519" y="6642830"/>
            <a:ext cx="288036" cy="165036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0" indent="0" algn="ctr" defTabSz="711200" rtl="0" eaLnBrk="1" latinLnBrk="0" hangingPunct="1">
              <a:spcBef>
                <a:spcPts val="1200"/>
              </a:spcBef>
              <a:buNone/>
            </a:pPr>
            <a:r>
              <a:rPr lang="en-US" sz="600">
                <a:solidFill>
                  <a:srgbClr val="FFFFFF"/>
                </a:solidFill>
              </a:rPr>
              <a:t>BOS</a:t>
            </a:r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13" name="Title Placeholder 8">
            <a:extLst>
              <a:ext uri="{FF2B5EF4-FFF2-40B4-BE49-F238E27FC236}">
                <a16:creationId xmlns:a16="http://schemas.microsoft.com/office/drawing/2014/main" id="{CCECC6B5-B58A-574A-B188-965A3EA6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65125"/>
            <a:ext cx="11522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825625"/>
            <a:ext cx="115220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372979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9" r:id="rId3"/>
    <p:sldLayoutId id="2147483666" r:id="rId4"/>
    <p:sldLayoutId id="2147483670" r:id="rId5"/>
    <p:sldLayoutId id="2147483675" r:id="rId6"/>
    <p:sldLayoutId id="2147483667" r:id="rId7"/>
    <p:sldLayoutId id="2147483671" r:id="rId8"/>
    <p:sldLayoutId id="2147483668" r:id="rId9"/>
    <p:sldLayoutId id="2147483673" r:id="rId10"/>
    <p:sldLayoutId id="2147483672" r:id="rId11"/>
    <p:sldLayoutId id="2147483674" r:id="rId12"/>
  </p:sldLayoutIdLst>
  <p:txStyles>
    <p:titleStyle>
      <a:lvl1pPr algn="l" defTabSz="7112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354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0975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3038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80975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2563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177800" indent="-177800" algn="l" defTabSz="711200" rtl="0" eaLnBrk="1" latinLnBrk="0" hangingPunct="1">
        <a:spcBef>
          <a:spcPts val="1200"/>
        </a:spcBef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defTabSz="711200" rtl="0" eaLnBrk="1" latinLnBrk="0" hangingPunct="1">
        <a:spcBef>
          <a:spcPts val="600"/>
        </a:spcBef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3400" indent="-177800" algn="l" defTabSz="711200" rtl="0" eaLnBrk="1" latinLnBrk="0" hangingPunct="1">
        <a:spcBef>
          <a:spcPts val="600"/>
        </a:spcBef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1200" indent="-177800" algn="l" defTabSz="711200" rtl="0" eaLnBrk="1" latinLnBrk="0" hangingPunct="1">
        <a:spcBef>
          <a:spcPts val="600"/>
        </a:spcBef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89000" indent="-177800" algn="l" defTabSz="711200" rtl="0" eaLnBrk="1" latinLnBrk="0" hangingPunct="1">
        <a:spcBef>
          <a:spcPts val="600"/>
        </a:spcBef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66800" algn="l" defTabSz="711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244600" algn="l" defTabSz="711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422400" algn="l" defTabSz="711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00200" algn="l" defTabSz="711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0">
          <p15:clr>
            <a:srgbClr val="D1D1D1"/>
          </p15:clr>
        </p15:guide>
        <p15:guide id="2" pos="211">
          <p15:clr>
            <a:srgbClr val="D1D1D1"/>
          </p15:clr>
        </p15:guide>
        <p15:guide id="4" orient="horz" pos="799">
          <p15:clr>
            <a:srgbClr val="D1D1D1"/>
          </p15:clr>
        </p15:guide>
        <p15:guide id="7" orient="horz" pos="4133">
          <p15:clr>
            <a:srgbClr val="D1D1D1"/>
          </p15:clr>
        </p15:guide>
        <p15:guide id="8" pos="7469">
          <p15:clr>
            <a:srgbClr val="D1D1D1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hyperlink" Target="https://www.iea.org/reports/iron-and-steel-technology-roadmap" TargetMode="External"/><Relationship Id="rId18" Type="http://schemas.openxmlformats.org/officeDocument/2006/relationships/hyperlink" Target="https://creativecommons.org/licenses/by/4.0/" TargetMode="External"/><Relationship Id="rId3" Type="http://schemas.openxmlformats.org/officeDocument/2006/relationships/tags" Target="../tags/tag157.xml"/><Relationship Id="rId21" Type="http://schemas.openxmlformats.org/officeDocument/2006/relationships/chart" Target="../charts/chart3.xml"/><Relationship Id="rId7" Type="http://schemas.openxmlformats.org/officeDocument/2006/relationships/slideLayout" Target="../slideLayouts/slideLayout1.xml"/><Relationship Id="rId12" Type="http://schemas.openxmlformats.org/officeDocument/2006/relationships/hyperlink" Target="https://ieefa.org/sites/default/files/2022-06/steel-fact-sheet.pdf" TargetMode="External"/><Relationship Id="rId17" Type="http://schemas.openxmlformats.org/officeDocument/2006/relationships/hyperlink" Target="https://business.columbia.edu/faculty/people/gernot-wagner" TargetMode="External"/><Relationship Id="rId2" Type="http://schemas.openxmlformats.org/officeDocument/2006/relationships/tags" Target="../tags/tag156.xml"/><Relationship Id="rId16" Type="http://schemas.openxmlformats.org/officeDocument/2006/relationships/hyperlink" Target="https://wildsight.ca/2020/06/01/do-we-really-need-steelmaking-coal/" TargetMode="External"/><Relationship Id="rId20" Type="http://schemas.openxmlformats.org/officeDocument/2006/relationships/chart" Target="../charts/chart2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hyperlink" Target="https://worldsteel.org/steel-topics/sustainability/sustainability-indicators/" TargetMode="External"/><Relationship Id="rId5" Type="http://schemas.openxmlformats.org/officeDocument/2006/relationships/tags" Target="../tags/tag159.xml"/><Relationship Id="rId15" Type="http://schemas.openxmlformats.org/officeDocument/2006/relationships/hyperlink" Target="https://www.recyclingtoday.com/article/the-growth-of-eaf-steelmaking/" TargetMode="External"/><Relationship Id="rId10" Type="http://schemas.openxmlformats.org/officeDocument/2006/relationships/image" Target="../media/image7.emf"/><Relationship Id="rId19" Type="http://schemas.openxmlformats.org/officeDocument/2006/relationships/hyperlink" Target="mailto:gwagner@columbia.edu" TargetMode="External"/><Relationship Id="rId4" Type="http://schemas.openxmlformats.org/officeDocument/2006/relationships/tags" Target="../tags/tag158.xml"/><Relationship Id="rId9" Type="http://schemas.openxmlformats.org/officeDocument/2006/relationships/oleObject" Target="../embeddings/oleObject9.bin"/><Relationship Id="rId14" Type="http://schemas.openxmlformats.org/officeDocument/2006/relationships/hyperlink" Target="https://www.steel-technology.com/articles/oxygenfurnace" TargetMode="External"/><Relationship Id="rId22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hyperlink" Target="https://worldsteel.org/steel-topics/sustainability/sustainability-indicators/" TargetMode="External"/><Relationship Id="rId18" Type="http://schemas.openxmlformats.org/officeDocument/2006/relationships/hyperlink" Target="mailto:gwagner@columbia.edu" TargetMode="External"/><Relationship Id="rId3" Type="http://schemas.openxmlformats.org/officeDocument/2006/relationships/tags" Target="../tags/tag163.xml"/><Relationship Id="rId7" Type="http://schemas.openxmlformats.org/officeDocument/2006/relationships/notesSlide" Target="../notesSlides/notesSlide11.xml"/><Relationship Id="rId12" Type="http://schemas.openxmlformats.org/officeDocument/2006/relationships/hyperlink" Target="https://corporate-media.arcelormittal.com/media/ob3lpdom/car_2.pdf" TargetMode="External"/><Relationship Id="rId17" Type="http://schemas.openxmlformats.org/officeDocument/2006/relationships/hyperlink" Target="https://creativecommons.org/licenses/by/4.0/" TargetMode="External"/><Relationship Id="rId2" Type="http://schemas.openxmlformats.org/officeDocument/2006/relationships/tags" Target="../tags/tag162.xml"/><Relationship Id="rId16" Type="http://schemas.openxmlformats.org/officeDocument/2006/relationships/hyperlink" Target="https://business.columbia.edu/faculty/people/gernot-wagner" TargetMode="External"/><Relationship Id="rId1" Type="http://schemas.openxmlformats.org/officeDocument/2006/relationships/tags" Target="../tags/tag161.xml"/><Relationship Id="rId6" Type="http://schemas.openxmlformats.org/officeDocument/2006/relationships/slideLayout" Target="../slideLayouts/slideLayout1.xml"/><Relationship Id="rId11" Type="http://schemas.openxmlformats.org/officeDocument/2006/relationships/hyperlink" Target="https://www.midrex.com/tech-article/impact-of-hydrogen-dri-on-eaf-steelmaking/" TargetMode="External"/><Relationship Id="rId5" Type="http://schemas.openxmlformats.org/officeDocument/2006/relationships/tags" Target="../tags/tag165.xml"/><Relationship Id="rId15" Type="http://schemas.openxmlformats.org/officeDocument/2006/relationships/hyperlink" Target="https://www.iea.org/reports/iron-and-steel-technology-roadmap" TargetMode="External"/><Relationship Id="rId10" Type="http://schemas.openxmlformats.org/officeDocument/2006/relationships/image" Target="../media/image12.png"/><Relationship Id="rId4" Type="http://schemas.openxmlformats.org/officeDocument/2006/relationships/tags" Target="../tags/tag164.xml"/><Relationship Id="rId9" Type="http://schemas.openxmlformats.org/officeDocument/2006/relationships/image" Target="../media/image1.emf"/><Relationship Id="rId14" Type="http://schemas.openxmlformats.org/officeDocument/2006/relationships/hyperlink" Target="https://ieefa.org/sites/default/files/2022-06/steel-fact-sheet.pdf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hyperlink" Target="https://worldsteel.org/steel-topics/sustainability/sustainability-indicators/" TargetMode="External"/><Relationship Id="rId18" Type="http://schemas.openxmlformats.org/officeDocument/2006/relationships/hyperlink" Target="https://creativecommons.org/licenses/by/4.0/" TargetMode="External"/><Relationship Id="rId3" Type="http://schemas.openxmlformats.org/officeDocument/2006/relationships/tags" Target="../tags/tag168.xml"/><Relationship Id="rId7" Type="http://schemas.openxmlformats.org/officeDocument/2006/relationships/notesSlide" Target="../notesSlides/notesSlide12.xml"/><Relationship Id="rId12" Type="http://schemas.openxmlformats.org/officeDocument/2006/relationships/hyperlink" Target="https://corporate-media.arcelormittal.com/media/ob3lpdom/car_2.pdf" TargetMode="External"/><Relationship Id="rId17" Type="http://schemas.openxmlformats.org/officeDocument/2006/relationships/hyperlink" Target="https://business.columbia.edu/faculty/people/gernot-wagner" TargetMode="External"/><Relationship Id="rId2" Type="http://schemas.openxmlformats.org/officeDocument/2006/relationships/tags" Target="../tags/tag167.xml"/><Relationship Id="rId16" Type="http://schemas.openxmlformats.org/officeDocument/2006/relationships/hyperlink" Target="https://www.energypolicy.columbia.edu/publications/low-carbon-production-iron-steel-technology-options-economic-assessment-and-policy/" TargetMode="External"/><Relationship Id="rId1" Type="http://schemas.openxmlformats.org/officeDocument/2006/relationships/tags" Target="../tags/tag166.xml"/><Relationship Id="rId6" Type="http://schemas.openxmlformats.org/officeDocument/2006/relationships/slideLayout" Target="../slideLayouts/slideLayout1.xml"/><Relationship Id="rId11" Type="http://schemas.openxmlformats.org/officeDocument/2006/relationships/hyperlink" Target="https://www.midrex.com/tech-article/impact-of-hydrogen-dri-on-eaf-steelmaking/" TargetMode="External"/><Relationship Id="rId5" Type="http://schemas.openxmlformats.org/officeDocument/2006/relationships/tags" Target="../tags/tag170.xml"/><Relationship Id="rId15" Type="http://schemas.openxmlformats.org/officeDocument/2006/relationships/hyperlink" Target="https://www.iea.org/reports/iron-and-steel-technology-roadmap" TargetMode="External"/><Relationship Id="rId10" Type="http://schemas.openxmlformats.org/officeDocument/2006/relationships/image" Target="../media/image13.png"/><Relationship Id="rId19" Type="http://schemas.openxmlformats.org/officeDocument/2006/relationships/hyperlink" Target="mailto:gwagner@columbia.edu" TargetMode="External"/><Relationship Id="rId4" Type="http://schemas.openxmlformats.org/officeDocument/2006/relationships/tags" Target="../tags/tag169.xml"/><Relationship Id="rId9" Type="http://schemas.openxmlformats.org/officeDocument/2006/relationships/image" Target="../media/image1.emf"/><Relationship Id="rId14" Type="http://schemas.openxmlformats.org/officeDocument/2006/relationships/hyperlink" Target="https://ieefa.org/sites/default/files/2022-06/steel-fact-sheet.pd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hyperlink" Target="https://worldsteel.org/steel-topics/sustainability/sustainability-indicators/" TargetMode="External"/><Relationship Id="rId18" Type="http://schemas.openxmlformats.org/officeDocument/2006/relationships/hyperlink" Target="mailto:gwagner@columbia.edu" TargetMode="External"/><Relationship Id="rId3" Type="http://schemas.openxmlformats.org/officeDocument/2006/relationships/tags" Target="../tags/tag173.xml"/><Relationship Id="rId7" Type="http://schemas.openxmlformats.org/officeDocument/2006/relationships/notesSlide" Target="../notesSlides/notesSlide13.xml"/><Relationship Id="rId12" Type="http://schemas.openxmlformats.org/officeDocument/2006/relationships/hyperlink" Target="https://corporate-media.arcelormittal.com/media/ob3lpdom/car_2.pdf" TargetMode="External"/><Relationship Id="rId17" Type="http://schemas.openxmlformats.org/officeDocument/2006/relationships/hyperlink" Target="https://creativecommons.org/licenses/by/4.0/" TargetMode="External"/><Relationship Id="rId2" Type="http://schemas.openxmlformats.org/officeDocument/2006/relationships/tags" Target="../tags/tag172.xml"/><Relationship Id="rId16" Type="http://schemas.openxmlformats.org/officeDocument/2006/relationships/hyperlink" Target="https://business.columbia.edu/faculty/people/gernot-wagner" TargetMode="External"/><Relationship Id="rId1" Type="http://schemas.openxmlformats.org/officeDocument/2006/relationships/tags" Target="../tags/tag171.xml"/><Relationship Id="rId6" Type="http://schemas.openxmlformats.org/officeDocument/2006/relationships/slideLayout" Target="../slideLayouts/slideLayout1.xml"/><Relationship Id="rId11" Type="http://schemas.openxmlformats.org/officeDocument/2006/relationships/hyperlink" Target="https://www.midrex.com/tech-article/impact-of-hydrogen-dri-on-eaf-steelmaking/" TargetMode="External"/><Relationship Id="rId5" Type="http://schemas.openxmlformats.org/officeDocument/2006/relationships/tags" Target="../tags/tag175.xml"/><Relationship Id="rId15" Type="http://schemas.openxmlformats.org/officeDocument/2006/relationships/hyperlink" Target="https://www.iea.org/reports/iron-and-steel-technology-roadmap" TargetMode="External"/><Relationship Id="rId10" Type="http://schemas.openxmlformats.org/officeDocument/2006/relationships/image" Target="../media/image14.png"/><Relationship Id="rId4" Type="http://schemas.openxmlformats.org/officeDocument/2006/relationships/tags" Target="../tags/tag174.xml"/><Relationship Id="rId9" Type="http://schemas.openxmlformats.org/officeDocument/2006/relationships/image" Target="../media/image1.emf"/><Relationship Id="rId14" Type="http://schemas.openxmlformats.org/officeDocument/2006/relationships/hyperlink" Target="https://ieefa.org/sites/default/files/2022-06/steel-fact-sheet.pdf" TargetMode="Externa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88.xml"/><Relationship Id="rId18" Type="http://schemas.openxmlformats.org/officeDocument/2006/relationships/tags" Target="../tags/tag193.xml"/><Relationship Id="rId26" Type="http://schemas.openxmlformats.org/officeDocument/2006/relationships/tags" Target="../tags/tag201.xml"/><Relationship Id="rId39" Type="http://schemas.openxmlformats.org/officeDocument/2006/relationships/tags" Target="../tags/tag214.xml"/><Relationship Id="rId21" Type="http://schemas.openxmlformats.org/officeDocument/2006/relationships/tags" Target="../tags/tag196.xml"/><Relationship Id="rId34" Type="http://schemas.openxmlformats.org/officeDocument/2006/relationships/tags" Target="../tags/tag209.xml"/><Relationship Id="rId42" Type="http://schemas.openxmlformats.org/officeDocument/2006/relationships/tags" Target="../tags/tag217.xml"/><Relationship Id="rId47" Type="http://schemas.openxmlformats.org/officeDocument/2006/relationships/image" Target="../media/image7.emf"/><Relationship Id="rId50" Type="http://schemas.openxmlformats.org/officeDocument/2006/relationships/hyperlink" Target="https://business.columbia.edu/faculty/people/gernot-wagner" TargetMode="External"/><Relationship Id="rId7" Type="http://schemas.openxmlformats.org/officeDocument/2006/relationships/tags" Target="../tags/tag182.xml"/><Relationship Id="rId2" Type="http://schemas.openxmlformats.org/officeDocument/2006/relationships/tags" Target="../tags/tag177.xml"/><Relationship Id="rId16" Type="http://schemas.openxmlformats.org/officeDocument/2006/relationships/tags" Target="../tags/tag191.xml"/><Relationship Id="rId29" Type="http://schemas.openxmlformats.org/officeDocument/2006/relationships/tags" Target="../tags/tag204.xml"/><Relationship Id="rId11" Type="http://schemas.openxmlformats.org/officeDocument/2006/relationships/tags" Target="../tags/tag186.xml"/><Relationship Id="rId24" Type="http://schemas.openxmlformats.org/officeDocument/2006/relationships/tags" Target="../tags/tag199.xml"/><Relationship Id="rId32" Type="http://schemas.openxmlformats.org/officeDocument/2006/relationships/tags" Target="../tags/tag207.xml"/><Relationship Id="rId37" Type="http://schemas.openxmlformats.org/officeDocument/2006/relationships/tags" Target="../tags/tag212.xml"/><Relationship Id="rId40" Type="http://schemas.openxmlformats.org/officeDocument/2006/relationships/tags" Target="../tags/tag215.xml"/><Relationship Id="rId45" Type="http://schemas.openxmlformats.org/officeDocument/2006/relationships/notesSlide" Target="../notesSlides/notesSlide14.xml"/><Relationship Id="rId53" Type="http://schemas.openxmlformats.org/officeDocument/2006/relationships/chart" Target="../charts/chart5.xml"/><Relationship Id="rId5" Type="http://schemas.openxmlformats.org/officeDocument/2006/relationships/tags" Target="../tags/tag180.xml"/><Relationship Id="rId10" Type="http://schemas.openxmlformats.org/officeDocument/2006/relationships/tags" Target="../tags/tag185.xml"/><Relationship Id="rId19" Type="http://schemas.openxmlformats.org/officeDocument/2006/relationships/tags" Target="../tags/tag194.xml"/><Relationship Id="rId31" Type="http://schemas.openxmlformats.org/officeDocument/2006/relationships/tags" Target="../tags/tag206.xml"/><Relationship Id="rId44" Type="http://schemas.openxmlformats.org/officeDocument/2006/relationships/slideLayout" Target="../slideLayouts/slideLayout1.xml"/><Relationship Id="rId52" Type="http://schemas.openxmlformats.org/officeDocument/2006/relationships/hyperlink" Target="mailto:gwagner@columbia.edu" TargetMode="External"/><Relationship Id="rId4" Type="http://schemas.openxmlformats.org/officeDocument/2006/relationships/tags" Target="../tags/tag179.xml"/><Relationship Id="rId9" Type="http://schemas.openxmlformats.org/officeDocument/2006/relationships/tags" Target="../tags/tag184.xml"/><Relationship Id="rId14" Type="http://schemas.openxmlformats.org/officeDocument/2006/relationships/tags" Target="../tags/tag189.xml"/><Relationship Id="rId22" Type="http://schemas.openxmlformats.org/officeDocument/2006/relationships/tags" Target="../tags/tag197.xml"/><Relationship Id="rId27" Type="http://schemas.openxmlformats.org/officeDocument/2006/relationships/tags" Target="../tags/tag202.xml"/><Relationship Id="rId30" Type="http://schemas.openxmlformats.org/officeDocument/2006/relationships/tags" Target="../tags/tag205.xml"/><Relationship Id="rId35" Type="http://schemas.openxmlformats.org/officeDocument/2006/relationships/tags" Target="../tags/tag210.xml"/><Relationship Id="rId43" Type="http://schemas.openxmlformats.org/officeDocument/2006/relationships/tags" Target="../tags/tag218.xml"/><Relationship Id="rId48" Type="http://schemas.openxmlformats.org/officeDocument/2006/relationships/hyperlink" Target="https://admin.indsteel.org/storage/documents/insights/05072374821AMKnowledge%20Paper%20-%20The%20Indian%20Steel%20Industry%20Growth%20Challenges%20and%20Digital%20Disruption.pdf" TargetMode="External"/><Relationship Id="rId8" Type="http://schemas.openxmlformats.org/officeDocument/2006/relationships/tags" Target="../tags/tag183.xml"/><Relationship Id="rId51" Type="http://schemas.openxmlformats.org/officeDocument/2006/relationships/hyperlink" Target="https://creativecommons.org/licenses/by/4.0/" TargetMode="External"/><Relationship Id="rId3" Type="http://schemas.openxmlformats.org/officeDocument/2006/relationships/tags" Target="../tags/tag178.xml"/><Relationship Id="rId12" Type="http://schemas.openxmlformats.org/officeDocument/2006/relationships/tags" Target="../tags/tag187.xml"/><Relationship Id="rId17" Type="http://schemas.openxmlformats.org/officeDocument/2006/relationships/tags" Target="../tags/tag192.xml"/><Relationship Id="rId25" Type="http://schemas.openxmlformats.org/officeDocument/2006/relationships/tags" Target="../tags/tag200.xml"/><Relationship Id="rId33" Type="http://schemas.openxmlformats.org/officeDocument/2006/relationships/tags" Target="../tags/tag208.xml"/><Relationship Id="rId38" Type="http://schemas.openxmlformats.org/officeDocument/2006/relationships/tags" Target="../tags/tag213.xml"/><Relationship Id="rId46" Type="http://schemas.openxmlformats.org/officeDocument/2006/relationships/oleObject" Target="../embeddings/oleObject13.bin"/><Relationship Id="rId20" Type="http://schemas.openxmlformats.org/officeDocument/2006/relationships/tags" Target="../tags/tag195.xml"/><Relationship Id="rId41" Type="http://schemas.openxmlformats.org/officeDocument/2006/relationships/tags" Target="../tags/tag216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5" Type="http://schemas.openxmlformats.org/officeDocument/2006/relationships/tags" Target="../tags/tag190.xml"/><Relationship Id="rId23" Type="http://schemas.openxmlformats.org/officeDocument/2006/relationships/tags" Target="../tags/tag198.xml"/><Relationship Id="rId28" Type="http://schemas.openxmlformats.org/officeDocument/2006/relationships/tags" Target="../tags/tag203.xml"/><Relationship Id="rId36" Type="http://schemas.openxmlformats.org/officeDocument/2006/relationships/tags" Target="../tags/tag211.xml"/><Relationship Id="rId49" Type="http://schemas.openxmlformats.org/officeDocument/2006/relationships/hyperlink" Target="https://www.climatepolicyinitiative.org/taking-stock-of-steel-indias-domestic-production-outlook-and-global-investments-in-green-steel-production/" TargetMode="Externa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231.xml"/><Relationship Id="rId18" Type="http://schemas.openxmlformats.org/officeDocument/2006/relationships/tags" Target="../tags/tag236.xml"/><Relationship Id="rId26" Type="http://schemas.openxmlformats.org/officeDocument/2006/relationships/slideLayout" Target="../slideLayouts/slideLayout1.xml"/><Relationship Id="rId21" Type="http://schemas.openxmlformats.org/officeDocument/2006/relationships/tags" Target="../tags/tag239.xml"/><Relationship Id="rId34" Type="http://schemas.openxmlformats.org/officeDocument/2006/relationships/hyperlink" Target="https://www.mckinsey.com/industries/metals-and-mining/our-insights/the-resilience-of-steel-navigating-the-crossroads" TargetMode="External"/><Relationship Id="rId7" Type="http://schemas.openxmlformats.org/officeDocument/2006/relationships/tags" Target="../tags/tag225.xml"/><Relationship Id="rId12" Type="http://schemas.openxmlformats.org/officeDocument/2006/relationships/tags" Target="../tags/tag230.xml"/><Relationship Id="rId17" Type="http://schemas.openxmlformats.org/officeDocument/2006/relationships/tags" Target="../tags/tag235.xml"/><Relationship Id="rId25" Type="http://schemas.openxmlformats.org/officeDocument/2006/relationships/tags" Target="../tags/tag243.xml"/><Relationship Id="rId33" Type="http://schemas.openxmlformats.org/officeDocument/2006/relationships/hyperlink" Target="https://www.iea.org/reports/iron-and-steel-technology-roadmap" TargetMode="External"/><Relationship Id="rId2" Type="http://schemas.openxmlformats.org/officeDocument/2006/relationships/tags" Target="../tags/tag220.xml"/><Relationship Id="rId16" Type="http://schemas.openxmlformats.org/officeDocument/2006/relationships/tags" Target="../tags/tag234.xml"/><Relationship Id="rId20" Type="http://schemas.openxmlformats.org/officeDocument/2006/relationships/tags" Target="../tags/tag238.xml"/><Relationship Id="rId29" Type="http://schemas.openxmlformats.org/officeDocument/2006/relationships/image" Target="../media/image1.emf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tags" Target="../tags/tag229.xml"/><Relationship Id="rId24" Type="http://schemas.openxmlformats.org/officeDocument/2006/relationships/tags" Target="../tags/tag242.xml"/><Relationship Id="rId32" Type="http://schemas.openxmlformats.org/officeDocument/2006/relationships/hyperlink" Target="https://www.iea.org/reports/net-zero-by-2050" TargetMode="External"/><Relationship Id="rId37" Type="http://schemas.openxmlformats.org/officeDocument/2006/relationships/hyperlink" Target="mailto:gwagner@columbia.edu" TargetMode="External"/><Relationship Id="rId5" Type="http://schemas.openxmlformats.org/officeDocument/2006/relationships/tags" Target="../tags/tag223.xml"/><Relationship Id="rId15" Type="http://schemas.openxmlformats.org/officeDocument/2006/relationships/tags" Target="../tags/tag233.xml"/><Relationship Id="rId23" Type="http://schemas.openxmlformats.org/officeDocument/2006/relationships/tags" Target="../tags/tag241.xml"/><Relationship Id="rId28" Type="http://schemas.openxmlformats.org/officeDocument/2006/relationships/oleObject" Target="../embeddings/oleObject14.bin"/><Relationship Id="rId36" Type="http://schemas.openxmlformats.org/officeDocument/2006/relationships/hyperlink" Target="https://creativecommons.org/licenses/by/4.0/" TargetMode="External"/><Relationship Id="rId10" Type="http://schemas.openxmlformats.org/officeDocument/2006/relationships/tags" Target="../tags/tag228.xml"/><Relationship Id="rId19" Type="http://schemas.openxmlformats.org/officeDocument/2006/relationships/tags" Target="../tags/tag237.xml"/><Relationship Id="rId31" Type="http://schemas.openxmlformats.org/officeDocument/2006/relationships/hyperlink" Target="https://www.iea.org/data-and-statistics/charts/direct-co2-emissions-in-the-iron-and-steel-sector-by-scenario-2019-2050" TargetMode="External"/><Relationship Id="rId4" Type="http://schemas.openxmlformats.org/officeDocument/2006/relationships/tags" Target="../tags/tag222.xml"/><Relationship Id="rId9" Type="http://schemas.openxmlformats.org/officeDocument/2006/relationships/tags" Target="../tags/tag227.xml"/><Relationship Id="rId14" Type="http://schemas.openxmlformats.org/officeDocument/2006/relationships/tags" Target="../tags/tag232.xml"/><Relationship Id="rId22" Type="http://schemas.openxmlformats.org/officeDocument/2006/relationships/tags" Target="../tags/tag240.xml"/><Relationship Id="rId27" Type="http://schemas.openxmlformats.org/officeDocument/2006/relationships/notesSlide" Target="../notesSlides/notesSlide15.xml"/><Relationship Id="rId30" Type="http://schemas.openxmlformats.org/officeDocument/2006/relationships/chart" Target="../charts/chart6.xml"/><Relationship Id="rId35" Type="http://schemas.openxmlformats.org/officeDocument/2006/relationships/hyperlink" Target="https://business.columbia.edu/faculty/people/gernot-wagner" TargetMode="External"/><Relationship Id="rId8" Type="http://schemas.openxmlformats.org/officeDocument/2006/relationships/tags" Target="../tags/tag226.xml"/><Relationship Id="rId3" Type="http://schemas.openxmlformats.org/officeDocument/2006/relationships/tags" Target="../tags/tag221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256.xml"/><Relationship Id="rId18" Type="http://schemas.openxmlformats.org/officeDocument/2006/relationships/tags" Target="../tags/tag261.xml"/><Relationship Id="rId26" Type="http://schemas.openxmlformats.org/officeDocument/2006/relationships/tags" Target="../tags/tag269.xml"/><Relationship Id="rId39" Type="http://schemas.openxmlformats.org/officeDocument/2006/relationships/tags" Target="../tags/tag282.xml"/><Relationship Id="rId21" Type="http://schemas.openxmlformats.org/officeDocument/2006/relationships/tags" Target="../tags/tag264.xml"/><Relationship Id="rId34" Type="http://schemas.openxmlformats.org/officeDocument/2006/relationships/tags" Target="../tags/tag277.xml"/><Relationship Id="rId42" Type="http://schemas.openxmlformats.org/officeDocument/2006/relationships/tags" Target="../tags/tag285.xml"/><Relationship Id="rId47" Type="http://schemas.openxmlformats.org/officeDocument/2006/relationships/tags" Target="../tags/tag290.xml"/><Relationship Id="rId50" Type="http://schemas.openxmlformats.org/officeDocument/2006/relationships/tags" Target="../tags/tag293.xml"/><Relationship Id="rId55" Type="http://schemas.openxmlformats.org/officeDocument/2006/relationships/hyperlink" Target="https://www.marketwatch.com/investing/future/hrn00/download-data" TargetMode="External"/><Relationship Id="rId7" Type="http://schemas.openxmlformats.org/officeDocument/2006/relationships/tags" Target="../tags/tag250.xml"/><Relationship Id="rId2" Type="http://schemas.openxmlformats.org/officeDocument/2006/relationships/tags" Target="../tags/tag245.xml"/><Relationship Id="rId16" Type="http://schemas.openxmlformats.org/officeDocument/2006/relationships/tags" Target="../tags/tag259.xml"/><Relationship Id="rId29" Type="http://schemas.openxmlformats.org/officeDocument/2006/relationships/tags" Target="../tags/tag272.xml"/><Relationship Id="rId11" Type="http://schemas.openxmlformats.org/officeDocument/2006/relationships/tags" Target="../tags/tag254.xml"/><Relationship Id="rId24" Type="http://schemas.openxmlformats.org/officeDocument/2006/relationships/tags" Target="../tags/tag267.xml"/><Relationship Id="rId32" Type="http://schemas.openxmlformats.org/officeDocument/2006/relationships/tags" Target="../tags/tag275.xml"/><Relationship Id="rId37" Type="http://schemas.openxmlformats.org/officeDocument/2006/relationships/tags" Target="../tags/tag280.xml"/><Relationship Id="rId40" Type="http://schemas.openxmlformats.org/officeDocument/2006/relationships/tags" Target="../tags/tag283.xml"/><Relationship Id="rId45" Type="http://schemas.openxmlformats.org/officeDocument/2006/relationships/tags" Target="../tags/tag288.xml"/><Relationship Id="rId53" Type="http://schemas.openxmlformats.org/officeDocument/2006/relationships/image" Target="../media/image1.emf"/><Relationship Id="rId58" Type="http://schemas.openxmlformats.org/officeDocument/2006/relationships/hyperlink" Target="https://op.europa.eu/en/publication-detail/-/publication/7e4fe297-084c-11e6-b713-01aa75ed71a1/language-en" TargetMode="External"/><Relationship Id="rId5" Type="http://schemas.openxmlformats.org/officeDocument/2006/relationships/tags" Target="../tags/tag248.xml"/><Relationship Id="rId61" Type="http://schemas.openxmlformats.org/officeDocument/2006/relationships/hyperlink" Target="mailto:gwagner@columbia.edu" TargetMode="External"/><Relationship Id="rId19" Type="http://schemas.openxmlformats.org/officeDocument/2006/relationships/tags" Target="../tags/tag262.xml"/><Relationship Id="rId14" Type="http://schemas.openxmlformats.org/officeDocument/2006/relationships/tags" Target="../tags/tag257.xml"/><Relationship Id="rId22" Type="http://schemas.openxmlformats.org/officeDocument/2006/relationships/tags" Target="../tags/tag265.xml"/><Relationship Id="rId27" Type="http://schemas.openxmlformats.org/officeDocument/2006/relationships/tags" Target="../tags/tag270.xml"/><Relationship Id="rId30" Type="http://schemas.openxmlformats.org/officeDocument/2006/relationships/tags" Target="../tags/tag273.xml"/><Relationship Id="rId35" Type="http://schemas.openxmlformats.org/officeDocument/2006/relationships/tags" Target="../tags/tag278.xml"/><Relationship Id="rId43" Type="http://schemas.openxmlformats.org/officeDocument/2006/relationships/tags" Target="../tags/tag286.xml"/><Relationship Id="rId48" Type="http://schemas.openxmlformats.org/officeDocument/2006/relationships/tags" Target="../tags/tag291.xml"/><Relationship Id="rId56" Type="http://schemas.openxmlformats.org/officeDocument/2006/relationships/hyperlink" Target="https://www.mckinsey.com/industries/metals-and-mining/how-we-help-clients/steel-lens" TargetMode="External"/><Relationship Id="rId8" Type="http://schemas.openxmlformats.org/officeDocument/2006/relationships/tags" Target="../tags/tag251.xml"/><Relationship Id="rId51" Type="http://schemas.openxmlformats.org/officeDocument/2006/relationships/slideLayout" Target="../slideLayouts/slideLayout1.xml"/><Relationship Id="rId3" Type="http://schemas.openxmlformats.org/officeDocument/2006/relationships/tags" Target="../tags/tag246.xml"/><Relationship Id="rId12" Type="http://schemas.openxmlformats.org/officeDocument/2006/relationships/tags" Target="../tags/tag255.xml"/><Relationship Id="rId17" Type="http://schemas.openxmlformats.org/officeDocument/2006/relationships/tags" Target="../tags/tag260.xml"/><Relationship Id="rId25" Type="http://schemas.openxmlformats.org/officeDocument/2006/relationships/tags" Target="../tags/tag268.xml"/><Relationship Id="rId33" Type="http://schemas.openxmlformats.org/officeDocument/2006/relationships/tags" Target="../tags/tag276.xml"/><Relationship Id="rId38" Type="http://schemas.openxmlformats.org/officeDocument/2006/relationships/tags" Target="../tags/tag281.xml"/><Relationship Id="rId46" Type="http://schemas.openxmlformats.org/officeDocument/2006/relationships/tags" Target="../tags/tag289.xml"/><Relationship Id="rId59" Type="http://schemas.openxmlformats.org/officeDocument/2006/relationships/hyperlink" Target="https://business.columbia.edu/faculty/people/gernot-wagner" TargetMode="External"/><Relationship Id="rId20" Type="http://schemas.openxmlformats.org/officeDocument/2006/relationships/tags" Target="../tags/tag263.xml"/><Relationship Id="rId41" Type="http://schemas.openxmlformats.org/officeDocument/2006/relationships/tags" Target="../tags/tag284.xml"/><Relationship Id="rId54" Type="http://schemas.openxmlformats.org/officeDocument/2006/relationships/chart" Target="../charts/chart7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5" Type="http://schemas.openxmlformats.org/officeDocument/2006/relationships/tags" Target="../tags/tag258.xml"/><Relationship Id="rId23" Type="http://schemas.openxmlformats.org/officeDocument/2006/relationships/tags" Target="../tags/tag266.xml"/><Relationship Id="rId28" Type="http://schemas.openxmlformats.org/officeDocument/2006/relationships/tags" Target="../tags/tag271.xml"/><Relationship Id="rId36" Type="http://schemas.openxmlformats.org/officeDocument/2006/relationships/tags" Target="../tags/tag279.xml"/><Relationship Id="rId49" Type="http://schemas.openxmlformats.org/officeDocument/2006/relationships/tags" Target="../tags/tag292.xml"/><Relationship Id="rId57" Type="http://schemas.openxmlformats.org/officeDocument/2006/relationships/hyperlink" Target="https://www.iea.org/reports/iron-and-steel-technology-roadmap" TargetMode="External"/><Relationship Id="rId10" Type="http://schemas.openxmlformats.org/officeDocument/2006/relationships/tags" Target="../tags/tag253.xml"/><Relationship Id="rId31" Type="http://schemas.openxmlformats.org/officeDocument/2006/relationships/tags" Target="../tags/tag274.xml"/><Relationship Id="rId44" Type="http://schemas.openxmlformats.org/officeDocument/2006/relationships/tags" Target="../tags/tag287.xml"/><Relationship Id="rId52" Type="http://schemas.openxmlformats.org/officeDocument/2006/relationships/oleObject" Target="../embeddings/oleObject15.bin"/><Relationship Id="rId60" Type="http://schemas.openxmlformats.org/officeDocument/2006/relationships/hyperlink" Target="https://creativecommons.org/licenses/by/4.0/" TargetMode="External"/><Relationship Id="rId4" Type="http://schemas.openxmlformats.org/officeDocument/2006/relationships/tags" Target="../tags/tag247.xml"/><Relationship Id="rId9" Type="http://schemas.openxmlformats.org/officeDocument/2006/relationships/tags" Target="../tags/tag25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01.xml"/><Relationship Id="rId13" Type="http://schemas.openxmlformats.org/officeDocument/2006/relationships/notesSlide" Target="../notesSlides/notesSlide16.xml"/><Relationship Id="rId18" Type="http://schemas.openxmlformats.org/officeDocument/2006/relationships/hyperlink" Target="https://eziil.com/types-of-steel" TargetMode="External"/><Relationship Id="rId3" Type="http://schemas.openxmlformats.org/officeDocument/2006/relationships/tags" Target="../tags/tag296.xml"/><Relationship Id="rId21" Type="http://schemas.openxmlformats.org/officeDocument/2006/relationships/hyperlink" Target="https://business.columbia.edu/faculty/people/gernot-wagner" TargetMode="External"/><Relationship Id="rId7" Type="http://schemas.openxmlformats.org/officeDocument/2006/relationships/tags" Target="../tags/tag300.xml"/><Relationship Id="rId12" Type="http://schemas.openxmlformats.org/officeDocument/2006/relationships/slideLayout" Target="../slideLayouts/slideLayout1.xml"/><Relationship Id="rId17" Type="http://schemas.openxmlformats.org/officeDocument/2006/relationships/hyperlink" Target="https://www.aist.org/resources/the-msts-steel-wheel/" TargetMode="External"/><Relationship Id="rId2" Type="http://schemas.openxmlformats.org/officeDocument/2006/relationships/tags" Target="../tags/tag295.xml"/><Relationship Id="rId16" Type="http://schemas.openxmlformats.org/officeDocument/2006/relationships/hyperlink" Target="https://worldsteel.org/about-steel/about-steel/steelmaking/" TargetMode="External"/><Relationship Id="rId20" Type="http://schemas.openxmlformats.org/officeDocument/2006/relationships/hyperlink" Target="https://steelnet.org/steelmaking-emissions-report-2022/" TargetMode="Externa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1" Type="http://schemas.openxmlformats.org/officeDocument/2006/relationships/tags" Target="../tags/tag304.xml"/><Relationship Id="rId5" Type="http://schemas.openxmlformats.org/officeDocument/2006/relationships/tags" Target="../tags/tag298.xml"/><Relationship Id="rId15" Type="http://schemas.openxmlformats.org/officeDocument/2006/relationships/image" Target="../media/image1.emf"/><Relationship Id="rId23" Type="http://schemas.openxmlformats.org/officeDocument/2006/relationships/hyperlink" Target="mailto:gwagner@columbia.edu" TargetMode="External"/><Relationship Id="rId10" Type="http://schemas.openxmlformats.org/officeDocument/2006/relationships/tags" Target="../tags/tag303.xml"/><Relationship Id="rId19" Type="http://schemas.openxmlformats.org/officeDocument/2006/relationships/hyperlink" Target="https://www.industrialmetalsupply.com/" TargetMode="External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4" Type="http://schemas.openxmlformats.org/officeDocument/2006/relationships/oleObject" Target="../embeddings/oleObject16.bin"/><Relationship Id="rId22" Type="http://schemas.openxmlformats.org/officeDocument/2006/relationships/hyperlink" Target="https://creativecommons.org/licenses/by/4.0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orldsteel.org/wp-content/uploads/Life-Cycle-Assessment-2020.pdf" TargetMode="External"/><Relationship Id="rId13" Type="http://schemas.openxmlformats.org/officeDocument/2006/relationships/hyperlink" Target="https://ieefa.org/wp-content/uploads/2021/12/The-Global-Potential-for-More-Scrap-Steel-Recycling_December-2021_2.pdf" TargetMode="External"/><Relationship Id="rId18" Type="http://schemas.openxmlformats.org/officeDocument/2006/relationships/hyperlink" Target="https://worldsteel.org/publications/policy-papers/life-cycle-assessment-in-the-steel-industry/" TargetMode="External"/><Relationship Id="rId3" Type="http://schemas.openxmlformats.org/officeDocument/2006/relationships/tags" Target="../tags/tag307.xml"/><Relationship Id="rId7" Type="http://schemas.openxmlformats.org/officeDocument/2006/relationships/image" Target="../media/image1.emf"/><Relationship Id="rId12" Type="http://schemas.openxmlformats.org/officeDocument/2006/relationships/hyperlink" Target="https://www.energy-transitions.org/wp-content/uploads/2021/12/MPP-Steel_Transition-Strategy.pdf" TargetMode="External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306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305.xml"/><Relationship Id="rId6" Type="http://schemas.openxmlformats.org/officeDocument/2006/relationships/oleObject" Target="../embeddings/oleObject17.bin"/><Relationship Id="rId11" Type="http://schemas.openxmlformats.org/officeDocument/2006/relationships/hyperlink" Target="http://netzerosteel.org/wp-content/uploads/pdf/net_zero_steel_report.pdf" TargetMode="External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hyperlink" Target="https://worldsteel.org/wp-content/uploads/Fact-sheet-raw-materials-2023.pdf" TargetMode="External"/><Relationship Id="rId19" Type="http://schemas.openxmlformats.org/officeDocument/2006/relationships/image" Target="../media/image15.png"/><Relationship Id="rId4" Type="http://schemas.openxmlformats.org/officeDocument/2006/relationships/tags" Target="../tags/tag308.xml"/><Relationship Id="rId9" Type="http://schemas.openxmlformats.org/officeDocument/2006/relationships/hyperlink" Target="https://worldsteel.org/wp-content/uploads/Fact-sheet-on-scrap_2021.pdf" TargetMode="External"/><Relationship Id="rId14" Type="http://schemas.openxmlformats.org/officeDocument/2006/relationships/hyperlink" Target="https://www.weforum.org/agenda/2023/01/davos23-steel-scrap-decarbonization/" TargetMode="Externa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321.xml"/><Relationship Id="rId18" Type="http://schemas.openxmlformats.org/officeDocument/2006/relationships/tags" Target="../tags/tag326.xml"/><Relationship Id="rId26" Type="http://schemas.openxmlformats.org/officeDocument/2006/relationships/tags" Target="../tags/tag334.xml"/><Relationship Id="rId39" Type="http://schemas.openxmlformats.org/officeDocument/2006/relationships/hyperlink" Target="https://ieefa.org/wp-content/uploads/2021/12/The-Global-Potential-for-More-Scrap-Steel-Recycling_December-2021_2.pdf" TargetMode="External"/><Relationship Id="rId21" Type="http://schemas.openxmlformats.org/officeDocument/2006/relationships/tags" Target="../tags/tag329.xml"/><Relationship Id="rId34" Type="http://schemas.openxmlformats.org/officeDocument/2006/relationships/chart" Target="../charts/chart8.xml"/><Relationship Id="rId42" Type="http://schemas.openxmlformats.org/officeDocument/2006/relationships/hyperlink" Target="mailto:gwagner@columbia.edu" TargetMode="External"/><Relationship Id="rId7" Type="http://schemas.openxmlformats.org/officeDocument/2006/relationships/tags" Target="../tags/tag315.xml"/><Relationship Id="rId2" Type="http://schemas.openxmlformats.org/officeDocument/2006/relationships/tags" Target="../tags/tag310.xml"/><Relationship Id="rId16" Type="http://schemas.openxmlformats.org/officeDocument/2006/relationships/tags" Target="../tags/tag324.xml"/><Relationship Id="rId20" Type="http://schemas.openxmlformats.org/officeDocument/2006/relationships/tags" Target="../tags/tag328.xml"/><Relationship Id="rId29" Type="http://schemas.openxmlformats.org/officeDocument/2006/relationships/tags" Target="../tags/tag337.xml"/><Relationship Id="rId41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tags" Target="../tags/tag319.xml"/><Relationship Id="rId24" Type="http://schemas.openxmlformats.org/officeDocument/2006/relationships/tags" Target="../tags/tag332.xml"/><Relationship Id="rId32" Type="http://schemas.openxmlformats.org/officeDocument/2006/relationships/oleObject" Target="../embeddings/oleObject18.bin"/><Relationship Id="rId37" Type="http://schemas.openxmlformats.org/officeDocument/2006/relationships/hyperlink" Target="https://worldsteel.org/wp-content/uploads/Fact-sheet-on-scrap_2021.pdf" TargetMode="External"/><Relationship Id="rId40" Type="http://schemas.openxmlformats.org/officeDocument/2006/relationships/hyperlink" Target="https://business.columbia.edu/faculty/people/gernot-wagner" TargetMode="External"/><Relationship Id="rId5" Type="http://schemas.openxmlformats.org/officeDocument/2006/relationships/tags" Target="../tags/tag313.xml"/><Relationship Id="rId15" Type="http://schemas.openxmlformats.org/officeDocument/2006/relationships/tags" Target="../tags/tag323.xml"/><Relationship Id="rId23" Type="http://schemas.openxmlformats.org/officeDocument/2006/relationships/tags" Target="../tags/tag331.xml"/><Relationship Id="rId28" Type="http://schemas.openxmlformats.org/officeDocument/2006/relationships/tags" Target="../tags/tag336.xml"/><Relationship Id="rId36" Type="http://schemas.openxmlformats.org/officeDocument/2006/relationships/hyperlink" Target="https://www.iea.org/reports/iron-and-steel-technology-roadmap" TargetMode="External"/><Relationship Id="rId10" Type="http://schemas.openxmlformats.org/officeDocument/2006/relationships/tags" Target="../tags/tag318.xml"/><Relationship Id="rId19" Type="http://schemas.openxmlformats.org/officeDocument/2006/relationships/tags" Target="../tags/tag327.xml"/><Relationship Id="rId31" Type="http://schemas.openxmlformats.org/officeDocument/2006/relationships/slideLayout" Target="../slideLayouts/slideLayout1.xml"/><Relationship Id="rId4" Type="http://schemas.openxmlformats.org/officeDocument/2006/relationships/tags" Target="../tags/tag312.xml"/><Relationship Id="rId9" Type="http://schemas.openxmlformats.org/officeDocument/2006/relationships/tags" Target="../tags/tag317.xml"/><Relationship Id="rId14" Type="http://schemas.openxmlformats.org/officeDocument/2006/relationships/tags" Target="../tags/tag322.xml"/><Relationship Id="rId22" Type="http://schemas.openxmlformats.org/officeDocument/2006/relationships/tags" Target="../tags/tag330.xml"/><Relationship Id="rId27" Type="http://schemas.openxmlformats.org/officeDocument/2006/relationships/tags" Target="../tags/tag335.xml"/><Relationship Id="rId30" Type="http://schemas.openxmlformats.org/officeDocument/2006/relationships/tags" Target="../tags/tag338.xml"/><Relationship Id="rId35" Type="http://schemas.openxmlformats.org/officeDocument/2006/relationships/hyperlink" Target="https://www.bir.org/images/BIR-pdf/Ferrous_report_2017-2021_lr.pdf" TargetMode="External"/><Relationship Id="rId8" Type="http://schemas.openxmlformats.org/officeDocument/2006/relationships/tags" Target="../tags/tag316.xml"/><Relationship Id="rId3" Type="http://schemas.openxmlformats.org/officeDocument/2006/relationships/tags" Target="../tags/tag311.xml"/><Relationship Id="rId12" Type="http://schemas.openxmlformats.org/officeDocument/2006/relationships/tags" Target="../tags/tag320.xml"/><Relationship Id="rId17" Type="http://schemas.openxmlformats.org/officeDocument/2006/relationships/tags" Target="../tags/tag325.xml"/><Relationship Id="rId25" Type="http://schemas.openxmlformats.org/officeDocument/2006/relationships/tags" Target="../tags/tag333.xml"/><Relationship Id="rId33" Type="http://schemas.openxmlformats.org/officeDocument/2006/relationships/image" Target="../media/image1.emf"/><Relationship Id="rId38" Type="http://schemas.openxmlformats.org/officeDocument/2006/relationships/hyperlink" Target="https://worldsteel.org/steel-topics/statistics/world-steel-in-figures-2023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13" Type="http://schemas.openxmlformats.org/officeDocument/2006/relationships/tags" Target="../tags/tag351.xml"/><Relationship Id="rId18" Type="http://schemas.openxmlformats.org/officeDocument/2006/relationships/tags" Target="../tags/tag356.xml"/><Relationship Id="rId26" Type="http://schemas.openxmlformats.org/officeDocument/2006/relationships/hyperlink" Target="https://business.columbia.edu/faculty/people/gernot-wagner" TargetMode="External"/><Relationship Id="rId3" Type="http://schemas.openxmlformats.org/officeDocument/2006/relationships/tags" Target="../tags/tag341.xml"/><Relationship Id="rId21" Type="http://schemas.openxmlformats.org/officeDocument/2006/relationships/oleObject" Target="../embeddings/oleObject19.bin"/><Relationship Id="rId7" Type="http://schemas.openxmlformats.org/officeDocument/2006/relationships/tags" Target="../tags/tag345.xml"/><Relationship Id="rId12" Type="http://schemas.openxmlformats.org/officeDocument/2006/relationships/tags" Target="../tags/tag350.xml"/><Relationship Id="rId17" Type="http://schemas.openxmlformats.org/officeDocument/2006/relationships/tags" Target="../tags/tag355.xml"/><Relationship Id="rId25" Type="http://schemas.openxmlformats.org/officeDocument/2006/relationships/hyperlink" Target="https://ieefa.org/wp-content/uploads/2021/12/The-Global-Potential-for-More-Scrap-Steel-Recycling_December-2021_2.pdf" TargetMode="External"/><Relationship Id="rId2" Type="http://schemas.openxmlformats.org/officeDocument/2006/relationships/tags" Target="../tags/tag340.xml"/><Relationship Id="rId16" Type="http://schemas.openxmlformats.org/officeDocument/2006/relationships/tags" Target="../tags/tag354.xml"/><Relationship Id="rId20" Type="http://schemas.openxmlformats.org/officeDocument/2006/relationships/slideLayout" Target="../slideLayouts/slideLayout1.xml"/><Relationship Id="rId29" Type="http://schemas.openxmlformats.org/officeDocument/2006/relationships/chart" Target="../charts/chart9.xml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tags" Target="../tags/tag349.xml"/><Relationship Id="rId24" Type="http://schemas.openxmlformats.org/officeDocument/2006/relationships/hyperlink" Target="https://worldsteel.org/wp-content/uploads/Fact-sheet-on-scrap_2021.pdf" TargetMode="External"/><Relationship Id="rId5" Type="http://schemas.openxmlformats.org/officeDocument/2006/relationships/tags" Target="../tags/tag343.xml"/><Relationship Id="rId15" Type="http://schemas.openxmlformats.org/officeDocument/2006/relationships/tags" Target="../tags/tag353.xml"/><Relationship Id="rId23" Type="http://schemas.openxmlformats.org/officeDocument/2006/relationships/hyperlink" Target="https://worldsteel.org/media-centre/blog/2018/future-of-global-scrap-availability/" TargetMode="External"/><Relationship Id="rId28" Type="http://schemas.openxmlformats.org/officeDocument/2006/relationships/hyperlink" Target="mailto:gwagner@columbia.edu" TargetMode="External"/><Relationship Id="rId10" Type="http://schemas.openxmlformats.org/officeDocument/2006/relationships/tags" Target="../tags/tag348.xml"/><Relationship Id="rId19" Type="http://schemas.openxmlformats.org/officeDocument/2006/relationships/tags" Target="../tags/tag357.xml"/><Relationship Id="rId4" Type="http://schemas.openxmlformats.org/officeDocument/2006/relationships/tags" Target="../tags/tag342.xml"/><Relationship Id="rId9" Type="http://schemas.openxmlformats.org/officeDocument/2006/relationships/tags" Target="../tags/tag347.xml"/><Relationship Id="rId14" Type="http://schemas.openxmlformats.org/officeDocument/2006/relationships/tags" Target="../tags/tag352.xml"/><Relationship Id="rId22" Type="http://schemas.openxmlformats.org/officeDocument/2006/relationships/image" Target="../media/image1.emf"/><Relationship Id="rId27" Type="http://schemas.openxmlformats.org/officeDocument/2006/relationships/hyperlink" Target="https://creativecommons.org/licenses/by/4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13" Type="http://schemas.openxmlformats.org/officeDocument/2006/relationships/image" Target="../media/image17.jpeg"/><Relationship Id="rId3" Type="http://schemas.openxmlformats.org/officeDocument/2006/relationships/tags" Target="../tags/tag362.xml"/><Relationship Id="rId7" Type="http://schemas.openxmlformats.org/officeDocument/2006/relationships/tags" Target="../tags/tag366.xml"/><Relationship Id="rId12" Type="http://schemas.openxmlformats.org/officeDocument/2006/relationships/image" Target="../media/image7.emf"/><Relationship Id="rId2" Type="http://schemas.openxmlformats.org/officeDocument/2006/relationships/tags" Target="../tags/tag361.xml"/><Relationship Id="rId16" Type="http://schemas.openxmlformats.org/officeDocument/2006/relationships/hyperlink" Target="mailto:gwagner@columbia.edu" TargetMode="External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oleObject" Target="../embeddings/oleObject21.bin"/><Relationship Id="rId5" Type="http://schemas.openxmlformats.org/officeDocument/2006/relationships/tags" Target="../tags/tag364.xml"/><Relationship Id="rId15" Type="http://schemas.openxmlformats.org/officeDocument/2006/relationships/hyperlink" Target="https://creativecommons.org/licenses/by/4.0/" TargetMode="External"/><Relationship Id="rId10" Type="http://schemas.openxmlformats.org/officeDocument/2006/relationships/notesSlide" Target="../notesSlides/notesSlide17.xml"/><Relationship Id="rId4" Type="http://schemas.openxmlformats.org/officeDocument/2006/relationships/tags" Target="../tags/tag363.xml"/><Relationship Id="rId9" Type="http://schemas.openxmlformats.org/officeDocument/2006/relationships/slideLayout" Target="../slideLayouts/slideLayout1.xml"/><Relationship Id="rId14" Type="http://schemas.openxmlformats.org/officeDocument/2006/relationships/hyperlink" Target="https://business.columbia.edu/faculty/people/gernot-wagner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orldsteel.org/steel-topics/sustainability/sustainability-indicators/" TargetMode="External"/><Relationship Id="rId13" Type="http://schemas.openxmlformats.org/officeDocument/2006/relationships/hyperlink" Target="https://wildsight.ca/2020/06/01/do-we-really-need-steelmaking-coal/" TargetMode="External"/><Relationship Id="rId3" Type="http://schemas.openxmlformats.org/officeDocument/2006/relationships/tags" Target="../tags/tag370.xml"/><Relationship Id="rId7" Type="http://schemas.openxmlformats.org/officeDocument/2006/relationships/image" Target="../media/image7.emf"/><Relationship Id="rId12" Type="http://schemas.openxmlformats.org/officeDocument/2006/relationships/hyperlink" Target="https://www.recyclingtoday.com/article/the-growth-of-eaf-steelmaking/" TargetMode="External"/><Relationship Id="rId2" Type="http://schemas.openxmlformats.org/officeDocument/2006/relationships/tags" Target="../tags/tag369.xml"/><Relationship Id="rId16" Type="http://schemas.openxmlformats.org/officeDocument/2006/relationships/hyperlink" Target="mailto:gwagner@columbia.edu" TargetMode="External"/><Relationship Id="rId1" Type="http://schemas.openxmlformats.org/officeDocument/2006/relationships/tags" Target="../tags/tag368.xml"/><Relationship Id="rId6" Type="http://schemas.openxmlformats.org/officeDocument/2006/relationships/oleObject" Target="../embeddings/oleObject22.bin"/><Relationship Id="rId11" Type="http://schemas.openxmlformats.org/officeDocument/2006/relationships/hyperlink" Target="https://www.steel-technology.com/articles/oxygenfurnace" TargetMode="External"/><Relationship Id="rId5" Type="http://schemas.openxmlformats.org/officeDocument/2006/relationships/notesSlide" Target="../notesSlides/notesSlide18.xml"/><Relationship Id="rId15" Type="http://schemas.openxmlformats.org/officeDocument/2006/relationships/hyperlink" Target="https://creativecommons.org/licenses/by/4.0/" TargetMode="External"/><Relationship Id="rId10" Type="http://schemas.openxmlformats.org/officeDocument/2006/relationships/hyperlink" Target="https://www.iea.org/reports/iron-and-steel-technology-roadmap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ieefa.org/sites/default/files/2022-06/steel-fact-sheet.pdf" TargetMode="External"/><Relationship Id="rId14" Type="http://schemas.openxmlformats.org/officeDocument/2006/relationships/hyperlink" Target="https://business.columbia.edu/faculty/people/gernot-wagner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hyperlink" Target="https://www.recyclingtoday.com/article/the-growth-of-eaf-steelmaking/" TargetMode="External"/><Relationship Id="rId18" Type="http://schemas.openxmlformats.org/officeDocument/2006/relationships/image" Target="../media/image18.gif"/><Relationship Id="rId3" Type="http://schemas.openxmlformats.org/officeDocument/2006/relationships/tags" Target="../tags/tag373.xml"/><Relationship Id="rId7" Type="http://schemas.openxmlformats.org/officeDocument/2006/relationships/oleObject" Target="../embeddings/oleObject23.bin"/><Relationship Id="rId12" Type="http://schemas.openxmlformats.org/officeDocument/2006/relationships/hyperlink" Target="https://www.steel-technology.com/articles/oxygenfurnace" TargetMode="External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372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371.xml"/><Relationship Id="rId6" Type="http://schemas.openxmlformats.org/officeDocument/2006/relationships/notesSlide" Target="../notesSlides/notesSlide19.xml"/><Relationship Id="rId11" Type="http://schemas.openxmlformats.org/officeDocument/2006/relationships/hyperlink" Target="https://www.iea.org/reports/iron-and-steel-technology-roadmap" TargetMode="External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hyperlink" Target="https://ieefa.org/sites/default/files/2022-06/steel-fact-sheet.pdf" TargetMode="External"/><Relationship Id="rId4" Type="http://schemas.openxmlformats.org/officeDocument/2006/relationships/tags" Target="../tags/tag374.xml"/><Relationship Id="rId9" Type="http://schemas.openxmlformats.org/officeDocument/2006/relationships/hyperlink" Target="https://worldsteel.org/steel-topics/sustainability/sustainability-indicators/" TargetMode="External"/><Relationship Id="rId14" Type="http://schemas.openxmlformats.org/officeDocument/2006/relationships/hyperlink" Target="https://wildsight.ca/2020/06/01/do-we-really-need-steelmaking-coal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hyperlink" Target="https://www.recyclingtoday.com/article/the-growth-of-eaf-steelmaking/" TargetMode="External"/><Relationship Id="rId18" Type="http://schemas.openxmlformats.org/officeDocument/2006/relationships/image" Target="../media/image19.jpeg"/><Relationship Id="rId3" Type="http://schemas.openxmlformats.org/officeDocument/2006/relationships/tags" Target="../tags/tag377.xml"/><Relationship Id="rId7" Type="http://schemas.openxmlformats.org/officeDocument/2006/relationships/oleObject" Target="../embeddings/oleObject24.bin"/><Relationship Id="rId12" Type="http://schemas.openxmlformats.org/officeDocument/2006/relationships/hyperlink" Target="https://www.steel-technology.com/articles/oxygenfurnace" TargetMode="External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376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375.xml"/><Relationship Id="rId6" Type="http://schemas.openxmlformats.org/officeDocument/2006/relationships/notesSlide" Target="../notesSlides/notesSlide20.xml"/><Relationship Id="rId11" Type="http://schemas.openxmlformats.org/officeDocument/2006/relationships/hyperlink" Target="https://www.iea.org/reports/iron-and-steel-technology-roadmap" TargetMode="External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hyperlink" Target="https://ieefa.org/sites/default/files/2022-06/steel-fact-sheet.pdf" TargetMode="External"/><Relationship Id="rId4" Type="http://schemas.openxmlformats.org/officeDocument/2006/relationships/tags" Target="../tags/tag378.xml"/><Relationship Id="rId9" Type="http://schemas.openxmlformats.org/officeDocument/2006/relationships/hyperlink" Target="https://worldsteel.org/steel-topics/sustainability/sustainability-indicators/" TargetMode="External"/><Relationship Id="rId14" Type="http://schemas.openxmlformats.org/officeDocument/2006/relationships/hyperlink" Target="https://wildsight.ca/2020/06/01/do-we-really-need-steelmaking-coal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hyperlink" Target="https://www.recyclingtoday.com/article/the-growth-of-eaf-steelmaking/" TargetMode="External"/><Relationship Id="rId18" Type="http://schemas.openxmlformats.org/officeDocument/2006/relationships/image" Target="../media/image20.gif"/><Relationship Id="rId3" Type="http://schemas.openxmlformats.org/officeDocument/2006/relationships/tags" Target="../tags/tag381.xml"/><Relationship Id="rId7" Type="http://schemas.openxmlformats.org/officeDocument/2006/relationships/oleObject" Target="../embeddings/oleObject25.bin"/><Relationship Id="rId12" Type="http://schemas.openxmlformats.org/officeDocument/2006/relationships/hyperlink" Target="https://www.steel-technology.com/articles/oxygenfurnace" TargetMode="External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380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379.xml"/><Relationship Id="rId6" Type="http://schemas.openxmlformats.org/officeDocument/2006/relationships/notesSlide" Target="../notesSlides/notesSlide21.xml"/><Relationship Id="rId11" Type="http://schemas.openxmlformats.org/officeDocument/2006/relationships/hyperlink" Target="https://www.iea.org/reports/iron-and-steel-technology-roadmap" TargetMode="External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hyperlink" Target="https://ieefa.org/sites/default/files/2022-06/steel-fact-sheet.pdf" TargetMode="External"/><Relationship Id="rId4" Type="http://schemas.openxmlformats.org/officeDocument/2006/relationships/tags" Target="../tags/tag382.xml"/><Relationship Id="rId9" Type="http://schemas.openxmlformats.org/officeDocument/2006/relationships/hyperlink" Target="https://worldsteel.org/steel-topics/sustainability/sustainability-indicators/" TargetMode="External"/><Relationship Id="rId14" Type="http://schemas.openxmlformats.org/officeDocument/2006/relationships/hyperlink" Target="https://wildsight.ca/2020/06/01/do-we-really-need-steelmaking-coal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ybritdevelopment.se/en/hybrit-demonstration/" TargetMode="External"/><Relationship Id="rId13" Type="http://schemas.openxmlformats.org/officeDocument/2006/relationships/hyperlink" Target="https://www.mckinsey.com/~/media/McKinsey/Industries/Metals%20and%20Mining/Our%20Insights/Decarbonization%20challenge%20for%20steel/Decarbonization-challenge-for-steel.pdf" TargetMode="External"/><Relationship Id="rId18" Type="http://schemas.openxmlformats.org/officeDocument/2006/relationships/hyperlink" Target="https://business.columbia.edu/faculty/people/gernot-wagner" TargetMode="External"/><Relationship Id="rId3" Type="http://schemas.openxmlformats.org/officeDocument/2006/relationships/tags" Target="../tags/tag385.xml"/><Relationship Id="rId7" Type="http://schemas.openxmlformats.org/officeDocument/2006/relationships/image" Target="../media/image7.emf"/><Relationship Id="rId12" Type="http://schemas.openxmlformats.org/officeDocument/2006/relationships/hyperlink" Target="https://www.iea.org/reports/iron-and-steel-technology-roadmap" TargetMode="External"/><Relationship Id="rId17" Type="http://schemas.openxmlformats.org/officeDocument/2006/relationships/hyperlink" Target="https://www.edie.net/arcelormittal-accused-of-net-zero-greenwashing-over-carbon-capture-plans/" TargetMode="External"/><Relationship Id="rId2" Type="http://schemas.openxmlformats.org/officeDocument/2006/relationships/tags" Target="../tags/tag384.xml"/><Relationship Id="rId16" Type="http://schemas.openxmlformats.org/officeDocument/2006/relationships/hyperlink" Target="https://www.primetals.com/portfolio/ironmaking/corexr" TargetMode="External"/><Relationship Id="rId20" Type="http://schemas.openxmlformats.org/officeDocument/2006/relationships/hyperlink" Target="mailto:gwagner@columbia.edu" TargetMode="External"/><Relationship Id="rId1" Type="http://schemas.openxmlformats.org/officeDocument/2006/relationships/tags" Target="../tags/tag383.xml"/><Relationship Id="rId6" Type="http://schemas.openxmlformats.org/officeDocument/2006/relationships/oleObject" Target="../embeddings/oleObject26.bin"/><Relationship Id="rId11" Type="http://schemas.openxmlformats.org/officeDocument/2006/relationships/hyperlink" Target="https://www.energypolicy.columbia.edu/publications/low-carbon-production-iron-steel-technology-options-economic-assessment-and-policy/" TargetMode="External"/><Relationship Id="rId5" Type="http://schemas.openxmlformats.org/officeDocument/2006/relationships/notesSlide" Target="../notesSlides/notesSlide22.xml"/><Relationship Id="rId15" Type="http://schemas.openxmlformats.org/officeDocument/2006/relationships/hyperlink" Target="https://www.tatasteeleurope.com/sites/default/files/tata-steel-europe-factsheet-hisarna.pdf" TargetMode="External"/><Relationship Id="rId10" Type="http://schemas.openxmlformats.org/officeDocument/2006/relationships/hyperlink" Target="https://corporate.arcelormittal.com/climate-action/decarbonisation-technologies/carbalyst-capturing-and-re-using-our-carbon-rich-waste-gases-to-make-valuable-chemical-products" TargetMode="External"/><Relationship Id="rId19" Type="http://schemas.openxmlformats.org/officeDocument/2006/relationships/hyperlink" Target="https://creativecommons.org/licenses/by/4.0/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www.electra.earth/technology/" TargetMode="External"/><Relationship Id="rId14" Type="http://schemas.openxmlformats.org/officeDocument/2006/relationships/hyperlink" Target="https://www.mining-technology.com/uncategorized/the-four-horse-race-to-decarbonise-steel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hyperlink" Target="https://www.hybritdevelopment.se/en/contact/media-bank/" TargetMode="External"/><Relationship Id="rId18" Type="http://schemas.openxmlformats.org/officeDocument/2006/relationships/hyperlink" Target="mailto:gwagner@columbia.edu" TargetMode="External"/><Relationship Id="rId3" Type="http://schemas.openxmlformats.org/officeDocument/2006/relationships/tags" Target="../tags/tag388.xml"/><Relationship Id="rId7" Type="http://schemas.openxmlformats.org/officeDocument/2006/relationships/notesSlide" Target="../notesSlides/notesSlide23.xml"/><Relationship Id="rId12" Type="http://schemas.openxmlformats.org/officeDocument/2006/relationships/hyperlink" Target="https://www.hybritdevelopment.se/en/a-fossil-free-development/direct-reduction-hydrogen-pilotscale/" TargetMode="External"/><Relationship Id="rId17" Type="http://schemas.openxmlformats.org/officeDocument/2006/relationships/hyperlink" Target="https://creativecommons.org/licenses/by/4.0/" TargetMode="External"/><Relationship Id="rId2" Type="http://schemas.openxmlformats.org/officeDocument/2006/relationships/tags" Target="../tags/tag387.xml"/><Relationship Id="rId16" Type="http://schemas.openxmlformats.org/officeDocument/2006/relationships/hyperlink" Target="https://business.columbia.edu/faculty/people/gernot-wagner" TargetMode="External"/><Relationship Id="rId1" Type="http://schemas.openxmlformats.org/officeDocument/2006/relationships/tags" Target="../tags/tag386.xml"/><Relationship Id="rId6" Type="http://schemas.openxmlformats.org/officeDocument/2006/relationships/slideLayout" Target="../slideLayouts/slideLayout1.xml"/><Relationship Id="rId11" Type="http://schemas.openxmlformats.org/officeDocument/2006/relationships/hyperlink" Target="https://www.energypolicy.columbia.edu/publications/low-carbon-production-iron-steel-technology-options-economic-assessment-and-policy/" TargetMode="External"/><Relationship Id="rId5" Type="http://schemas.openxmlformats.org/officeDocument/2006/relationships/tags" Target="../tags/tag390.xml"/><Relationship Id="rId15" Type="http://schemas.openxmlformats.org/officeDocument/2006/relationships/hyperlink" Target="https://afdc.energy.gov/fuels/hydrogen_production.html#:~:text=There%20are%20several%20pathways%20to,water%20to%20produce%20additional%20hydrogen." TargetMode="External"/><Relationship Id="rId10" Type="http://schemas.openxmlformats.org/officeDocument/2006/relationships/image" Target="../media/image21.png"/><Relationship Id="rId4" Type="http://schemas.openxmlformats.org/officeDocument/2006/relationships/tags" Target="../tags/tag389.xml"/><Relationship Id="rId9" Type="http://schemas.openxmlformats.org/officeDocument/2006/relationships/image" Target="../media/image1.emf"/><Relationship Id="rId14" Type="http://schemas.openxmlformats.org/officeDocument/2006/relationships/hyperlink" Target="https://www.weforum.org/agenda/2021/07/clean-energy-green-hydrogen/" TargetMode="Externa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403.xml"/><Relationship Id="rId18" Type="http://schemas.openxmlformats.org/officeDocument/2006/relationships/tags" Target="../tags/tag408.xml"/><Relationship Id="rId26" Type="http://schemas.openxmlformats.org/officeDocument/2006/relationships/tags" Target="../tags/tag416.xml"/><Relationship Id="rId39" Type="http://schemas.openxmlformats.org/officeDocument/2006/relationships/hyperlink" Target="mailto:gwagner@columbia.edu" TargetMode="External"/><Relationship Id="rId21" Type="http://schemas.openxmlformats.org/officeDocument/2006/relationships/tags" Target="../tags/tag411.xml"/><Relationship Id="rId34" Type="http://schemas.openxmlformats.org/officeDocument/2006/relationships/hyperlink" Target="https://www2.deloitte.com/content/dam/Deloitte/at/Documents/presse/at-deloitte-wasserstoffstudie-2023.pdf" TargetMode="External"/><Relationship Id="rId7" Type="http://schemas.openxmlformats.org/officeDocument/2006/relationships/tags" Target="../tags/tag397.xml"/><Relationship Id="rId12" Type="http://schemas.openxmlformats.org/officeDocument/2006/relationships/tags" Target="../tags/tag402.xml"/><Relationship Id="rId17" Type="http://schemas.openxmlformats.org/officeDocument/2006/relationships/tags" Target="../tags/tag407.xml"/><Relationship Id="rId25" Type="http://schemas.openxmlformats.org/officeDocument/2006/relationships/tags" Target="../tags/tag415.xml"/><Relationship Id="rId33" Type="http://schemas.openxmlformats.org/officeDocument/2006/relationships/chart" Target="../charts/chart10.xml"/><Relationship Id="rId38" Type="http://schemas.openxmlformats.org/officeDocument/2006/relationships/hyperlink" Target="https://creativecommons.org/licenses/by/4.0/" TargetMode="External"/><Relationship Id="rId2" Type="http://schemas.openxmlformats.org/officeDocument/2006/relationships/tags" Target="../tags/tag392.xml"/><Relationship Id="rId16" Type="http://schemas.openxmlformats.org/officeDocument/2006/relationships/tags" Target="../tags/tag406.xml"/><Relationship Id="rId20" Type="http://schemas.openxmlformats.org/officeDocument/2006/relationships/tags" Target="../tags/tag410.xml"/><Relationship Id="rId29" Type="http://schemas.openxmlformats.org/officeDocument/2006/relationships/slideLayout" Target="../slideLayouts/slideLayout1.xml"/><Relationship Id="rId1" Type="http://schemas.openxmlformats.org/officeDocument/2006/relationships/tags" Target="../tags/tag391.xml"/><Relationship Id="rId6" Type="http://schemas.openxmlformats.org/officeDocument/2006/relationships/tags" Target="../tags/tag396.xml"/><Relationship Id="rId11" Type="http://schemas.openxmlformats.org/officeDocument/2006/relationships/tags" Target="../tags/tag401.xml"/><Relationship Id="rId24" Type="http://schemas.openxmlformats.org/officeDocument/2006/relationships/tags" Target="../tags/tag414.xml"/><Relationship Id="rId32" Type="http://schemas.openxmlformats.org/officeDocument/2006/relationships/image" Target="../media/image1.emf"/><Relationship Id="rId37" Type="http://schemas.openxmlformats.org/officeDocument/2006/relationships/hyperlink" Target="https://business.columbia.edu/faculty/people/gernot-wagner" TargetMode="External"/><Relationship Id="rId5" Type="http://schemas.openxmlformats.org/officeDocument/2006/relationships/tags" Target="../tags/tag395.xml"/><Relationship Id="rId15" Type="http://schemas.openxmlformats.org/officeDocument/2006/relationships/tags" Target="../tags/tag405.xml"/><Relationship Id="rId23" Type="http://schemas.openxmlformats.org/officeDocument/2006/relationships/tags" Target="../tags/tag413.xml"/><Relationship Id="rId28" Type="http://schemas.openxmlformats.org/officeDocument/2006/relationships/tags" Target="../tags/tag418.xml"/><Relationship Id="rId36" Type="http://schemas.openxmlformats.org/officeDocument/2006/relationships/hyperlink" Target="https://www.irena.org/Energy-Transition/Technology/Hydrogen#:~:text=As%20at%20the%20end%20of,around%204%25%20comes%20from%20electrolysis." TargetMode="External"/><Relationship Id="rId10" Type="http://schemas.openxmlformats.org/officeDocument/2006/relationships/tags" Target="../tags/tag400.xml"/><Relationship Id="rId19" Type="http://schemas.openxmlformats.org/officeDocument/2006/relationships/tags" Target="../tags/tag409.xml"/><Relationship Id="rId31" Type="http://schemas.openxmlformats.org/officeDocument/2006/relationships/oleObject" Target="../embeddings/oleObject28.bin"/><Relationship Id="rId4" Type="http://schemas.openxmlformats.org/officeDocument/2006/relationships/tags" Target="../tags/tag394.xml"/><Relationship Id="rId9" Type="http://schemas.openxmlformats.org/officeDocument/2006/relationships/tags" Target="../tags/tag399.xml"/><Relationship Id="rId14" Type="http://schemas.openxmlformats.org/officeDocument/2006/relationships/tags" Target="../tags/tag404.xml"/><Relationship Id="rId22" Type="http://schemas.openxmlformats.org/officeDocument/2006/relationships/tags" Target="../tags/tag412.xml"/><Relationship Id="rId27" Type="http://schemas.openxmlformats.org/officeDocument/2006/relationships/tags" Target="../tags/tag417.xml"/><Relationship Id="rId30" Type="http://schemas.openxmlformats.org/officeDocument/2006/relationships/notesSlide" Target="../notesSlides/notesSlide24.xml"/><Relationship Id="rId35" Type="http://schemas.openxmlformats.org/officeDocument/2006/relationships/hyperlink" Target="https://www.washingtonpost.com/opinions/2023/04/27/clean-hydrogen-tax-credit-stringent-rules/?pwapi_token=eyJ0eXAiOiJKV1QiLCJhbGciOiJIUzI1NiJ9.eyJzdWJpZCI6IjMzMjkyNjI5IiwicmVhc29uIjoiZ2lmdCIsIm5iZiI6MTY4MjU2ODAwMCwiaXNzIjoic3Vic2NyaXB0aW9ucyIsImV4cCI6MTY4Mzg2Mzk5OSwiaWF0IjoxNjgyNTY4MDAwLCJqdGkiOiJhODJmYzVlYS00YmI3LTQyYjAtOTgzYS1iMmYwZTY0NzY4MjQiLCJ1cmwiOiJodHRwczovL3d3dy53YXNoaW5ndG9ucG9zdC5jb20vb3BpbmlvbnMvMjAyMy8wNC8yNy9jbGVhbi1oeWRyb2dlbi10YXgtY3JlZGl0LXN0cmluZ2VudC1ydWxlcy8ifQ._YFAftj3Ik2jqpoSCwK0Il674tLUtsd3yW0IN60xC7c" TargetMode="External"/><Relationship Id="rId8" Type="http://schemas.openxmlformats.org/officeDocument/2006/relationships/tags" Target="../tags/tag398.xml"/><Relationship Id="rId3" Type="http://schemas.openxmlformats.org/officeDocument/2006/relationships/tags" Target="../tags/tag39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7.emf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oleObject" Target="../embeddings/oleObject3.bin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10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13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hyperlink" Target="https://www.energy-transitions.org/wp-content/uploads/2021/12/MPP-Steel_Transition-Strategy.pdf" TargetMode="External"/><Relationship Id="rId3" Type="http://schemas.openxmlformats.org/officeDocument/2006/relationships/tags" Target="../tags/tag421.xml"/><Relationship Id="rId7" Type="http://schemas.openxmlformats.org/officeDocument/2006/relationships/notesSlide" Target="../notesSlides/notesSlide25.xml"/><Relationship Id="rId12" Type="http://schemas.openxmlformats.org/officeDocument/2006/relationships/hyperlink" Target="https://www.mining-technology.com/uncategorized/the-four-horse-race-to-decarbonise-steel/" TargetMode="External"/><Relationship Id="rId2" Type="http://schemas.openxmlformats.org/officeDocument/2006/relationships/tags" Target="../tags/tag420.xml"/><Relationship Id="rId16" Type="http://schemas.openxmlformats.org/officeDocument/2006/relationships/hyperlink" Target="mailto:gwagner@columbia.edu" TargetMode="External"/><Relationship Id="rId1" Type="http://schemas.openxmlformats.org/officeDocument/2006/relationships/tags" Target="../tags/tag419.xml"/><Relationship Id="rId6" Type="http://schemas.openxmlformats.org/officeDocument/2006/relationships/slideLayout" Target="../slideLayouts/slideLayout1.xml"/><Relationship Id="rId11" Type="http://schemas.openxmlformats.org/officeDocument/2006/relationships/hyperlink" Target="https://www.bostonmetal.com/green-steel-solution/" TargetMode="External"/><Relationship Id="rId5" Type="http://schemas.openxmlformats.org/officeDocument/2006/relationships/tags" Target="../tags/tag423.xml"/><Relationship Id="rId15" Type="http://schemas.openxmlformats.org/officeDocument/2006/relationships/hyperlink" Target="https://creativecommons.org/licenses/by/4.0/" TargetMode="External"/><Relationship Id="rId10" Type="http://schemas.openxmlformats.org/officeDocument/2006/relationships/image" Target="../media/image22.png"/><Relationship Id="rId4" Type="http://schemas.openxmlformats.org/officeDocument/2006/relationships/tags" Target="../tags/tag422.xml"/><Relationship Id="rId9" Type="http://schemas.openxmlformats.org/officeDocument/2006/relationships/image" Target="../media/image7.emf"/><Relationship Id="rId14" Type="http://schemas.openxmlformats.org/officeDocument/2006/relationships/hyperlink" Target="https://business.columbia.edu/faculty/people/gernot-wagner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hyperlink" Target="https://business.columbia.edu/faculty/people/gernot-wagner" TargetMode="External"/><Relationship Id="rId3" Type="http://schemas.openxmlformats.org/officeDocument/2006/relationships/tags" Target="../tags/tag426.xml"/><Relationship Id="rId7" Type="http://schemas.openxmlformats.org/officeDocument/2006/relationships/notesSlide" Target="../notesSlides/notesSlide26.xml"/><Relationship Id="rId12" Type="http://schemas.openxmlformats.org/officeDocument/2006/relationships/hyperlink" Target="https://www.energy-transitions.org/wp-content/uploads/2021/12/MPP-Steel_Transition-Strategy.pdf" TargetMode="External"/><Relationship Id="rId2" Type="http://schemas.openxmlformats.org/officeDocument/2006/relationships/tags" Target="../tags/tag425.xml"/><Relationship Id="rId16" Type="http://schemas.openxmlformats.org/officeDocument/2006/relationships/image" Target="../media/image23.png"/><Relationship Id="rId1" Type="http://schemas.openxmlformats.org/officeDocument/2006/relationships/tags" Target="../tags/tag424.xml"/><Relationship Id="rId6" Type="http://schemas.openxmlformats.org/officeDocument/2006/relationships/slideLayout" Target="../slideLayouts/slideLayout1.xml"/><Relationship Id="rId11" Type="http://schemas.openxmlformats.org/officeDocument/2006/relationships/hyperlink" Target="https://www.mining-technology.com/uncategorized/the-four-horse-race-to-decarbonise-steel/" TargetMode="External"/><Relationship Id="rId5" Type="http://schemas.openxmlformats.org/officeDocument/2006/relationships/tags" Target="../tags/tag428.xml"/><Relationship Id="rId15" Type="http://schemas.openxmlformats.org/officeDocument/2006/relationships/hyperlink" Target="mailto:gwagner@columbia.edu" TargetMode="External"/><Relationship Id="rId10" Type="http://schemas.openxmlformats.org/officeDocument/2006/relationships/hyperlink" Target="https://www.frontiersin.org/articles/10.3389/fmats.2022.1010156/full" TargetMode="External"/><Relationship Id="rId4" Type="http://schemas.openxmlformats.org/officeDocument/2006/relationships/tags" Target="../tags/tag427.xml"/><Relationship Id="rId9" Type="http://schemas.openxmlformats.org/officeDocument/2006/relationships/image" Target="../media/image7.emf"/><Relationship Id="rId14" Type="http://schemas.openxmlformats.org/officeDocument/2006/relationships/hyperlink" Target="https://creativecommons.org/licenses/by/4.0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hyperlink" Target="https://www.iea.org/reports/iron-and-steel-technology-roadmap" TargetMode="External"/><Relationship Id="rId18" Type="http://schemas.openxmlformats.org/officeDocument/2006/relationships/hyperlink" Target="https://www.primetals.com/portfolio/ironmaking/corexr" TargetMode="External"/><Relationship Id="rId3" Type="http://schemas.openxmlformats.org/officeDocument/2006/relationships/tags" Target="../tags/tag431.xml"/><Relationship Id="rId21" Type="http://schemas.openxmlformats.org/officeDocument/2006/relationships/hyperlink" Target="https://creativecommons.org/licenses/by/4.0/" TargetMode="External"/><Relationship Id="rId7" Type="http://schemas.openxmlformats.org/officeDocument/2006/relationships/notesSlide" Target="../notesSlides/notesSlide27.xml"/><Relationship Id="rId12" Type="http://schemas.openxmlformats.org/officeDocument/2006/relationships/hyperlink" Target="https://iea.blob.core.windows.net/assets/0d0b4984-f391-44f9-854f-fda1ebf8d8df/Transforming_Industry_through_CCUS.pdf" TargetMode="External"/><Relationship Id="rId17" Type="http://schemas.openxmlformats.org/officeDocument/2006/relationships/hyperlink" Target="https://ieaghg.org/exco_docs/2017-07.pdf" TargetMode="External"/><Relationship Id="rId2" Type="http://schemas.openxmlformats.org/officeDocument/2006/relationships/tags" Target="../tags/tag430.xml"/><Relationship Id="rId16" Type="http://schemas.openxmlformats.org/officeDocument/2006/relationships/hyperlink" Target="https://doi.org/10.1016/j.ijggc.2017.03.020" TargetMode="External"/><Relationship Id="rId20" Type="http://schemas.openxmlformats.org/officeDocument/2006/relationships/hyperlink" Target="https://business.columbia.edu/faculty/people/gernot-wagner" TargetMode="External"/><Relationship Id="rId1" Type="http://schemas.openxmlformats.org/officeDocument/2006/relationships/tags" Target="../tags/tag42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4.jpeg"/><Relationship Id="rId5" Type="http://schemas.openxmlformats.org/officeDocument/2006/relationships/tags" Target="../tags/tag433.xml"/><Relationship Id="rId15" Type="http://schemas.openxmlformats.org/officeDocument/2006/relationships/hyperlink" Target="https://climate.mit.edu/ask-mit/how-efficient-carbon-capture-and-storage#:~:text=From%20an%20engineering%20perspective%2C%20it,are%20flowing%20past%20the%20scrubbers." TargetMode="External"/><Relationship Id="rId10" Type="http://schemas.openxmlformats.org/officeDocument/2006/relationships/hyperlink" Target="https://www.iea.org/reports/ccus-in-clean-energy-transitions/a-new-era-for-ccus" TargetMode="External"/><Relationship Id="rId19" Type="http://schemas.openxmlformats.org/officeDocument/2006/relationships/hyperlink" Target="https://www.edie.net/arcelormittal-accused-of-net-zero-greenwashing-over-carbon-capture-plans/" TargetMode="External"/><Relationship Id="rId4" Type="http://schemas.openxmlformats.org/officeDocument/2006/relationships/tags" Target="../tags/tag432.xml"/><Relationship Id="rId9" Type="http://schemas.openxmlformats.org/officeDocument/2006/relationships/image" Target="../media/image1.emf"/><Relationship Id="rId14" Type="http://schemas.openxmlformats.org/officeDocument/2006/relationships/hyperlink" Target="https://www.globalccsinstitute.com/news-media/insights/ccs-a-necessary-technology-for-decarbonising-the-steel-sector/" TargetMode="External"/><Relationship Id="rId22" Type="http://schemas.openxmlformats.org/officeDocument/2006/relationships/hyperlink" Target="mailto:gwagner@columbia.edu" TargetMode="Externa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tags" Target="../tags/tag446.xml"/><Relationship Id="rId18" Type="http://schemas.openxmlformats.org/officeDocument/2006/relationships/tags" Target="../tags/tag451.xml"/><Relationship Id="rId26" Type="http://schemas.openxmlformats.org/officeDocument/2006/relationships/image" Target="../media/image1.emf"/><Relationship Id="rId21" Type="http://schemas.openxmlformats.org/officeDocument/2006/relationships/tags" Target="../tags/tag454.xml"/><Relationship Id="rId34" Type="http://schemas.openxmlformats.org/officeDocument/2006/relationships/hyperlink" Target="https://business.columbia.edu/faculty/people/gernot-wagner" TargetMode="External"/><Relationship Id="rId7" Type="http://schemas.openxmlformats.org/officeDocument/2006/relationships/tags" Target="../tags/tag440.xml"/><Relationship Id="rId12" Type="http://schemas.openxmlformats.org/officeDocument/2006/relationships/tags" Target="../tags/tag445.xml"/><Relationship Id="rId17" Type="http://schemas.openxmlformats.org/officeDocument/2006/relationships/tags" Target="../tags/tag450.xml"/><Relationship Id="rId25" Type="http://schemas.openxmlformats.org/officeDocument/2006/relationships/oleObject" Target="../embeddings/oleObject32.bin"/><Relationship Id="rId33" Type="http://schemas.openxmlformats.org/officeDocument/2006/relationships/hyperlink" Target="https://www.energy-transitions.org/wp-content/uploads/2021/12/MPP-Steel_Transition-Strategy.pdf" TargetMode="External"/><Relationship Id="rId2" Type="http://schemas.openxmlformats.org/officeDocument/2006/relationships/tags" Target="../tags/tag435.xml"/><Relationship Id="rId16" Type="http://schemas.openxmlformats.org/officeDocument/2006/relationships/tags" Target="../tags/tag449.xml"/><Relationship Id="rId20" Type="http://schemas.openxmlformats.org/officeDocument/2006/relationships/tags" Target="../tags/tag453.xml"/><Relationship Id="rId29" Type="http://schemas.openxmlformats.org/officeDocument/2006/relationships/hyperlink" Target="https://www.electra.earth/technology/" TargetMode="External"/><Relationship Id="rId1" Type="http://schemas.openxmlformats.org/officeDocument/2006/relationships/tags" Target="../tags/tag434.xml"/><Relationship Id="rId6" Type="http://schemas.openxmlformats.org/officeDocument/2006/relationships/tags" Target="../tags/tag439.xml"/><Relationship Id="rId11" Type="http://schemas.openxmlformats.org/officeDocument/2006/relationships/tags" Target="../tags/tag444.xml"/><Relationship Id="rId24" Type="http://schemas.openxmlformats.org/officeDocument/2006/relationships/notesSlide" Target="../notesSlides/notesSlide28.xml"/><Relationship Id="rId32" Type="http://schemas.openxmlformats.org/officeDocument/2006/relationships/hyperlink" Target="https://doi.org/10.1016/j.ijggc.2017.03.020" TargetMode="External"/><Relationship Id="rId37" Type="http://schemas.openxmlformats.org/officeDocument/2006/relationships/chart" Target="../charts/chart11.xml"/><Relationship Id="rId5" Type="http://schemas.openxmlformats.org/officeDocument/2006/relationships/tags" Target="../tags/tag438.xml"/><Relationship Id="rId15" Type="http://schemas.openxmlformats.org/officeDocument/2006/relationships/tags" Target="../tags/tag448.xml"/><Relationship Id="rId23" Type="http://schemas.openxmlformats.org/officeDocument/2006/relationships/slideLayout" Target="../slideLayouts/slideLayout1.xml"/><Relationship Id="rId28" Type="http://schemas.openxmlformats.org/officeDocument/2006/relationships/hyperlink" Target="https://www.aiche.org/resources/publications/cep/2023/february/catalyzing-commercialization-producing-green-iron-zero-carbon-electrochemical-process" TargetMode="External"/><Relationship Id="rId36" Type="http://schemas.openxmlformats.org/officeDocument/2006/relationships/hyperlink" Target="mailto:gwagner@columbia.edu" TargetMode="External"/><Relationship Id="rId10" Type="http://schemas.openxmlformats.org/officeDocument/2006/relationships/tags" Target="../tags/tag443.xml"/><Relationship Id="rId19" Type="http://schemas.openxmlformats.org/officeDocument/2006/relationships/tags" Target="../tags/tag452.xml"/><Relationship Id="rId31" Type="http://schemas.openxmlformats.org/officeDocument/2006/relationships/hyperlink" Target="https://www.midrex.com/tech-article/impact-of-hydrogen-dri-on-eaf-steelmaking/" TargetMode="External"/><Relationship Id="rId4" Type="http://schemas.openxmlformats.org/officeDocument/2006/relationships/tags" Target="../tags/tag437.xml"/><Relationship Id="rId9" Type="http://schemas.openxmlformats.org/officeDocument/2006/relationships/tags" Target="../tags/tag442.xml"/><Relationship Id="rId14" Type="http://schemas.openxmlformats.org/officeDocument/2006/relationships/tags" Target="../tags/tag447.xml"/><Relationship Id="rId22" Type="http://schemas.openxmlformats.org/officeDocument/2006/relationships/tags" Target="../tags/tag455.xml"/><Relationship Id="rId27" Type="http://schemas.openxmlformats.org/officeDocument/2006/relationships/hyperlink" Target="https://www.energypolicy.columbia.edu/publications/low-carbon-production-iron-steel-technology-options-economic-assessment-and-policy/" TargetMode="External"/><Relationship Id="rId30" Type="http://schemas.openxmlformats.org/officeDocument/2006/relationships/hyperlink" Target="https://www.bostonmetal.com/green-steel-solution/" TargetMode="External"/><Relationship Id="rId35" Type="http://schemas.openxmlformats.org/officeDocument/2006/relationships/hyperlink" Target="https://creativecommons.org/licenses/by/4.0/" TargetMode="External"/><Relationship Id="rId8" Type="http://schemas.openxmlformats.org/officeDocument/2006/relationships/tags" Target="../tags/tag441.xml"/><Relationship Id="rId3" Type="http://schemas.openxmlformats.org/officeDocument/2006/relationships/tags" Target="../tags/tag436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468.xml"/><Relationship Id="rId18" Type="http://schemas.openxmlformats.org/officeDocument/2006/relationships/tags" Target="../tags/tag473.xml"/><Relationship Id="rId26" Type="http://schemas.openxmlformats.org/officeDocument/2006/relationships/slideLayout" Target="../slideLayouts/slideLayout1.xml"/><Relationship Id="rId39" Type="http://schemas.openxmlformats.org/officeDocument/2006/relationships/hyperlink" Target="https://business.columbia.edu/faculty/people/gernot-wagner" TargetMode="External"/><Relationship Id="rId21" Type="http://schemas.openxmlformats.org/officeDocument/2006/relationships/tags" Target="../tags/tag476.xml"/><Relationship Id="rId34" Type="http://schemas.openxmlformats.org/officeDocument/2006/relationships/hyperlink" Target="https://doi.org/10.1016/j.jclepro.2023.135963" TargetMode="External"/><Relationship Id="rId7" Type="http://schemas.openxmlformats.org/officeDocument/2006/relationships/tags" Target="../tags/tag462.xml"/><Relationship Id="rId2" Type="http://schemas.openxmlformats.org/officeDocument/2006/relationships/tags" Target="../tags/tag457.xml"/><Relationship Id="rId16" Type="http://schemas.openxmlformats.org/officeDocument/2006/relationships/tags" Target="../tags/tag471.xml"/><Relationship Id="rId20" Type="http://schemas.openxmlformats.org/officeDocument/2006/relationships/tags" Target="../tags/tag475.xml"/><Relationship Id="rId29" Type="http://schemas.openxmlformats.org/officeDocument/2006/relationships/image" Target="../media/image7.emf"/><Relationship Id="rId41" Type="http://schemas.openxmlformats.org/officeDocument/2006/relationships/hyperlink" Target="mailto:gwagner@columbia.edu" TargetMode="External"/><Relationship Id="rId1" Type="http://schemas.openxmlformats.org/officeDocument/2006/relationships/tags" Target="../tags/tag456.xml"/><Relationship Id="rId6" Type="http://schemas.openxmlformats.org/officeDocument/2006/relationships/tags" Target="../tags/tag461.xml"/><Relationship Id="rId11" Type="http://schemas.openxmlformats.org/officeDocument/2006/relationships/tags" Target="../tags/tag466.xml"/><Relationship Id="rId24" Type="http://schemas.openxmlformats.org/officeDocument/2006/relationships/tags" Target="../tags/tag479.xml"/><Relationship Id="rId32" Type="http://schemas.openxmlformats.org/officeDocument/2006/relationships/hyperlink" Target="https://www.bostonmetal.com/green-steel-solution/" TargetMode="External"/><Relationship Id="rId37" Type="http://schemas.openxmlformats.org/officeDocument/2006/relationships/hyperlink" Target="https://www.nature.com/articles/s41560-022-01097-4#:~:text=Despite%20such%20high%20growth%20rates,for%20urgent%20climate%20change%20mitigation." TargetMode="External"/><Relationship Id="rId40" Type="http://schemas.openxmlformats.org/officeDocument/2006/relationships/hyperlink" Target="https://creativecommons.org/licenses/by/4.0/" TargetMode="External"/><Relationship Id="rId5" Type="http://schemas.openxmlformats.org/officeDocument/2006/relationships/tags" Target="../tags/tag460.xml"/><Relationship Id="rId15" Type="http://schemas.openxmlformats.org/officeDocument/2006/relationships/tags" Target="../tags/tag470.xml"/><Relationship Id="rId23" Type="http://schemas.openxmlformats.org/officeDocument/2006/relationships/tags" Target="../tags/tag478.xml"/><Relationship Id="rId28" Type="http://schemas.openxmlformats.org/officeDocument/2006/relationships/oleObject" Target="../embeddings/oleObject33.bin"/><Relationship Id="rId36" Type="http://schemas.openxmlformats.org/officeDocument/2006/relationships/hyperlink" Target="https://www.mckinsey.com/~/media/McKinsey/Industries/Metals%20and%20Mining/Our%20Insights/Decarbonization%20challenge%20for%20steel/Decarbonization-challenge-for-steel.pdf" TargetMode="External"/><Relationship Id="rId10" Type="http://schemas.openxmlformats.org/officeDocument/2006/relationships/tags" Target="../tags/tag465.xml"/><Relationship Id="rId19" Type="http://schemas.openxmlformats.org/officeDocument/2006/relationships/tags" Target="../tags/tag474.xml"/><Relationship Id="rId31" Type="http://schemas.openxmlformats.org/officeDocument/2006/relationships/hyperlink" Target="https://www.energypolicy.columbia.edu/publications/low-carbon-production-iron-steel-technology-options-economic-assessment-and-policy/" TargetMode="External"/><Relationship Id="rId4" Type="http://schemas.openxmlformats.org/officeDocument/2006/relationships/tags" Target="../tags/tag459.xml"/><Relationship Id="rId9" Type="http://schemas.openxmlformats.org/officeDocument/2006/relationships/tags" Target="../tags/tag464.xml"/><Relationship Id="rId14" Type="http://schemas.openxmlformats.org/officeDocument/2006/relationships/tags" Target="../tags/tag469.xml"/><Relationship Id="rId22" Type="http://schemas.openxmlformats.org/officeDocument/2006/relationships/tags" Target="../tags/tag477.xml"/><Relationship Id="rId27" Type="http://schemas.openxmlformats.org/officeDocument/2006/relationships/notesSlide" Target="../notesSlides/notesSlide29.xml"/><Relationship Id="rId30" Type="http://schemas.openxmlformats.org/officeDocument/2006/relationships/chart" Target="../charts/chart12.xml"/><Relationship Id="rId35" Type="http://schemas.openxmlformats.org/officeDocument/2006/relationships/hyperlink" Target="https://www.iea.org/commentaries/is-carbon-capture-too-expensive" TargetMode="External"/><Relationship Id="rId8" Type="http://schemas.openxmlformats.org/officeDocument/2006/relationships/tags" Target="../tags/tag463.xml"/><Relationship Id="rId3" Type="http://schemas.openxmlformats.org/officeDocument/2006/relationships/tags" Target="../tags/tag458.xml"/><Relationship Id="rId12" Type="http://schemas.openxmlformats.org/officeDocument/2006/relationships/tags" Target="../tags/tag467.xml"/><Relationship Id="rId17" Type="http://schemas.openxmlformats.org/officeDocument/2006/relationships/tags" Target="../tags/tag472.xml"/><Relationship Id="rId25" Type="http://schemas.openxmlformats.org/officeDocument/2006/relationships/tags" Target="../tags/tag480.xml"/><Relationship Id="rId33" Type="http://schemas.openxmlformats.org/officeDocument/2006/relationships/hyperlink" Target="https://www.technologyreview.com/2018/09/24/2024/this-mit-spinout-could-finally-clean-up-steel-one-of-the-globes-biggest-climate-polluters/" TargetMode="External"/><Relationship Id="rId38" Type="http://schemas.openxmlformats.org/officeDocument/2006/relationships/hyperlink" Target="https://www.iea.org/reports/iron-and-steel-technology-roadmap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ea.org/reports/iron-and-steel-technology-roadmap" TargetMode="External"/><Relationship Id="rId13" Type="http://schemas.openxmlformats.org/officeDocument/2006/relationships/hyperlink" Target="https://business.columbia.edu/faculty/people/gernot-wagner" TargetMode="External"/><Relationship Id="rId3" Type="http://schemas.openxmlformats.org/officeDocument/2006/relationships/tags" Target="../tags/tag483.xml"/><Relationship Id="rId7" Type="http://schemas.openxmlformats.org/officeDocument/2006/relationships/image" Target="../media/image7.emf"/><Relationship Id="rId12" Type="http://schemas.openxmlformats.org/officeDocument/2006/relationships/hyperlink" Target="https://doi.org/10.1016/j.jclepro.2023.136262" TargetMode="External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6" Type="http://schemas.openxmlformats.org/officeDocument/2006/relationships/oleObject" Target="../embeddings/oleObject34.bin"/><Relationship Id="rId11" Type="http://schemas.openxmlformats.org/officeDocument/2006/relationships/hyperlink" Target="https://www.energypolicy.columbia.edu/publications/low-carbon-production-iron-steel-technology-options-economic-assessment-and-policy/" TargetMode="External"/><Relationship Id="rId5" Type="http://schemas.openxmlformats.org/officeDocument/2006/relationships/notesSlide" Target="../notesSlides/notesSlide30.xml"/><Relationship Id="rId15" Type="http://schemas.openxmlformats.org/officeDocument/2006/relationships/hyperlink" Target="mailto:gwagner@columbia.edu" TargetMode="External"/><Relationship Id="rId10" Type="http://schemas.openxmlformats.org/officeDocument/2006/relationships/hyperlink" Target="https://www.energyinst.org/statistical-review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worldsteel.org/wp-content/uploads/Fact-sheet-Energy-use-in-the-steel-industry.pdf" TargetMode="External"/><Relationship Id="rId14" Type="http://schemas.openxmlformats.org/officeDocument/2006/relationships/hyperlink" Target="https://creativecommons.org/licenses/by/4.0/" TargetMode="Externa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tags" Target="../tags/tag496.xml"/><Relationship Id="rId18" Type="http://schemas.openxmlformats.org/officeDocument/2006/relationships/tags" Target="../tags/tag501.xml"/><Relationship Id="rId26" Type="http://schemas.openxmlformats.org/officeDocument/2006/relationships/slideLayout" Target="../slideLayouts/slideLayout1.xml"/><Relationship Id="rId3" Type="http://schemas.openxmlformats.org/officeDocument/2006/relationships/tags" Target="../tags/tag486.xml"/><Relationship Id="rId21" Type="http://schemas.openxmlformats.org/officeDocument/2006/relationships/tags" Target="../tags/tag504.xml"/><Relationship Id="rId34" Type="http://schemas.openxmlformats.org/officeDocument/2006/relationships/hyperlink" Target="https://creativecommons.org/licenses/by/4.0/" TargetMode="External"/><Relationship Id="rId7" Type="http://schemas.openxmlformats.org/officeDocument/2006/relationships/tags" Target="../tags/tag490.xml"/><Relationship Id="rId12" Type="http://schemas.openxmlformats.org/officeDocument/2006/relationships/tags" Target="../tags/tag495.xml"/><Relationship Id="rId17" Type="http://schemas.openxmlformats.org/officeDocument/2006/relationships/tags" Target="../tags/tag500.xml"/><Relationship Id="rId25" Type="http://schemas.openxmlformats.org/officeDocument/2006/relationships/tags" Target="../tags/tag508.xml"/><Relationship Id="rId33" Type="http://schemas.openxmlformats.org/officeDocument/2006/relationships/hyperlink" Target="https://business.columbia.edu/faculty/people/gernot-wagner" TargetMode="External"/><Relationship Id="rId2" Type="http://schemas.openxmlformats.org/officeDocument/2006/relationships/tags" Target="../tags/tag485.xml"/><Relationship Id="rId16" Type="http://schemas.openxmlformats.org/officeDocument/2006/relationships/tags" Target="../tags/tag499.xml"/><Relationship Id="rId20" Type="http://schemas.openxmlformats.org/officeDocument/2006/relationships/tags" Target="../tags/tag503.xml"/><Relationship Id="rId29" Type="http://schemas.openxmlformats.org/officeDocument/2006/relationships/image" Target="../media/image1.emf"/><Relationship Id="rId1" Type="http://schemas.openxmlformats.org/officeDocument/2006/relationships/tags" Target="../tags/tag484.xml"/><Relationship Id="rId6" Type="http://schemas.openxmlformats.org/officeDocument/2006/relationships/tags" Target="../tags/tag489.xml"/><Relationship Id="rId11" Type="http://schemas.openxmlformats.org/officeDocument/2006/relationships/tags" Target="../tags/tag494.xml"/><Relationship Id="rId24" Type="http://schemas.openxmlformats.org/officeDocument/2006/relationships/tags" Target="../tags/tag507.xml"/><Relationship Id="rId32" Type="http://schemas.openxmlformats.org/officeDocument/2006/relationships/hyperlink" Target="https://www.tatasteeleurope.com/sites/default/files/tata-steel-europe-factsheet-hisarna.pdf" TargetMode="External"/><Relationship Id="rId5" Type="http://schemas.openxmlformats.org/officeDocument/2006/relationships/tags" Target="../tags/tag488.xml"/><Relationship Id="rId15" Type="http://schemas.openxmlformats.org/officeDocument/2006/relationships/tags" Target="../tags/tag498.xml"/><Relationship Id="rId23" Type="http://schemas.openxmlformats.org/officeDocument/2006/relationships/tags" Target="../tags/tag506.xml"/><Relationship Id="rId28" Type="http://schemas.openxmlformats.org/officeDocument/2006/relationships/oleObject" Target="../embeddings/oleObject35.bin"/><Relationship Id="rId36" Type="http://schemas.openxmlformats.org/officeDocument/2006/relationships/chart" Target="../charts/chart13.xml"/><Relationship Id="rId10" Type="http://schemas.openxmlformats.org/officeDocument/2006/relationships/tags" Target="../tags/tag493.xml"/><Relationship Id="rId19" Type="http://schemas.openxmlformats.org/officeDocument/2006/relationships/tags" Target="../tags/tag502.xml"/><Relationship Id="rId31" Type="http://schemas.openxmlformats.org/officeDocument/2006/relationships/hyperlink" Target="https://www.midrex.com/wp-content/uploads/Midrex-2020-DFM1QTR-Final.pdf" TargetMode="External"/><Relationship Id="rId4" Type="http://schemas.openxmlformats.org/officeDocument/2006/relationships/tags" Target="../tags/tag487.xml"/><Relationship Id="rId9" Type="http://schemas.openxmlformats.org/officeDocument/2006/relationships/tags" Target="../tags/tag492.xml"/><Relationship Id="rId14" Type="http://schemas.openxmlformats.org/officeDocument/2006/relationships/tags" Target="../tags/tag497.xml"/><Relationship Id="rId22" Type="http://schemas.openxmlformats.org/officeDocument/2006/relationships/tags" Target="../tags/tag505.xml"/><Relationship Id="rId27" Type="http://schemas.openxmlformats.org/officeDocument/2006/relationships/notesSlide" Target="../notesSlides/notesSlide31.xml"/><Relationship Id="rId30" Type="http://schemas.openxmlformats.org/officeDocument/2006/relationships/hyperlink" Target="https://www.energypolicy.columbia.edu/publications/low-carbon-production-iron-steel-technology-options-economic-assessment-and-policy/" TargetMode="External"/><Relationship Id="rId35" Type="http://schemas.openxmlformats.org/officeDocument/2006/relationships/hyperlink" Target="mailto:gwagner@columbia.edu" TargetMode="External"/><Relationship Id="rId8" Type="http://schemas.openxmlformats.org/officeDocument/2006/relationships/tags" Target="../tags/tag491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tags" Target="../tags/tag521.xml"/><Relationship Id="rId18" Type="http://schemas.openxmlformats.org/officeDocument/2006/relationships/tags" Target="../tags/tag526.xml"/><Relationship Id="rId26" Type="http://schemas.openxmlformats.org/officeDocument/2006/relationships/tags" Target="../tags/tag534.xml"/><Relationship Id="rId39" Type="http://schemas.openxmlformats.org/officeDocument/2006/relationships/notesSlide" Target="../notesSlides/notesSlide32.xml"/><Relationship Id="rId21" Type="http://schemas.openxmlformats.org/officeDocument/2006/relationships/tags" Target="../tags/tag529.xml"/><Relationship Id="rId34" Type="http://schemas.openxmlformats.org/officeDocument/2006/relationships/tags" Target="../tags/tag542.xml"/><Relationship Id="rId42" Type="http://schemas.openxmlformats.org/officeDocument/2006/relationships/hyperlink" Target="https://www.energypolicy.columbia.edu/publications/low-carbon-production-iron-steel-technology-options-economic-assessment-and-policy/" TargetMode="External"/><Relationship Id="rId47" Type="http://schemas.openxmlformats.org/officeDocument/2006/relationships/hyperlink" Target="mailto:gwagner@columbia.edu" TargetMode="External"/><Relationship Id="rId7" Type="http://schemas.openxmlformats.org/officeDocument/2006/relationships/tags" Target="../tags/tag515.xml"/><Relationship Id="rId2" Type="http://schemas.openxmlformats.org/officeDocument/2006/relationships/tags" Target="../tags/tag510.xml"/><Relationship Id="rId16" Type="http://schemas.openxmlformats.org/officeDocument/2006/relationships/tags" Target="../tags/tag524.xml"/><Relationship Id="rId29" Type="http://schemas.openxmlformats.org/officeDocument/2006/relationships/tags" Target="../tags/tag537.xml"/><Relationship Id="rId11" Type="http://schemas.openxmlformats.org/officeDocument/2006/relationships/tags" Target="../tags/tag519.xml"/><Relationship Id="rId24" Type="http://schemas.openxmlformats.org/officeDocument/2006/relationships/tags" Target="../tags/tag532.xml"/><Relationship Id="rId32" Type="http://schemas.openxmlformats.org/officeDocument/2006/relationships/tags" Target="../tags/tag540.xml"/><Relationship Id="rId37" Type="http://schemas.openxmlformats.org/officeDocument/2006/relationships/tags" Target="../tags/tag545.xml"/><Relationship Id="rId40" Type="http://schemas.openxmlformats.org/officeDocument/2006/relationships/oleObject" Target="../embeddings/oleObject36.bin"/><Relationship Id="rId45" Type="http://schemas.openxmlformats.org/officeDocument/2006/relationships/hyperlink" Target="https://business.columbia.edu/faculty/people/gernot-wagner" TargetMode="External"/><Relationship Id="rId5" Type="http://schemas.openxmlformats.org/officeDocument/2006/relationships/tags" Target="../tags/tag513.xml"/><Relationship Id="rId15" Type="http://schemas.openxmlformats.org/officeDocument/2006/relationships/tags" Target="../tags/tag523.xml"/><Relationship Id="rId23" Type="http://schemas.openxmlformats.org/officeDocument/2006/relationships/tags" Target="../tags/tag531.xml"/><Relationship Id="rId28" Type="http://schemas.openxmlformats.org/officeDocument/2006/relationships/tags" Target="../tags/tag536.xml"/><Relationship Id="rId36" Type="http://schemas.openxmlformats.org/officeDocument/2006/relationships/tags" Target="../tags/tag544.xml"/><Relationship Id="rId49" Type="http://schemas.openxmlformats.org/officeDocument/2006/relationships/chart" Target="../charts/chart15.xml"/><Relationship Id="rId10" Type="http://schemas.openxmlformats.org/officeDocument/2006/relationships/tags" Target="../tags/tag518.xml"/><Relationship Id="rId19" Type="http://schemas.openxmlformats.org/officeDocument/2006/relationships/tags" Target="../tags/tag527.xml"/><Relationship Id="rId31" Type="http://schemas.openxmlformats.org/officeDocument/2006/relationships/tags" Target="../tags/tag539.xml"/><Relationship Id="rId44" Type="http://schemas.openxmlformats.org/officeDocument/2006/relationships/hyperlink" Target="https://www.iea.org/reports/iron-and-steel-technology-roadmap" TargetMode="External"/><Relationship Id="rId4" Type="http://schemas.openxmlformats.org/officeDocument/2006/relationships/tags" Target="../tags/tag512.xml"/><Relationship Id="rId9" Type="http://schemas.openxmlformats.org/officeDocument/2006/relationships/tags" Target="../tags/tag517.xml"/><Relationship Id="rId14" Type="http://schemas.openxmlformats.org/officeDocument/2006/relationships/tags" Target="../tags/tag522.xml"/><Relationship Id="rId22" Type="http://schemas.openxmlformats.org/officeDocument/2006/relationships/tags" Target="../tags/tag530.xml"/><Relationship Id="rId27" Type="http://schemas.openxmlformats.org/officeDocument/2006/relationships/tags" Target="../tags/tag535.xml"/><Relationship Id="rId30" Type="http://schemas.openxmlformats.org/officeDocument/2006/relationships/tags" Target="../tags/tag538.xml"/><Relationship Id="rId35" Type="http://schemas.openxmlformats.org/officeDocument/2006/relationships/tags" Target="../tags/tag543.xml"/><Relationship Id="rId43" Type="http://schemas.openxmlformats.org/officeDocument/2006/relationships/hyperlink" Target="https://www.midrex.com/wp-content/uploads/Midrex-2020-DFM1QTR-Final.pdf" TargetMode="External"/><Relationship Id="rId48" Type="http://schemas.openxmlformats.org/officeDocument/2006/relationships/chart" Target="../charts/chart14.xml"/><Relationship Id="rId8" Type="http://schemas.openxmlformats.org/officeDocument/2006/relationships/tags" Target="../tags/tag516.xml"/><Relationship Id="rId3" Type="http://schemas.openxmlformats.org/officeDocument/2006/relationships/tags" Target="../tags/tag511.xml"/><Relationship Id="rId12" Type="http://schemas.openxmlformats.org/officeDocument/2006/relationships/tags" Target="../tags/tag520.xml"/><Relationship Id="rId17" Type="http://schemas.openxmlformats.org/officeDocument/2006/relationships/tags" Target="../tags/tag525.xml"/><Relationship Id="rId25" Type="http://schemas.openxmlformats.org/officeDocument/2006/relationships/tags" Target="../tags/tag533.xml"/><Relationship Id="rId33" Type="http://schemas.openxmlformats.org/officeDocument/2006/relationships/tags" Target="../tags/tag541.xml"/><Relationship Id="rId38" Type="http://schemas.openxmlformats.org/officeDocument/2006/relationships/slideLayout" Target="../slideLayouts/slideLayout1.xml"/><Relationship Id="rId46" Type="http://schemas.openxmlformats.org/officeDocument/2006/relationships/hyperlink" Target="https://creativecommons.org/licenses/by/4.0/" TargetMode="External"/><Relationship Id="rId20" Type="http://schemas.openxmlformats.org/officeDocument/2006/relationships/tags" Target="../tags/tag528.xml"/><Relationship Id="rId41" Type="http://schemas.openxmlformats.org/officeDocument/2006/relationships/image" Target="../media/image7.emf"/><Relationship Id="rId1" Type="http://schemas.openxmlformats.org/officeDocument/2006/relationships/tags" Target="../tags/tag509.xml"/><Relationship Id="rId6" Type="http://schemas.openxmlformats.org/officeDocument/2006/relationships/tags" Target="../tags/tag5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47.xml"/><Relationship Id="rId1" Type="http://schemas.openxmlformats.org/officeDocument/2006/relationships/tags" Target="../tags/tag54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555.xml"/><Relationship Id="rId13" Type="http://schemas.openxmlformats.org/officeDocument/2006/relationships/oleObject" Target="../embeddings/oleObject38.bin"/><Relationship Id="rId3" Type="http://schemas.openxmlformats.org/officeDocument/2006/relationships/tags" Target="../tags/tag550.xml"/><Relationship Id="rId7" Type="http://schemas.openxmlformats.org/officeDocument/2006/relationships/tags" Target="../tags/tag554.xml"/><Relationship Id="rId12" Type="http://schemas.openxmlformats.org/officeDocument/2006/relationships/image" Target="../media/image26.jpeg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549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548.xml"/><Relationship Id="rId6" Type="http://schemas.openxmlformats.org/officeDocument/2006/relationships/tags" Target="../tags/tag553.xml"/><Relationship Id="rId11" Type="http://schemas.openxmlformats.org/officeDocument/2006/relationships/notesSlide" Target="../notesSlides/notesSlide33.xml"/><Relationship Id="rId5" Type="http://schemas.openxmlformats.org/officeDocument/2006/relationships/tags" Target="../tags/tag552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551.xml"/><Relationship Id="rId9" Type="http://schemas.openxmlformats.org/officeDocument/2006/relationships/tags" Target="../tags/tag556.xml"/><Relationship Id="rId1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tags" Target="../tags/tag43.xml"/><Relationship Id="rId21" Type="http://schemas.openxmlformats.org/officeDocument/2006/relationships/tags" Target="../tags/tag38.xml"/><Relationship Id="rId42" Type="http://schemas.openxmlformats.org/officeDocument/2006/relationships/tags" Target="../tags/tag59.xml"/><Relationship Id="rId47" Type="http://schemas.openxmlformats.org/officeDocument/2006/relationships/tags" Target="../tags/tag64.xml"/><Relationship Id="rId63" Type="http://schemas.openxmlformats.org/officeDocument/2006/relationships/tags" Target="../tags/tag80.xml"/><Relationship Id="rId68" Type="http://schemas.openxmlformats.org/officeDocument/2006/relationships/tags" Target="../tags/tag85.xml"/><Relationship Id="rId84" Type="http://schemas.openxmlformats.org/officeDocument/2006/relationships/oleObject" Target="../embeddings/oleObject4.bin"/><Relationship Id="rId89" Type="http://schemas.openxmlformats.org/officeDocument/2006/relationships/hyperlink" Target="https://creativecommons.org/licenses/by/4.0/" TargetMode="External"/><Relationship Id="rId16" Type="http://schemas.openxmlformats.org/officeDocument/2006/relationships/tags" Target="../tags/tag33.xml"/><Relationship Id="rId11" Type="http://schemas.openxmlformats.org/officeDocument/2006/relationships/tags" Target="../tags/tag28.xml"/><Relationship Id="rId32" Type="http://schemas.openxmlformats.org/officeDocument/2006/relationships/tags" Target="../tags/tag49.xml"/><Relationship Id="rId37" Type="http://schemas.openxmlformats.org/officeDocument/2006/relationships/tags" Target="../tags/tag54.xml"/><Relationship Id="rId53" Type="http://schemas.openxmlformats.org/officeDocument/2006/relationships/tags" Target="../tags/tag70.xml"/><Relationship Id="rId58" Type="http://schemas.openxmlformats.org/officeDocument/2006/relationships/tags" Target="../tags/tag75.xml"/><Relationship Id="rId74" Type="http://schemas.openxmlformats.org/officeDocument/2006/relationships/tags" Target="../tags/tag91.xml"/><Relationship Id="rId79" Type="http://schemas.openxmlformats.org/officeDocument/2006/relationships/tags" Target="../tags/tag96.xml"/><Relationship Id="rId5" Type="http://schemas.openxmlformats.org/officeDocument/2006/relationships/tags" Target="../tags/tag22.xml"/><Relationship Id="rId90" Type="http://schemas.openxmlformats.org/officeDocument/2006/relationships/hyperlink" Target="mailto:gwagner@columbia.edu" TargetMode="External"/><Relationship Id="rId14" Type="http://schemas.openxmlformats.org/officeDocument/2006/relationships/tags" Target="../tags/tag31.xml"/><Relationship Id="rId22" Type="http://schemas.openxmlformats.org/officeDocument/2006/relationships/tags" Target="../tags/tag39.xml"/><Relationship Id="rId27" Type="http://schemas.openxmlformats.org/officeDocument/2006/relationships/tags" Target="../tags/tag44.xml"/><Relationship Id="rId30" Type="http://schemas.openxmlformats.org/officeDocument/2006/relationships/tags" Target="../tags/tag47.xml"/><Relationship Id="rId35" Type="http://schemas.openxmlformats.org/officeDocument/2006/relationships/tags" Target="../tags/tag52.xml"/><Relationship Id="rId43" Type="http://schemas.openxmlformats.org/officeDocument/2006/relationships/tags" Target="../tags/tag60.xml"/><Relationship Id="rId48" Type="http://schemas.openxmlformats.org/officeDocument/2006/relationships/tags" Target="../tags/tag65.xml"/><Relationship Id="rId56" Type="http://schemas.openxmlformats.org/officeDocument/2006/relationships/tags" Target="../tags/tag73.xml"/><Relationship Id="rId64" Type="http://schemas.openxmlformats.org/officeDocument/2006/relationships/tags" Target="../tags/tag81.xml"/><Relationship Id="rId69" Type="http://schemas.openxmlformats.org/officeDocument/2006/relationships/tags" Target="../tags/tag86.xml"/><Relationship Id="rId77" Type="http://schemas.openxmlformats.org/officeDocument/2006/relationships/tags" Target="../tags/tag94.xml"/><Relationship Id="rId8" Type="http://schemas.openxmlformats.org/officeDocument/2006/relationships/tags" Target="../tags/tag25.xml"/><Relationship Id="rId51" Type="http://schemas.openxmlformats.org/officeDocument/2006/relationships/tags" Target="../tags/tag68.xml"/><Relationship Id="rId72" Type="http://schemas.openxmlformats.org/officeDocument/2006/relationships/tags" Target="../tags/tag89.xml"/><Relationship Id="rId80" Type="http://schemas.openxmlformats.org/officeDocument/2006/relationships/tags" Target="../tags/tag97.xml"/><Relationship Id="rId85" Type="http://schemas.openxmlformats.org/officeDocument/2006/relationships/image" Target="../media/image7.emf"/><Relationship Id="rId3" Type="http://schemas.openxmlformats.org/officeDocument/2006/relationships/tags" Target="../tags/tag20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tags" Target="../tags/tag42.xml"/><Relationship Id="rId33" Type="http://schemas.openxmlformats.org/officeDocument/2006/relationships/tags" Target="../tags/tag50.xml"/><Relationship Id="rId38" Type="http://schemas.openxmlformats.org/officeDocument/2006/relationships/tags" Target="../tags/tag55.xml"/><Relationship Id="rId46" Type="http://schemas.openxmlformats.org/officeDocument/2006/relationships/tags" Target="../tags/tag63.xml"/><Relationship Id="rId59" Type="http://schemas.openxmlformats.org/officeDocument/2006/relationships/tags" Target="../tags/tag76.xml"/><Relationship Id="rId67" Type="http://schemas.openxmlformats.org/officeDocument/2006/relationships/tags" Target="../tags/tag84.xml"/><Relationship Id="rId20" Type="http://schemas.openxmlformats.org/officeDocument/2006/relationships/tags" Target="../tags/tag37.xml"/><Relationship Id="rId41" Type="http://schemas.openxmlformats.org/officeDocument/2006/relationships/tags" Target="../tags/tag58.xml"/><Relationship Id="rId54" Type="http://schemas.openxmlformats.org/officeDocument/2006/relationships/tags" Target="../tags/tag71.xml"/><Relationship Id="rId62" Type="http://schemas.openxmlformats.org/officeDocument/2006/relationships/tags" Target="../tags/tag79.xml"/><Relationship Id="rId70" Type="http://schemas.openxmlformats.org/officeDocument/2006/relationships/tags" Target="../tags/tag87.xml"/><Relationship Id="rId75" Type="http://schemas.openxmlformats.org/officeDocument/2006/relationships/tags" Target="../tags/tag92.xml"/><Relationship Id="rId83" Type="http://schemas.openxmlformats.org/officeDocument/2006/relationships/notesSlide" Target="../notesSlides/notesSlide4.xml"/><Relationship Id="rId88" Type="http://schemas.openxmlformats.org/officeDocument/2006/relationships/hyperlink" Target="https://business.columbia.edu/faculty/people/gernot-wagner" TargetMode="Externa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5" Type="http://schemas.openxmlformats.org/officeDocument/2006/relationships/tags" Target="../tags/tag32.xml"/><Relationship Id="rId23" Type="http://schemas.openxmlformats.org/officeDocument/2006/relationships/tags" Target="../tags/tag40.xml"/><Relationship Id="rId28" Type="http://schemas.openxmlformats.org/officeDocument/2006/relationships/tags" Target="../tags/tag45.xml"/><Relationship Id="rId36" Type="http://schemas.openxmlformats.org/officeDocument/2006/relationships/tags" Target="../tags/tag53.xml"/><Relationship Id="rId49" Type="http://schemas.openxmlformats.org/officeDocument/2006/relationships/tags" Target="../tags/tag66.xml"/><Relationship Id="rId57" Type="http://schemas.openxmlformats.org/officeDocument/2006/relationships/tags" Target="../tags/tag74.xml"/><Relationship Id="rId10" Type="http://schemas.openxmlformats.org/officeDocument/2006/relationships/tags" Target="../tags/tag27.xml"/><Relationship Id="rId31" Type="http://schemas.openxmlformats.org/officeDocument/2006/relationships/tags" Target="../tags/tag48.xml"/><Relationship Id="rId44" Type="http://schemas.openxmlformats.org/officeDocument/2006/relationships/tags" Target="../tags/tag61.xml"/><Relationship Id="rId52" Type="http://schemas.openxmlformats.org/officeDocument/2006/relationships/tags" Target="../tags/tag69.xml"/><Relationship Id="rId60" Type="http://schemas.openxmlformats.org/officeDocument/2006/relationships/tags" Target="../tags/tag77.xml"/><Relationship Id="rId65" Type="http://schemas.openxmlformats.org/officeDocument/2006/relationships/tags" Target="../tags/tag82.xml"/><Relationship Id="rId73" Type="http://schemas.openxmlformats.org/officeDocument/2006/relationships/tags" Target="../tags/tag90.xml"/><Relationship Id="rId78" Type="http://schemas.openxmlformats.org/officeDocument/2006/relationships/tags" Target="../tags/tag95.xml"/><Relationship Id="rId81" Type="http://schemas.openxmlformats.org/officeDocument/2006/relationships/tags" Target="../tags/tag98.xml"/><Relationship Id="rId86" Type="http://schemas.openxmlformats.org/officeDocument/2006/relationships/hyperlink" Target="https://rhg.com/data_story/climate-deck/" TargetMode="Externa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39" Type="http://schemas.openxmlformats.org/officeDocument/2006/relationships/tags" Target="../tags/tag56.xml"/><Relationship Id="rId34" Type="http://schemas.openxmlformats.org/officeDocument/2006/relationships/tags" Target="../tags/tag51.xml"/><Relationship Id="rId50" Type="http://schemas.openxmlformats.org/officeDocument/2006/relationships/tags" Target="../tags/tag67.xml"/><Relationship Id="rId55" Type="http://schemas.openxmlformats.org/officeDocument/2006/relationships/tags" Target="../tags/tag72.xml"/><Relationship Id="rId76" Type="http://schemas.openxmlformats.org/officeDocument/2006/relationships/tags" Target="../tags/tag93.xml"/><Relationship Id="rId7" Type="http://schemas.openxmlformats.org/officeDocument/2006/relationships/tags" Target="../tags/tag24.xml"/><Relationship Id="rId71" Type="http://schemas.openxmlformats.org/officeDocument/2006/relationships/tags" Target="../tags/tag88.xml"/><Relationship Id="rId2" Type="http://schemas.openxmlformats.org/officeDocument/2006/relationships/tags" Target="../tags/tag19.xml"/><Relationship Id="rId29" Type="http://schemas.openxmlformats.org/officeDocument/2006/relationships/tags" Target="../tags/tag46.xml"/><Relationship Id="rId24" Type="http://schemas.openxmlformats.org/officeDocument/2006/relationships/tags" Target="../tags/tag41.xml"/><Relationship Id="rId40" Type="http://schemas.openxmlformats.org/officeDocument/2006/relationships/tags" Target="../tags/tag57.xml"/><Relationship Id="rId45" Type="http://schemas.openxmlformats.org/officeDocument/2006/relationships/tags" Target="../tags/tag62.xml"/><Relationship Id="rId66" Type="http://schemas.openxmlformats.org/officeDocument/2006/relationships/tags" Target="../tags/tag83.xml"/><Relationship Id="rId87" Type="http://schemas.openxmlformats.org/officeDocument/2006/relationships/hyperlink" Target="https://iea.blob.core.windows.net/assets/8f6568aa-1dd8-4578-bc61-24ceba4a07dd/EmissionsMeasurementandDataCollectionforaNetZeroSteelIndustry.pdf" TargetMode="External"/><Relationship Id="rId61" Type="http://schemas.openxmlformats.org/officeDocument/2006/relationships/tags" Target="../tags/tag78.xml"/><Relationship Id="rId82" Type="http://schemas.openxmlformats.org/officeDocument/2006/relationships/slideLayout" Target="../slideLayouts/slideLayout1.xml"/><Relationship Id="rId19" Type="http://schemas.openxmlformats.org/officeDocument/2006/relationships/tags" Target="../tags/tag36.xml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tags" Target="../tags/tag582.xml"/><Relationship Id="rId21" Type="http://schemas.openxmlformats.org/officeDocument/2006/relationships/tags" Target="../tags/tag577.xml"/><Relationship Id="rId42" Type="http://schemas.openxmlformats.org/officeDocument/2006/relationships/tags" Target="../tags/tag598.xml"/><Relationship Id="rId47" Type="http://schemas.openxmlformats.org/officeDocument/2006/relationships/tags" Target="../tags/tag603.xml"/><Relationship Id="rId63" Type="http://schemas.openxmlformats.org/officeDocument/2006/relationships/tags" Target="../tags/tag619.xml"/><Relationship Id="rId68" Type="http://schemas.openxmlformats.org/officeDocument/2006/relationships/slideLayout" Target="../slideLayouts/slideLayout1.xml"/><Relationship Id="rId2" Type="http://schemas.openxmlformats.org/officeDocument/2006/relationships/tags" Target="../tags/tag558.xml"/><Relationship Id="rId16" Type="http://schemas.openxmlformats.org/officeDocument/2006/relationships/tags" Target="../tags/tag572.xml"/><Relationship Id="rId29" Type="http://schemas.openxmlformats.org/officeDocument/2006/relationships/tags" Target="../tags/tag585.xml"/><Relationship Id="rId11" Type="http://schemas.openxmlformats.org/officeDocument/2006/relationships/tags" Target="../tags/tag567.xml"/><Relationship Id="rId24" Type="http://schemas.openxmlformats.org/officeDocument/2006/relationships/tags" Target="../tags/tag580.xml"/><Relationship Id="rId32" Type="http://schemas.openxmlformats.org/officeDocument/2006/relationships/tags" Target="../tags/tag588.xml"/><Relationship Id="rId37" Type="http://schemas.openxmlformats.org/officeDocument/2006/relationships/tags" Target="../tags/tag593.xml"/><Relationship Id="rId40" Type="http://schemas.openxmlformats.org/officeDocument/2006/relationships/tags" Target="../tags/tag596.xml"/><Relationship Id="rId45" Type="http://schemas.openxmlformats.org/officeDocument/2006/relationships/tags" Target="../tags/tag601.xml"/><Relationship Id="rId53" Type="http://schemas.openxmlformats.org/officeDocument/2006/relationships/tags" Target="../tags/tag609.xml"/><Relationship Id="rId58" Type="http://schemas.openxmlformats.org/officeDocument/2006/relationships/tags" Target="../tags/tag614.xml"/><Relationship Id="rId66" Type="http://schemas.openxmlformats.org/officeDocument/2006/relationships/tags" Target="../tags/tag622.xml"/><Relationship Id="rId74" Type="http://schemas.openxmlformats.org/officeDocument/2006/relationships/hyperlink" Target="https://creativecommons.org/licenses/by/4.0/" TargetMode="External"/><Relationship Id="rId5" Type="http://schemas.openxmlformats.org/officeDocument/2006/relationships/tags" Target="../tags/tag561.xml"/><Relationship Id="rId61" Type="http://schemas.openxmlformats.org/officeDocument/2006/relationships/tags" Target="../tags/tag617.xml"/><Relationship Id="rId19" Type="http://schemas.openxmlformats.org/officeDocument/2006/relationships/tags" Target="../tags/tag575.xml"/><Relationship Id="rId14" Type="http://schemas.openxmlformats.org/officeDocument/2006/relationships/tags" Target="../tags/tag570.xml"/><Relationship Id="rId22" Type="http://schemas.openxmlformats.org/officeDocument/2006/relationships/tags" Target="../tags/tag578.xml"/><Relationship Id="rId27" Type="http://schemas.openxmlformats.org/officeDocument/2006/relationships/tags" Target="../tags/tag583.xml"/><Relationship Id="rId30" Type="http://schemas.openxmlformats.org/officeDocument/2006/relationships/tags" Target="../tags/tag586.xml"/><Relationship Id="rId35" Type="http://schemas.openxmlformats.org/officeDocument/2006/relationships/tags" Target="../tags/tag591.xml"/><Relationship Id="rId43" Type="http://schemas.openxmlformats.org/officeDocument/2006/relationships/tags" Target="../tags/tag599.xml"/><Relationship Id="rId48" Type="http://schemas.openxmlformats.org/officeDocument/2006/relationships/tags" Target="../tags/tag604.xml"/><Relationship Id="rId56" Type="http://schemas.openxmlformats.org/officeDocument/2006/relationships/tags" Target="../tags/tag612.xml"/><Relationship Id="rId64" Type="http://schemas.openxmlformats.org/officeDocument/2006/relationships/tags" Target="../tags/tag620.xml"/><Relationship Id="rId69" Type="http://schemas.openxmlformats.org/officeDocument/2006/relationships/notesSlide" Target="../notesSlides/notesSlide34.xml"/><Relationship Id="rId8" Type="http://schemas.openxmlformats.org/officeDocument/2006/relationships/tags" Target="../tags/tag564.xml"/><Relationship Id="rId51" Type="http://schemas.openxmlformats.org/officeDocument/2006/relationships/tags" Target="../tags/tag607.xml"/><Relationship Id="rId72" Type="http://schemas.openxmlformats.org/officeDocument/2006/relationships/hyperlink" Target="https://globalenergymonitor.org/projects/global-steel-plant-tracker/" TargetMode="External"/><Relationship Id="rId3" Type="http://schemas.openxmlformats.org/officeDocument/2006/relationships/tags" Target="../tags/tag559.xml"/><Relationship Id="rId12" Type="http://schemas.openxmlformats.org/officeDocument/2006/relationships/tags" Target="../tags/tag568.xml"/><Relationship Id="rId17" Type="http://schemas.openxmlformats.org/officeDocument/2006/relationships/tags" Target="../tags/tag573.xml"/><Relationship Id="rId25" Type="http://schemas.openxmlformats.org/officeDocument/2006/relationships/tags" Target="../tags/tag581.xml"/><Relationship Id="rId33" Type="http://schemas.openxmlformats.org/officeDocument/2006/relationships/tags" Target="../tags/tag589.xml"/><Relationship Id="rId38" Type="http://schemas.openxmlformats.org/officeDocument/2006/relationships/tags" Target="../tags/tag594.xml"/><Relationship Id="rId46" Type="http://schemas.openxmlformats.org/officeDocument/2006/relationships/tags" Target="../tags/tag602.xml"/><Relationship Id="rId59" Type="http://schemas.openxmlformats.org/officeDocument/2006/relationships/tags" Target="../tags/tag615.xml"/><Relationship Id="rId67" Type="http://schemas.openxmlformats.org/officeDocument/2006/relationships/tags" Target="../tags/tag623.xml"/><Relationship Id="rId20" Type="http://schemas.openxmlformats.org/officeDocument/2006/relationships/tags" Target="../tags/tag576.xml"/><Relationship Id="rId41" Type="http://schemas.openxmlformats.org/officeDocument/2006/relationships/tags" Target="../tags/tag597.xml"/><Relationship Id="rId54" Type="http://schemas.openxmlformats.org/officeDocument/2006/relationships/tags" Target="../tags/tag610.xml"/><Relationship Id="rId62" Type="http://schemas.openxmlformats.org/officeDocument/2006/relationships/tags" Target="../tags/tag618.xml"/><Relationship Id="rId70" Type="http://schemas.openxmlformats.org/officeDocument/2006/relationships/oleObject" Target="../embeddings/oleObject39.bin"/><Relationship Id="rId75" Type="http://schemas.openxmlformats.org/officeDocument/2006/relationships/hyperlink" Target="mailto:gwagner@columbia.edu" TargetMode="External"/><Relationship Id="rId1" Type="http://schemas.openxmlformats.org/officeDocument/2006/relationships/tags" Target="../tags/tag557.xml"/><Relationship Id="rId6" Type="http://schemas.openxmlformats.org/officeDocument/2006/relationships/tags" Target="../tags/tag562.xml"/><Relationship Id="rId15" Type="http://schemas.openxmlformats.org/officeDocument/2006/relationships/tags" Target="../tags/tag571.xml"/><Relationship Id="rId23" Type="http://schemas.openxmlformats.org/officeDocument/2006/relationships/tags" Target="../tags/tag579.xml"/><Relationship Id="rId28" Type="http://schemas.openxmlformats.org/officeDocument/2006/relationships/tags" Target="../tags/tag584.xml"/><Relationship Id="rId36" Type="http://schemas.openxmlformats.org/officeDocument/2006/relationships/tags" Target="../tags/tag592.xml"/><Relationship Id="rId49" Type="http://schemas.openxmlformats.org/officeDocument/2006/relationships/tags" Target="../tags/tag605.xml"/><Relationship Id="rId57" Type="http://schemas.openxmlformats.org/officeDocument/2006/relationships/tags" Target="../tags/tag613.xml"/><Relationship Id="rId10" Type="http://schemas.openxmlformats.org/officeDocument/2006/relationships/tags" Target="../tags/tag566.xml"/><Relationship Id="rId31" Type="http://schemas.openxmlformats.org/officeDocument/2006/relationships/tags" Target="../tags/tag587.xml"/><Relationship Id="rId44" Type="http://schemas.openxmlformats.org/officeDocument/2006/relationships/tags" Target="../tags/tag600.xml"/><Relationship Id="rId52" Type="http://schemas.openxmlformats.org/officeDocument/2006/relationships/tags" Target="../tags/tag608.xml"/><Relationship Id="rId60" Type="http://schemas.openxmlformats.org/officeDocument/2006/relationships/tags" Target="../tags/tag616.xml"/><Relationship Id="rId65" Type="http://schemas.openxmlformats.org/officeDocument/2006/relationships/tags" Target="../tags/tag621.xml"/><Relationship Id="rId73" Type="http://schemas.openxmlformats.org/officeDocument/2006/relationships/hyperlink" Target="https://business.columbia.edu/faculty/people/gernot-wagner" TargetMode="External"/><Relationship Id="rId4" Type="http://schemas.openxmlformats.org/officeDocument/2006/relationships/tags" Target="../tags/tag560.xml"/><Relationship Id="rId9" Type="http://schemas.openxmlformats.org/officeDocument/2006/relationships/tags" Target="../tags/tag565.xml"/><Relationship Id="rId13" Type="http://schemas.openxmlformats.org/officeDocument/2006/relationships/tags" Target="../tags/tag569.xml"/><Relationship Id="rId18" Type="http://schemas.openxmlformats.org/officeDocument/2006/relationships/tags" Target="../tags/tag574.xml"/><Relationship Id="rId39" Type="http://schemas.openxmlformats.org/officeDocument/2006/relationships/tags" Target="../tags/tag595.xml"/><Relationship Id="rId34" Type="http://schemas.openxmlformats.org/officeDocument/2006/relationships/tags" Target="../tags/tag590.xml"/><Relationship Id="rId50" Type="http://schemas.openxmlformats.org/officeDocument/2006/relationships/tags" Target="../tags/tag606.xml"/><Relationship Id="rId55" Type="http://schemas.openxmlformats.org/officeDocument/2006/relationships/tags" Target="../tags/tag611.xml"/><Relationship Id="rId7" Type="http://schemas.openxmlformats.org/officeDocument/2006/relationships/tags" Target="../tags/tag563.xml"/><Relationship Id="rId71" Type="http://schemas.openxmlformats.org/officeDocument/2006/relationships/image" Target="../media/image7.emf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tags" Target="../tags/tag636.xml"/><Relationship Id="rId18" Type="http://schemas.openxmlformats.org/officeDocument/2006/relationships/tags" Target="../tags/tag641.xml"/><Relationship Id="rId26" Type="http://schemas.openxmlformats.org/officeDocument/2006/relationships/tags" Target="../tags/tag649.xml"/><Relationship Id="rId39" Type="http://schemas.openxmlformats.org/officeDocument/2006/relationships/hyperlink" Target="http://netzerosteel.org/wp-content/uploads/pdf/net_zero_steel_report.pdf" TargetMode="External"/><Relationship Id="rId21" Type="http://schemas.openxmlformats.org/officeDocument/2006/relationships/tags" Target="../tags/tag644.xml"/><Relationship Id="rId34" Type="http://schemas.openxmlformats.org/officeDocument/2006/relationships/image" Target="../media/image7.emf"/><Relationship Id="rId42" Type="http://schemas.openxmlformats.org/officeDocument/2006/relationships/hyperlink" Target="mailto:gwagner@columbia.edu" TargetMode="External"/><Relationship Id="rId7" Type="http://schemas.openxmlformats.org/officeDocument/2006/relationships/tags" Target="../tags/tag630.xml"/><Relationship Id="rId2" Type="http://schemas.openxmlformats.org/officeDocument/2006/relationships/tags" Target="../tags/tag625.xml"/><Relationship Id="rId16" Type="http://schemas.openxmlformats.org/officeDocument/2006/relationships/tags" Target="../tags/tag639.xml"/><Relationship Id="rId20" Type="http://schemas.openxmlformats.org/officeDocument/2006/relationships/tags" Target="../tags/tag643.xml"/><Relationship Id="rId29" Type="http://schemas.openxmlformats.org/officeDocument/2006/relationships/tags" Target="../tags/tag652.xml"/><Relationship Id="rId41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624.xml"/><Relationship Id="rId6" Type="http://schemas.openxmlformats.org/officeDocument/2006/relationships/tags" Target="../tags/tag629.xml"/><Relationship Id="rId11" Type="http://schemas.openxmlformats.org/officeDocument/2006/relationships/tags" Target="../tags/tag634.xml"/><Relationship Id="rId24" Type="http://schemas.openxmlformats.org/officeDocument/2006/relationships/tags" Target="../tags/tag647.xml"/><Relationship Id="rId32" Type="http://schemas.openxmlformats.org/officeDocument/2006/relationships/notesSlide" Target="../notesSlides/notesSlide35.xml"/><Relationship Id="rId37" Type="http://schemas.openxmlformats.org/officeDocument/2006/relationships/hyperlink" Target="https://iea.blob.core.windows.net/assets/ad0d4830-bd7e-47b6-838c-40d115733c13/NetZeroby2050-ARoadmapfortheGlobalEnergySector.pdf" TargetMode="External"/><Relationship Id="rId40" Type="http://schemas.openxmlformats.org/officeDocument/2006/relationships/hyperlink" Target="https://business.columbia.edu/faculty/people/gernot-wagner" TargetMode="External"/><Relationship Id="rId5" Type="http://schemas.openxmlformats.org/officeDocument/2006/relationships/tags" Target="../tags/tag628.xml"/><Relationship Id="rId15" Type="http://schemas.openxmlformats.org/officeDocument/2006/relationships/tags" Target="../tags/tag638.xml"/><Relationship Id="rId23" Type="http://schemas.openxmlformats.org/officeDocument/2006/relationships/tags" Target="../tags/tag646.xml"/><Relationship Id="rId28" Type="http://schemas.openxmlformats.org/officeDocument/2006/relationships/tags" Target="../tags/tag651.xml"/><Relationship Id="rId36" Type="http://schemas.openxmlformats.org/officeDocument/2006/relationships/hyperlink" Target="https://www.iea.org/data-and-statistics/charts/production-of-crude-steel-by-route-in-the-net-zero-scenario-2018-2030" TargetMode="External"/><Relationship Id="rId10" Type="http://schemas.openxmlformats.org/officeDocument/2006/relationships/tags" Target="../tags/tag633.xml"/><Relationship Id="rId19" Type="http://schemas.openxmlformats.org/officeDocument/2006/relationships/tags" Target="../tags/tag642.xml"/><Relationship Id="rId31" Type="http://schemas.openxmlformats.org/officeDocument/2006/relationships/slideLayout" Target="../slideLayouts/slideLayout1.xml"/><Relationship Id="rId4" Type="http://schemas.openxmlformats.org/officeDocument/2006/relationships/tags" Target="../tags/tag627.xml"/><Relationship Id="rId9" Type="http://schemas.openxmlformats.org/officeDocument/2006/relationships/tags" Target="../tags/tag632.xml"/><Relationship Id="rId14" Type="http://schemas.openxmlformats.org/officeDocument/2006/relationships/tags" Target="../tags/tag637.xml"/><Relationship Id="rId22" Type="http://schemas.openxmlformats.org/officeDocument/2006/relationships/tags" Target="../tags/tag645.xml"/><Relationship Id="rId27" Type="http://schemas.openxmlformats.org/officeDocument/2006/relationships/tags" Target="../tags/tag650.xml"/><Relationship Id="rId30" Type="http://schemas.openxmlformats.org/officeDocument/2006/relationships/tags" Target="../tags/tag653.xml"/><Relationship Id="rId35" Type="http://schemas.openxmlformats.org/officeDocument/2006/relationships/chart" Target="../charts/chart16.xml"/><Relationship Id="rId8" Type="http://schemas.openxmlformats.org/officeDocument/2006/relationships/tags" Target="../tags/tag631.xml"/><Relationship Id="rId3" Type="http://schemas.openxmlformats.org/officeDocument/2006/relationships/tags" Target="../tags/tag626.xml"/><Relationship Id="rId12" Type="http://schemas.openxmlformats.org/officeDocument/2006/relationships/tags" Target="../tags/tag635.xml"/><Relationship Id="rId17" Type="http://schemas.openxmlformats.org/officeDocument/2006/relationships/tags" Target="../tags/tag640.xml"/><Relationship Id="rId25" Type="http://schemas.openxmlformats.org/officeDocument/2006/relationships/tags" Target="../tags/tag648.xml"/><Relationship Id="rId33" Type="http://schemas.openxmlformats.org/officeDocument/2006/relationships/oleObject" Target="../embeddings/oleObject40.bin"/><Relationship Id="rId38" Type="http://schemas.openxmlformats.org/officeDocument/2006/relationships/hyperlink" Target="https://ieefa.org/sites/default/files/2022-06/steel-fact-sheet.pdf" TargetMode="Externa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tags" Target="../tags/tag666.xml"/><Relationship Id="rId18" Type="http://schemas.openxmlformats.org/officeDocument/2006/relationships/tags" Target="../tags/tag671.xml"/><Relationship Id="rId26" Type="http://schemas.openxmlformats.org/officeDocument/2006/relationships/tags" Target="../tags/tag679.xml"/><Relationship Id="rId3" Type="http://schemas.openxmlformats.org/officeDocument/2006/relationships/tags" Target="../tags/tag656.xml"/><Relationship Id="rId21" Type="http://schemas.openxmlformats.org/officeDocument/2006/relationships/tags" Target="../tags/tag674.xml"/><Relationship Id="rId34" Type="http://schemas.openxmlformats.org/officeDocument/2006/relationships/hyperlink" Target="https://creativecommons.org/licenses/by/4.0/" TargetMode="External"/><Relationship Id="rId7" Type="http://schemas.openxmlformats.org/officeDocument/2006/relationships/tags" Target="../tags/tag660.xml"/><Relationship Id="rId12" Type="http://schemas.openxmlformats.org/officeDocument/2006/relationships/tags" Target="../tags/tag665.xml"/><Relationship Id="rId17" Type="http://schemas.openxmlformats.org/officeDocument/2006/relationships/tags" Target="../tags/tag670.xml"/><Relationship Id="rId25" Type="http://schemas.openxmlformats.org/officeDocument/2006/relationships/tags" Target="../tags/tag678.xml"/><Relationship Id="rId33" Type="http://schemas.openxmlformats.org/officeDocument/2006/relationships/hyperlink" Target="https://business.columbia.edu/faculty/people/gernot-wagner" TargetMode="External"/><Relationship Id="rId2" Type="http://schemas.openxmlformats.org/officeDocument/2006/relationships/tags" Target="../tags/tag655.xml"/><Relationship Id="rId16" Type="http://schemas.openxmlformats.org/officeDocument/2006/relationships/tags" Target="../tags/tag669.xml"/><Relationship Id="rId20" Type="http://schemas.openxmlformats.org/officeDocument/2006/relationships/tags" Target="../tags/tag673.xml"/><Relationship Id="rId29" Type="http://schemas.openxmlformats.org/officeDocument/2006/relationships/oleObject" Target="../embeddings/oleObject41.bin"/><Relationship Id="rId1" Type="http://schemas.openxmlformats.org/officeDocument/2006/relationships/tags" Target="../tags/tag654.xml"/><Relationship Id="rId6" Type="http://schemas.openxmlformats.org/officeDocument/2006/relationships/tags" Target="../tags/tag659.xml"/><Relationship Id="rId11" Type="http://schemas.openxmlformats.org/officeDocument/2006/relationships/tags" Target="../tags/tag664.xml"/><Relationship Id="rId24" Type="http://schemas.openxmlformats.org/officeDocument/2006/relationships/tags" Target="../tags/tag677.xml"/><Relationship Id="rId32" Type="http://schemas.openxmlformats.org/officeDocument/2006/relationships/hyperlink" Target="https://missionpossiblepartnership.org/wp-content/uploads/2022/09/SteelInfographics.pdf" TargetMode="External"/><Relationship Id="rId5" Type="http://schemas.openxmlformats.org/officeDocument/2006/relationships/tags" Target="../tags/tag658.xml"/><Relationship Id="rId15" Type="http://schemas.openxmlformats.org/officeDocument/2006/relationships/tags" Target="../tags/tag668.xml"/><Relationship Id="rId23" Type="http://schemas.openxmlformats.org/officeDocument/2006/relationships/tags" Target="../tags/tag676.xml"/><Relationship Id="rId28" Type="http://schemas.openxmlformats.org/officeDocument/2006/relationships/notesSlide" Target="../notesSlides/notesSlide36.xml"/><Relationship Id="rId10" Type="http://schemas.openxmlformats.org/officeDocument/2006/relationships/tags" Target="../tags/tag663.xml"/><Relationship Id="rId19" Type="http://schemas.openxmlformats.org/officeDocument/2006/relationships/tags" Target="../tags/tag672.xml"/><Relationship Id="rId31" Type="http://schemas.openxmlformats.org/officeDocument/2006/relationships/chart" Target="../charts/chart17.xml"/><Relationship Id="rId4" Type="http://schemas.openxmlformats.org/officeDocument/2006/relationships/tags" Target="../tags/tag657.xml"/><Relationship Id="rId9" Type="http://schemas.openxmlformats.org/officeDocument/2006/relationships/tags" Target="../tags/tag662.xml"/><Relationship Id="rId14" Type="http://schemas.openxmlformats.org/officeDocument/2006/relationships/tags" Target="../tags/tag667.xml"/><Relationship Id="rId22" Type="http://schemas.openxmlformats.org/officeDocument/2006/relationships/tags" Target="../tags/tag675.xml"/><Relationship Id="rId27" Type="http://schemas.openxmlformats.org/officeDocument/2006/relationships/slideLayout" Target="../slideLayouts/slideLayout1.xml"/><Relationship Id="rId30" Type="http://schemas.openxmlformats.org/officeDocument/2006/relationships/image" Target="../media/image1.emf"/><Relationship Id="rId35" Type="http://schemas.openxmlformats.org/officeDocument/2006/relationships/hyperlink" Target="mailto:gwagner@columbia.edu" TargetMode="External"/><Relationship Id="rId8" Type="http://schemas.openxmlformats.org/officeDocument/2006/relationships/tags" Target="../tags/tag66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687.xml"/><Relationship Id="rId13" Type="http://schemas.openxmlformats.org/officeDocument/2006/relationships/hyperlink" Target="https://www.iea.org/reports/iron-and-steel-technology-roadmap" TargetMode="External"/><Relationship Id="rId18" Type="http://schemas.openxmlformats.org/officeDocument/2006/relationships/hyperlink" Target="https://thenounproject.com/browse/icons/term/production/" TargetMode="External"/><Relationship Id="rId3" Type="http://schemas.openxmlformats.org/officeDocument/2006/relationships/tags" Target="../tags/tag682.xml"/><Relationship Id="rId21" Type="http://schemas.openxmlformats.org/officeDocument/2006/relationships/hyperlink" Target="mailto:gwagner@columbia.edu" TargetMode="External"/><Relationship Id="rId7" Type="http://schemas.openxmlformats.org/officeDocument/2006/relationships/tags" Target="../tags/tag686.xml"/><Relationship Id="rId12" Type="http://schemas.openxmlformats.org/officeDocument/2006/relationships/hyperlink" Target="https://www.iea.org/energy-system/carbon-capture-utilisation-and-storage/co2-transport-and-storage#tracking" TargetMode="External"/><Relationship Id="rId17" Type="http://schemas.openxmlformats.org/officeDocument/2006/relationships/hyperlink" Target="https://www.energy.gov/sites/default/files/2022-02/Nimbalkar%20-%20ORNL%20-%20Decarbonizing%20US%20Steel%20Industry.pdf" TargetMode="External"/><Relationship Id="rId2" Type="http://schemas.openxmlformats.org/officeDocument/2006/relationships/tags" Target="../tags/tag681.xml"/><Relationship Id="rId16" Type="http://schemas.openxmlformats.org/officeDocument/2006/relationships/hyperlink" Target="https://www.mckinsey.com/capabilities/sustainability/our-insights/spotting-green-business-opportunities-in-a-surging-net-zero-world/transition-to-net-zero/steel" TargetMode="External"/><Relationship Id="rId20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680.xml"/><Relationship Id="rId6" Type="http://schemas.openxmlformats.org/officeDocument/2006/relationships/tags" Target="../tags/tag685.xml"/><Relationship Id="rId11" Type="http://schemas.openxmlformats.org/officeDocument/2006/relationships/image" Target="../media/image7.emf"/><Relationship Id="rId24" Type="http://schemas.openxmlformats.org/officeDocument/2006/relationships/image" Target="../media/image29.png"/><Relationship Id="rId5" Type="http://schemas.openxmlformats.org/officeDocument/2006/relationships/tags" Target="../tags/tag684.xml"/><Relationship Id="rId15" Type="http://schemas.openxmlformats.org/officeDocument/2006/relationships/hyperlink" Target="https://www.mckinsey.com/industries/metals-and-mining/our-insights/decarbonization-challenge-for-steel" TargetMode="External"/><Relationship Id="rId23" Type="http://schemas.openxmlformats.org/officeDocument/2006/relationships/image" Target="../media/image28.png"/><Relationship Id="rId10" Type="http://schemas.openxmlformats.org/officeDocument/2006/relationships/oleObject" Target="../embeddings/oleObject42.bin"/><Relationship Id="rId19" Type="http://schemas.openxmlformats.org/officeDocument/2006/relationships/hyperlink" Target="https://business.columbia.edu/faculty/people/gernot-wagner" TargetMode="External"/><Relationship Id="rId4" Type="http://schemas.openxmlformats.org/officeDocument/2006/relationships/tags" Target="../tags/tag683.xml"/><Relationship Id="rId9" Type="http://schemas.openxmlformats.org/officeDocument/2006/relationships/slideLayout" Target="../slideLayouts/slideLayout1.xml"/><Relationship Id="rId14" Type="http://schemas.openxmlformats.org/officeDocument/2006/relationships/hyperlink" Target="https://www.ft.com/content/d1a7ecf0-7f10-4faa-94cf-8a6a8cf3feb7" TargetMode="External"/><Relationship Id="rId22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695.xml"/><Relationship Id="rId13" Type="http://schemas.openxmlformats.org/officeDocument/2006/relationships/hyperlink" Target="https://www.iea.org/energy-system/carbon-capture-utilisation-and-storage/co2-transport-and-storage#tracking" TargetMode="External"/><Relationship Id="rId18" Type="http://schemas.openxmlformats.org/officeDocument/2006/relationships/hyperlink" Target="https://www.energy.gov/sites/default/files/2022-02/Nimbalkar%20-%20ORNL%20-%20Decarbonizing%20US%20Steel%20Industry.pdf" TargetMode="External"/><Relationship Id="rId26" Type="http://schemas.openxmlformats.org/officeDocument/2006/relationships/image" Target="../media/image33.png"/><Relationship Id="rId3" Type="http://schemas.openxmlformats.org/officeDocument/2006/relationships/tags" Target="../tags/tag690.xml"/><Relationship Id="rId21" Type="http://schemas.openxmlformats.org/officeDocument/2006/relationships/hyperlink" Target="https://creativecommons.org/licenses/by/4.0/" TargetMode="External"/><Relationship Id="rId7" Type="http://schemas.openxmlformats.org/officeDocument/2006/relationships/tags" Target="../tags/tag694.xml"/><Relationship Id="rId12" Type="http://schemas.openxmlformats.org/officeDocument/2006/relationships/image" Target="../media/image7.emf"/><Relationship Id="rId17" Type="http://schemas.openxmlformats.org/officeDocument/2006/relationships/hyperlink" Target="https://www.mckinsey.com/capabilities/sustainability/our-insights/spotting-green-business-opportunities-in-a-surging-net-zero-world/transition-to-net-zero/steel" TargetMode="External"/><Relationship Id="rId25" Type="http://schemas.openxmlformats.org/officeDocument/2006/relationships/image" Target="../media/image32.svg"/><Relationship Id="rId2" Type="http://schemas.openxmlformats.org/officeDocument/2006/relationships/tags" Target="../tags/tag689.xml"/><Relationship Id="rId16" Type="http://schemas.openxmlformats.org/officeDocument/2006/relationships/hyperlink" Target="https://www.mckinsey.com/industries/metals-and-mining/our-insights/decarbonization-challenge-for-steel" TargetMode="External"/><Relationship Id="rId20" Type="http://schemas.openxmlformats.org/officeDocument/2006/relationships/hyperlink" Target="https://business.columbia.edu/faculty/people/gernot-wagner" TargetMode="External"/><Relationship Id="rId1" Type="http://schemas.openxmlformats.org/officeDocument/2006/relationships/tags" Target="../tags/tag688.xml"/><Relationship Id="rId6" Type="http://schemas.openxmlformats.org/officeDocument/2006/relationships/tags" Target="../tags/tag693.xml"/><Relationship Id="rId11" Type="http://schemas.openxmlformats.org/officeDocument/2006/relationships/oleObject" Target="../embeddings/oleObject43.bin"/><Relationship Id="rId24" Type="http://schemas.openxmlformats.org/officeDocument/2006/relationships/image" Target="../media/image31.png"/><Relationship Id="rId5" Type="http://schemas.openxmlformats.org/officeDocument/2006/relationships/tags" Target="../tags/tag692.xml"/><Relationship Id="rId15" Type="http://schemas.openxmlformats.org/officeDocument/2006/relationships/hyperlink" Target="https://www.ft.com/content/d1a7ecf0-7f10-4faa-94cf-8a6a8cf3feb7" TargetMode="External"/><Relationship Id="rId23" Type="http://schemas.openxmlformats.org/officeDocument/2006/relationships/image" Target="../media/image30.png"/><Relationship Id="rId10" Type="http://schemas.openxmlformats.org/officeDocument/2006/relationships/slideLayout" Target="../slideLayouts/slideLayout1.xml"/><Relationship Id="rId19" Type="http://schemas.openxmlformats.org/officeDocument/2006/relationships/hyperlink" Target="https://thenounproject.com/browse/icons/term/production/" TargetMode="External"/><Relationship Id="rId4" Type="http://schemas.openxmlformats.org/officeDocument/2006/relationships/tags" Target="../tags/tag691.xml"/><Relationship Id="rId9" Type="http://schemas.openxmlformats.org/officeDocument/2006/relationships/tags" Target="../tags/tag696.xml"/><Relationship Id="rId14" Type="http://schemas.openxmlformats.org/officeDocument/2006/relationships/hyperlink" Target="https://www.iea.org/reports/iron-and-steel-technology-roadmap" TargetMode="External"/><Relationship Id="rId22" Type="http://schemas.openxmlformats.org/officeDocument/2006/relationships/hyperlink" Target="mailto:gwagner@columbia.edu" TargetMode="External"/><Relationship Id="rId27" Type="http://schemas.openxmlformats.org/officeDocument/2006/relationships/image" Target="../media/image34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98.xml"/><Relationship Id="rId1" Type="http://schemas.openxmlformats.org/officeDocument/2006/relationships/tags" Target="../tags/tag697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00.xml"/><Relationship Id="rId1" Type="http://schemas.openxmlformats.org/officeDocument/2006/relationships/tags" Target="../tags/tag69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5.bin"/><Relationship Id="rId4" Type="http://schemas.openxmlformats.org/officeDocument/2006/relationships/notesSlide" Target="../notesSlides/notesSlide3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9" Type="http://schemas.openxmlformats.org/officeDocument/2006/relationships/tags" Target="../tags/tag137.xml"/><Relationship Id="rId21" Type="http://schemas.openxmlformats.org/officeDocument/2006/relationships/tags" Target="../tags/tag119.xml"/><Relationship Id="rId34" Type="http://schemas.openxmlformats.org/officeDocument/2006/relationships/tags" Target="../tags/tag132.xml"/><Relationship Id="rId42" Type="http://schemas.openxmlformats.org/officeDocument/2006/relationships/tags" Target="../tags/tag140.xml"/><Relationship Id="rId47" Type="http://schemas.openxmlformats.org/officeDocument/2006/relationships/oleObject" Target="../embeddings/oleObject5.bin"/><Relationship Id="rId50" Type="http://schemas.openxmlformats.org/officeDocument/2006/relationships/hyperlink" Target="https://rhg.com/data_story/climate-deck/" TargetMode="External"/><Relationship Id="rId55" Type="http://schemas.openxmlformats.org/officeDocument/2006/relationships/hyperlink" Target="https://business.columbia.edu/faculty/people/gernot-wagner" TargetMode="External"/><Relationship Id="rId7" Type="http://schemas.openxmlformats.org/officeDocument/2006/relationships/tags" Target="../tags/tag105.xml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9" Type="http://schemas.openxmlformats.org/officeDocument/2006/relationships/tags" Target="../tags/tag127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tags" Target="../tags/tag135.xml"/><Relationship Id="rId40" Type="http://schemas.openxmlformats.org/officeDocument/2006/relationships/tags" Target="../tags/tag138.xml"/><Relationship Id="rId45" Type="http://schemas.openxmlformats.org/officeDocument/2006/relationships/slideLayout" Target="../slideLayouts/slideLayout1.xml"/><Relationship Id="rId53" Type="http://schemas.openxmlformats.org/officeDocument/2006/relationships/hyperlink" Target="https://www.iea.org/reports/co2-emissions-in-2022" TargetMode="External"/><Relationship Id="rId5" Type="http://schemas.openxmlformats.org/officeDocument/2006/relationships/tags" Target="../tags/tag103.xml"/><Relationship Id="rId19" Type="http://schemas.openxmlformats.org/officeDocument/2006/relationships/tags" Target="../tags/tag117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tags" Target="../tags/tag133.xml"/><Relationship Id="rId43" Type="http://schemas.openxmlformats.org/officeDocument/2006/relationships/tags" Target="../tags/tag141.xml"/><Relationship Id="rId48" Type="http://schemas.openxmlformats.org/officeDocument/2006/relationships/image" Target="../media/image7.emf"/><Relationship Id="rId56" Type="http://schemas.openxmlformats.org/officeDocument/2006/relationships/hyperlink" Target="https://creativecommons.org/licenses/by/4.0/" TargetMode="External"/><Relationship Id="rId8" Type="http://schemas.openxmlformats.org/officeDocument/2006/relationships/tags" Target="../tags/tag106.xml"/><Relationship Id="rId51" Type="http://schemas.openxmlformats.org/officeDocument/2006/relationships/hyperlink" Target="https://worldsteel.org/steel-topics/statistics/world-steel-in-figures-2023/" TargetMode="External"/><Relationship Id="rId3" Type="http://schemas.openxmlformats.org/officeDocument/2006/relationships/tags" Target="../tags/tag101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tags" Target="../tags/tag131.xml"/><Relationship Id="rId38" Type="http://schemas.openxmlformats.org/officeDocument/2006/relationships/tags" Target="../tags/tag136.xml"/><Relationship Id="rId46" Type="http://schemas.openxmlformats.org/officeDocument/2006/relationships/notesSlide" Target="../notesSlides/notesSlide5.xml"/><Relationship Id="rId20" Type="http://schemas.openxmlformats.org/officeDocument/2006/relationships/tags" Target="../tags/tag118.xml"/><Relationship Id="rId41" Type="http://schemas.openxmlformats.org/officeDocument/2006/relationships/tags" Target="../tags/tag139.xml"/><Relationship Id="rId54" Type="http://schemas.openxmlformats.org/officeDocument/2006/relationships/hyperlink" Target="https://www.reuters.com/world/china/china-2021-crude-steel-output-retreats-3-record-high-stringent-production-curbs-2022-01-17/" TargetMode="Externa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tags" Target="../tags/tag134.xml"/><Relationship Id="rId49" Type="http://schemas.openxmlformats.org/officeDocument/2006/relationships/chart" Target="../charts/chart1.xml"/><Relationship Id="rId57" Type="http://schemas.openxmlformats.org/officeDocument/2006/relationships/hyperlink" Target="mailto:gwagner@columbia.edu" TargetMode="External"/><Relationship Id="rId10" Type="http://schemas.openxmlformats.org/officeDocument/2006/relationships/tags" Target="../tags/tag108.xml"/><Relationship Id="rId31" Type="http://schemas.openxmlformats.org/officeDocument/2006/relationships/tags" Target="../tags/tag129.xml"/><Relationship Id="rId44" Type="http://schemas.openxmlformats.org/officeDocument/2006/relationships/tags" Target="../tags/tag142.xml"/><Relationship Id="rId52" Type="http://schemas.openxmlformats.org/officeDocument/2006/relationships/hyperlink" Target="https://www.mckinsey.com/industries/metals-and-mining/our-insights/decarbonization-challenge-for-stee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hyperlink" Target="https://www.recyclingtoday.com/article/the-growth-of-eaf-steelmaking/" TargetMode="External"/><Relationship Id="rId18" Type="http://schemas.openxmlformats.org/officeDocument/2006/relationships/image" Target="../media/image9.gif"/><Relationship Id="rId3" Type="http://schemas.openxmlformats.org/officeDocument/2006/relationships/tags" Target="../tags/tag145.xml"/><Relationship Id="rId7" Type="http://schemas.openxmlformats.org/officeDocument/2006/relationships/oleObject" Target="../embeddings/oleObject6.bin"/><Relationship Id="rId12" Type="http://schemas.openxmlformats.org/officeDocument/2006/relationships/hyperlink" Target="https://www.steel-technology.com/articles/oxygenfurnace" TargetMode="External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144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143.xml"/><Relationship Id="rId6" Type="http://schemas.openxmlformats.org/officeDocument/2006/relationships/notesSlide" Target="../notesSlides/notesSlide7.xml"/><Relationship Id="rId11" Type="http://schemas.openxmlformats.org/officeDocument/2006/relationships/hyperlink" Target="https://www.iea.org/reports/iron-and-steel-technology-roadmap" TargetMode="External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hyperlink" Target="https://ieefa.org/sites/default/files/2022-06/steel-fact-sheet.pdf" TargetMode="External"/><Relationship Id="rId4" Type="http://schemas.openxmlformats.org/officeDocument/2006/relationships/tags" Target="../tags/tag146.xml"/><Relationship Id="rId9" Type="http://schemas.openxmlformats.org/officeDocument/2006/relationships/hyperlink" Target="https://worldsteel.org/steel-topics/sustainability/sustainability-indicators/" TargetMode="External"/><Relationship Id="rId14" Type="http://schemas.openxmlformats.org/officeDocument/2006/relationships/hyperlink" Target="https://wildsight.ca/2020/06/01/do-we-really-need-steelmaking-coal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hyperlink" Target="https://www.recyclingtoday.com/article/the-growth-of-eaf-steelmaking/" TargetMode="External"/><Relationship Id="rId18" Type="http://schemas.openxmlformats.org/officeDocument/2006/relationships/image" Target="../media/image10.gif"/><Relationship Id="rId3" Type="http://schemas.openxmlformats.org/officeDocument/2006/relationships/tags" Target="../tags/tag149.xml"/><Relationship Id="rId7" Type="http://schemas.openxmlformats.org/officeDocument/2006/relationships/oleObject" Target="../embeddings/oleObject7.bin"/><Relationship Id="rId12" Type="http://schemas.openxmlformats.org/officeDocument/2006/relationships/hyperlink" Target="https://www.steel-technology.com/articles/oxygenfurnace" TargetMode="External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148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147.xml"/><Relationship Id="rId6" Type="http://schemas.openxmlformats.org/officeDocument/2006/relationships/notesSlide" Target="../notesSlides/notesSlide8.xml"/><Relationship Id="rId11" Type="http://schemas.openxmlformats.org/officeDocument/2006/relationships/hyperlink" Target="https://www.iea.org/reports/iron-and-steel-technology-roadmap" TargetMode="External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hyperlink" Target="https://ieefa.org/sites/default/files/2022-06/steel-fact-sheet.pdf" TargetMode="External"/><Relationship Id="rId4" Type="http://schemas.openxmlformats.org/officeDocument/2006/relationships/tags" Target="../tags/tag150.xml"/><Relationship Id="rId9" Type="http://schemas.openxmlformats.org/officeDocument/2006/relationships/hyperlink" Target="https://worldsteel.org/steel-topics/sustainability/sustainability-indicators/" TargetMode="External"/><Relationship Id="rId14" Type="http://schemas.openxmlformats.org/officeDocument/2006/relationships/hyperlink" Target="https://wildsight.ca/2020/06/01/do-we-really-need-steelmaking-coal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hyperlink" Target="https://www.recyclingtoday.com/article/the-growth-of-eaf-steelmaking/" TargetMode="External"/><Relationship Id="rId18" Type="http://schemas.openxmlformats.org/officeDocument/2006/relationships/image" Target="../media/image11.gif"/><Relationship Id="rId3" Type="http://schemas.openxmlformats.org/officeDocument/2006/relationships/tags" Target="../tags/tag153.xml"/><Relationship Id="rId7" Type="http://schemas.openxmlformats.org/officeDocument/2006/relationships/oleObject" Target="../embeddings/oleObject8.bin"/><Relationship Id="rId12" Type="http://schemas.openxmlformats.org/officeDocument/2006/relationships/hyperlink" Target="https://www.steel-technology.com/articles/oxygenfurnace" TargetMode="External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152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151.xml"/><Relationship Id="rId6" Type="http://schemas.openxmlformats.org/officeDocument/2006/relationships/notesSlide" Target="../notesSlides/notesSlide9.xml"/><Relationship Id="rId11" Type="http://schemas.openxmlformats.org/officeDocument/2006/relationships/hyperlink" Target="https://www.iea.org/reports/iron-and-steel-technology-roadmap" TargetMode="External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hyperlink" Target="https://ieefa.org/sites/default/files/2022-06/steel-fact-sheet.pdf" TargetMode="External"/><Relationship Id="rId4" Type="http://schemas.openxmlformats.org/officeDocument/2006/relationships/tags" Target="../tags/tag154.xml"/><Relationship Id="rId9" Type="http://schemas.openxmlformats.org/officeDocument/2006/relationships/hyperlink" Target="https://worldsteel.org/steel-topics/sustainability/sustainability-indicators/" TargetMode="External"/><Relationship Id="rId14" Type="http://schemas.openxmlformats.org/officeDocument/2006/relationships/hyperlink" Target="https://wildsight.ca/2020/06/01/do-we-really-need-steelmaking-coa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>
            <a:extLst>
              <a:ext uri="{FF2B5EF4-FFF2-40B4-BE49-F238E27FC236}">
                <a16:creationId xmlns:a16="http://schemas.microsoft.com/office/drawing/2014/main" id="{8373C9B1-D482-A9EE-B213-50BDA6EC600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27554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03" imgH="503" progId="TCLayout.ActiveDocument.1">
                  <p:embed/>
                </p:oleObj>
              </mc:Choice>
              <mc:Fallback>
                <p:oleObj name="think-cell Slide" r:id="rId5" imgW="503" imgH="503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73C9B1-D482-A9EE-B213-50BDA6EC60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62A7501-57ED-42A1-A874-B8B05F137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pPr>
              <a:lnSpc>
                <a:spcPts val="5000"/>
              </a:lnSpc>
              <a:spcBef>
                <a:spcPts val="600"/>
              </a:spcBef>
            </a:pPr>
            <a:r>
              <a:rPr lang="en-US" sz="4800" dirty="0"/>
              <a:t>Decarbonizing Steel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853DA-26B4-912B-BDE2-31A8244F8A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Mimi Khawsam-ang, Max de Boer, Grace Frascati &amp; Gernot Wagner</a:t>
            </a: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F6853DA-26B4-912B-BDE2-31A8244F8A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0951" y="494787"/>
            <a:ext cx="6432630" cy="1181301"/>
          </a:xfrm>
        </p:spPr>
        <p:txBody>
          <a:bodyPr>
            <a:normAutofit/>
          </a:bodyPr>
          <a:lstStyle/>
          <a:p>
            <a:r>
              <a:rPr lang="en-US" dirty="0"/>
              <a:t>13 March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864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7" name="think-cell data - do not delete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At present, crude steel is produced through three main methods that all emit CO</a:t>
            </a:r>
            <a:r>
              <a:rPr lang="en-US" baseline="-25000" dirty="0"/>
              <a:t>2</a:t>
            </a:r>
            <a:r>
              <a:rPr lang="en-US" dirty="0"/>
              <a:t>: BF-BOF, scrap EAF, and NG DRI-EAF</a:t>
            </a:r>
          </a:p>
        </p:txBody>
      </p:sp>
      <p:sp>
        <p:nvSpPr>
          <p:cNvPr id="29" name="btfpNotesBox292759"/>
          <p:cNvSpPr txBox="1"/>
          <p:nvPr>
            <p:custDataLst>
              <p:tags r:id="rId3"/>
            </p:custDataLst>
          </p:nvPr>
        </p:nvSpPr>
        <p:spPr bwMode="gray">
          <a:xfrm>
            <a:off x="330198" y="6117056"/>
            <a:ext cx="9326419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1"/>
              </a:rPr>
              <a:t>World Steel Association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2"/>
              </a:rPr>
              <a:t>IEEFA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(2022); IEA,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3"/>
              </a:rPr>
              <a:t>Iron and Steel Technology Roadmap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(2020); Steel Technology,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4"/>
              </a:rPr>
              <a:t>Basic Oxygen Furnace Steelmaking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Recycling Today,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5"/>
              </a:rPr>
              <a:t>Growth of EAF Steelmaking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Wildsight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6"/>
              </a:rPr>
              <a:t>Do We Really Need Coal to Make Steel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Credit: Mimi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Khawsam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-ang, Max de Boer, Grace Frascati, and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7"/>
              </a:rPr>
              <a:t>Gernot Wagner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(22 February 2024);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8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9"/>
              </a:rPr>
              <a:t>gwagner@columbia.edu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8354C3-54D1-5460-DF50-A9BC312E6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253241"/>
              </p:ext>
            </p:extLst>
          </p:nvPr>
        </p:nvGraphicFramePr>
        <p:xfrm>
          <a:off x="397934" y="1981204"/>
          <a:ext cx="9538972" cy="39200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2135">
                  <a:extLst>
                    <a:ext uri="{9D8B030D-6E8A-4147-A177-3AD203B41FA5}">
                      <a16:colId xmlns:a16="http://schemas.microsoft.com/office/drawing/2014/main" val="1209005246"/>
                    </a:ext>
                  </a:extLst>
                </a:gridCol>
                <a:gridCol w="2532279">
                  <a:extLst>
                    <a:ext uri="{9D8B030D-6E8A-4147-A177-3AD203B41FA5}">
                      <a16:colId xmlns:a16="http://schemas.microsoft.com/office/drawing/2014/main" val="1110654787"/>
                    </a:ext>
                  </a:extLst>
                </a:gridCol>
                <a:gridCol w="2532279">
                  <a:extLst>
                    <a:ext uri="{9D8B030D-6E8A-4147-A177-3AD203B41FA5}">
                      <a16:colId xmlns:a16="http://schemas.microsoft.com/office/drawing/2014/main" val="2863399275"/>
                    </a:ext>
                  </a:extLst>
                </a:gridCol>
                <a:gridCol w="2532279">
                  <a:extLst>
                    <a:ext uri="{9D8B030D-6E8A-4147-A177-3AD203B41FA5}">
                      <a16:colId xmlns:a16="http://schemas.microsoft.com/office/drawing/2014/main" val="4185904796"/>
                    </a:ext>
                  </a:extLst>
                </a:gridCol>
              </a:tblGrid>
              <a:tr h="76697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Blast Furnace-Basic Oxygen Furnace (BF-BOF)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Scrap Electric Arc Furnace</a:t>
                      </a:r>
                      <a:b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(Scrap EAF)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Natural Gas-Based Direct Reduced Iron – Electric Arc Furnace (NG DRI-EAF)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161297"/>
                  </a:ext>
                </a:extLst>
              </a:tr>
              <a:tr h="65740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Description</a:t>
                      </a:r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Iron ore, coke, and limestone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produce pure iron in a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blast furnace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which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 turned into steel in an oxygen furnace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Scrap metal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is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melted in an EAF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using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electrical energy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Iron ore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is turned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into iron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using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natural gas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which is then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melted in an EAF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produce steel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080875"/>
                  </a:ext>
                </a:extLst>
              </a:tr>
              <a:tr h="444355"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="1" dirty="0"/>
                        <a:t>Main inputs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Iron ore, cooking coal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Scrap steel, electricity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Iron ore, natural gas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15052"/>
                  </a:ext>
                </a:extLst>
              </a:tr>
              <a:tr h="65740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% of global steel production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400050">
                        <a:buNone/>
                        <a:tabLst/>
                      </a:pPr>
                      <a:r>
                        <a:rPr lang="en-US" sz="1000" dirty="0"/>
                        <a:t>72%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460375">
                        <a:buNone/>
                        <a:tabLst/>
                      </a:pPr>
                      <a:r>
                        <a:rPr lang="en-US" sz="1000" dirty="0"/>
                        <a:t>21%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460375">
                        <a:buNone/>
                        <a:tabLst/>
                      </a:pPr>
                      <a:r>
                        <a:rPr lang="en-US" sz="1000" dirty="0"/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235953"/>
                  </a:ext>
                </a:extLst>
              </a:tr>
              <a:tr h="44435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CO2 per </a:t>
                      </a:r>
                      <a:r>
                        <a:rPr lang="en-US" sz="850" b="1" dirty="0" err="1"/>
                        <a:t>tonne</a:t>
                      </a:r>
                      <a:r>
                        <a:rPr lang="en-US" sz="850" b="1" dirty="0"/>
                        <a:t> of crude steel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2.3 </a:t>
                      </a:r>
                      <a:r>
                        <a:rPr lang="en-US" sz="1000" b="1" dirty="0" err="1"/>
                        <a:t>tonnes</a:t>
                      </a:r>
                      <a:endParaRPr lang="en-US" sz="1000" b="1" dirty="0"/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0.7 </a:t>
                      </a:r>
                      <a:r>
                        <a:rPr lang="en-US" sz="1000" b="1" dirty="0" err="1"/>
                        <a:t>tonnes</a:t>
                      </a:r>
                      <a:endParaRPr lang="en-US" sz="1000" b="1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1.4 </a:t>
                      </a:r>
                      <a:r>
                        <a:rPr lang="en-US" sz="1000" b="1" dirty="0" err="1"/>
                        <a:t>tonnes</a:t>
                      </a:r>
                      <a:endParaRPr lang="en-US" sz="1000" b="1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313410"/>
                  </a:ext>
                </a:extLst>
              </a:tr>
              <a:tr h="47479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Energy intensity per ton </a:t>
                      </a:r>
                      <a:br>
                        <a:rPr lang="en-US" sz="850" b="1" dirty="0"/>
                      </a:br>
                      <a:r>
                        <a:rPr lang="en-US" sz="850" b="1" dirty="0"/>
                        <a:t>of crude steel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~24 GJ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~10 GJ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~22 GJ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153290"/>
                  </a:ext>
                </a:extLst>
              </a:tr>
              <a:tr h="47479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Average cost per </a:t>
                      </a:r>
                      <a:r>
                        <a:rPr lang="en-US" sz="850" b="1" dirty="0" err="1"/>
                        <a:t>tonne</a:t>
                      </a:r>
                      <a:r>
                        <a:rPr lang="en-US" sz="850" b="1" dirty="0"/>
                        <a:t> </a:t>
                      </a:r>
                      <a:br>
                        <a:rPr lang="en-US" sz="850" b="1" dirty="0"/>
                      </a:br>
                      <a:r>
                        <a:rPr lang="en-US" sz="850" b="1" dirty="0"/>
                        <a:t>of crude steel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~$390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~$415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~$455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711332"/>
                  </a:ext>
                </a:extLst>
              </a:tr>
            </a:tbl>
          </a:graphicData>
        </a:graphic>
      </p:graphicFrame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22551172-E40A-4103-CDB8-871A58FF7B38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06401247"/>
              </p:ext>
            </p:extLst>
          </p:nvPr>
        </p:nvGraphicFramePr>
        <p:xfrm>
          <a:off x="7463989" y="3860646"/>
          <a:ext cx="411480" cy="411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11CFCE7F-54A2-AF44-9B6C-921B267395FC}"/>
              </a:ext>
            </a:extLst>
          </p:cNvPr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183079376"/>
              </p:ext>
            </p:extLst>
          </p:nvPr>
        </p:nvGraphicFramePr>
        <p:xfrm>
          <a:off x="4913406" y="3860646"/>
          <a:ext cx="411480" cy="411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1D8E14FC-7BB8-CD40-03AF-43D57A97BF9B}"/>
              </a:ext>
            </a:extLst>
          </p:cNvPr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802594525"/>
              </p:ext>
            </p:extLst>
          </p:nvPr>
        </p:nvGraphicFramePr>
        <p:xfrm>
          <a:off x="2362823" y="3860646"/>
          <a:ext cx="411480" cy="411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64" name="Oval 63">
            <a:extLst>
              <a:ext uri="{FF2B5EF4-FFF2-40B4-BE49-F238E27FC236}">
                <a16:creationId xmlns:a16="http://schemas.microsoft.com/office/drawing/2014/main" id="{1370BBA2-4C77-BA6A-CBAE-E8C805CD30BA}"/>
              </a:ext>
            </a:extLst>
          </p:cNvPr>
          <p:cNvSpPr/>
          <p:nvPr/>
        </p:nvSpPr>
        <p:spPr bwMode="gray">
          <a:xfrm>
            <a:off x="7463989" y="1621889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5F0F798-7D5A-281A-BF50-4F1D85A78D74}"/>
              </a:ext>
            </a:extLst>
          </p:cNvPr>
          <p:cNvSpPr/>
          <p:nvPr/>
        </p:nvSpPr>
        <p:spPr bwMode="gray">
          <a:xfrm>
            <a:off x="4940923" y="1621889"/>
            <a:ext cx="274320" cy="274320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CAA8BB3-82E1-80CC-AB06-6665547D7DBF}"/>
              </a:ext>
            </a:extLst>
          </p:cNvPr>
          <p:cNvSpPr/>
          <p:nvPr/>
        </p:nvSpPr>
        <p:spPr bwMode="gray">
          <a:xfrm>
            <a:off x="2400922" y="1621889"/>
            <a:ext cx="274320" cy="274320"/>
          </a:xfrm>
          <a:prstGeom prst="ellipse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6780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8FBD39-9108-CE02-B861-E2CEAE0B65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66676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03" imgH="503" progId="TCLayout.ActiveDocument.1">
                  <p:embed/>
                </p:oleObj>
              </mc:Choice>
              <mc:Fallback>
                <p:oleObj name="think-cell Slide" r:id="rId8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FBD39-9108-CE02-B861-E2CEAE0B6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BF-BOF is the cheapest, most popular, and most polluting process which relies heavily on coal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F16804-2884-C18C-09DE-DDFBD63D97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99" y="1945726"/>
            <a:ext cx="6994610" cy="4053872"/>
          </a:xfrm>
          <a:prstGeom prst="rect">
            <a:avLst/>
          </a:prstGeom>
        </p:spPr>
      </p:pic>
      <p:grpSp>
        <p:nvGrpSpPr>
          <p:cNvPr id="29" name="btfpColumnHeaderBox700275"/>
          <p:cNvGrpSpPr/>
          <p:nvPr>
            <p:custDataLst>
              <p:tags r:id="rId3"/>
            </p:custDataLst>
          </p:nvPr>
        </p:nvGrpSpPr>
        <p:grpSpPr>
          <a:xfrm>
            <a:off x="330200" y="1552666"/>
            <a:ext cx="7507288" cy="318997"/>
            <a:chOff x="330200" y="1270000"/>
            <a:chExt cx="3483504" cy="318997"/>
          </a:xfrm>
        </p:grpSpPr>
        <p:sp>
          <p:nvSpPr>
            <p:cNvPr id="27" name="btfpColumnHeaderBoxText700275"/>
            <p:cNvSpPr txBox="1"/>
            <p:nvPr/>
          </p:nvSpPr>
          <p:spPr bwMode="gray">
            <a:xfrm>
              <a:off x="330200" y="1270000"/>
              <a:ext cx="3483504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>
                  <a:solidFill>
                    <a:srgbClr val="000000"/>
                  </a:solidFill>
                </a:rPr>
                <a:t>Blast Furnace-Basic Oxygen Furnace (BF-BOF)</a:t>
              </a:r>
            </a:p>
          </p:txBody>
        </p:sp>
        <p:cxnSp>
          <p:nvCxnSpPr>
            <p:cNvPr id="28" name="btfpColumnHeaderBoxLine700275"/>
            <p:cNvCxnSpPr/>
            <p:nvPr/>
          </p:nvCxnSpPr>
          <p:spPr bwMode="gray">
            <a:xfrm>
              <a:off x="330200" y="1588997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btfpNotesBox474311"/>
          <p:cNvSpPr txBox="1"/>
          <p:nvPr>
            <p:custDataLst>
              <p:tags r:id="rId4"/>
            </p:custDataLst>
          </p:nvPr>
        </p:nvSpPr>
        <p:spPr bwMode="gray">
          <a:xfrm>
            <a:off x="330199" y="6319679"/>
            <a:ext cx="115316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MIDREX</a:t>
            </a:r>
            <a:r>
              <a:rPr lang="en-US" sz="800" dirty="0">
                <a:solidFill>
                  <a:srgbClr val="000000"/>
                </a:solidFill>
              </a:rPr>
              <a:t> (2021), </a:t>
            </a:r>
            <a:r>
              <a:rPr lang="en-US" sz="800" dirty="0" err="1">
                <a:solidFill>
                  <a:srgbClr val="000000"/>
                </a:solidFill>
                <a:hlinkClick r:id="rId12"/>
              </a:rPr>
              <a:t>ArcelorMittal</a:t>
            </a:r>
            <a:r>
              <a:rPr lang="en-US" sz="800" dirty="0">
                <a:solidFill>
                  <a:srgbClr val="000000"/>
                </a:solidFill>
              </a:rPr>
              <a:t> (2021),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 (2021),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IEEFA</a:t>
            </a:r>
            <a:r>
              <a:rPr lang="en-US" sz="800" dirty="0">
                <a:solidFill>
                  <a:srgbClr val="000000"/>
                </a:solidFill>
              </a:rPr>
              <a:t> (2022), IEA </a:t>
            </a:r>
            <a:r>
              <a:rPr lang="en-US" sz="800" i="1" dirty="0">
                <a:solidFill>
                  <a:srgbClr val="000000"/>
                </a:solidFill>
                <a:hlinkClick r:id="rId15"/>
              </a:rPr>
              <a:t>Iron and Steel Technology Roadmap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(2020).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8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9" name="btfpNotesBox474311"/>
          <p:cNvSpPr txBox="1"/>
          <p:nvPr>
            <p:custDataLst>
              <p:tags r:id="rId5"/>
            </p:custDataLst>
          </p:nvPr>
        </p:nvSpPr>
        <p:spPr bwMode="gray">
          <a:xfrm>
            <a:off x="6278830" y="5866028"/>
            <a:ext cx="1073882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AcelorMittal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657577-D6D1-3C12-9C56-626BDB83BA4C}"/>
              </a:ext>
            </a:extLst>
          </p:cNvPr>
          <p:cNvSpPr txBox="1"/>
          <p:nvPr/>
        </p:nvSpPr>
        <p:spPr bwMode="gray">
          <a:xfrm>
            <a:off x="8377239" y="1573284"/>
            <a:ext cx="3477836" cy="4370427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Process description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first step,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coking coal and limestone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mixed with iron ore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a Blast Furnace (BF) to perform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 reduction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obtain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molten crude iron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Crude iron is sent to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Basic Oxygen Furnace (BOF)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be converted into cast iron</a:t>
            </a:r>
          </a:p>
          <a:p>
            <a:pPr lvl="1">
              <a:spcBef>
                <a:spcPts val="0"/>
              </a:spcBef>
              <a:buFontTx/>
              <a:buChar char="•"/>
              <a:defRPr/>
            </a:pPr>
            <a:r>
              <a:rPr kumimoji="0" lang="en-US" sz="9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this stage, up to 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30% scrap steel </a:t>
            </a:r>
            <a:r>
              <a:rPr kumimoji="0" lang="en-US" sz="9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be added</a:t>
            </a:r>
          </a:p>
          <a:p>
            <a:pPr marL="0" marR="0" lvl="0" indent="0" fontAlgn="auto">
              <a:lnSpc>
                <a:spcPct val="100000"/>
              </a:lnSpc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600"/>
              </a:spcBef>
            </a:pPr>
            <a:r>
              <a:rPr lang="en-US" sz="1050" b="1" dirty="0">
                <a:solidFill>
                  <a:srgbClr val="000000"/>
                </a:solidFill>
                <a:latin typeface="Arial"/>
              </a:rPr>
              <a:t>BF-BOF accounts for 72% of global steel 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production</a:t>
            </a:r>
          </a:p>
          <a:p>
            <a:pPr lvl="1">
              <a:spcBef>
                <a:spcPts val="0"/>
              </a:spcBef>
            </a:pPr>
            <a:r>
              <a:rPr lang="en-US" sz="950" dirty="0">
                <a:solidFill>
                  <a:srgbClr val="000000"/>
                </a:solidFill>
                <a:latin typeface="Arial"/>
              </a:rPr>
              <a:t>China, the world’s #1 steel producer, accounts for &gt;50% world output and </a:t>
            </a:r>
            <a:r>
              <a:rPr lang="en-US" sz="950" b="1" dirty="0">
                <a:solidFill>
                  <a:srgbClr val="000000"/>
                </a:solidFill>
                <a:latin typeface="Arial"/>
              </a:rPr>
              <a:t>uses BF-BOF for 90% of steel production</a:t>
            </a:r>
          </a:p>
          <a:p>
            <a:pPr>
              <a:spcBef>
                <a:spcPts val="600"/>
              </a:spcBef>
            </a:pPr>
            <a:r>
              <a:rPr lang="en-US" sz="1050" dirty="0">
                <a:solidFill>
                  <a:srgbClr val="000000"/>
                </a:solidFill>
                <a:latin typeface="Arial"/>
              </a:rPr>
              <a:t>Both steps in the BF-BOF process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produce CO2 as a byproduct.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 On average, BF-BOF emits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2.3 </a:t>
            </a:r>
            <a:r>
              <a:rPr lang="en-US" sz="1050" b="1" dirty="0" err="1">
                <a:solidFill>
                  <a:srgbClr val="000000"/>
                </a:solidFill>
                <a:latin typeface="Arial"/>
              </a:rPr>
              <a:t>tonnes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 of CO2 per ton of crude steel 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– the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highest amount 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of the three conventional steel routes</a:t>
            </a:r>
          </a:p>
          <a:p>
            <a:pPr>
              <a:spcBef>
                <a:spcPts val="600"/>
              </a:spcBef>
            </a:pPr>
            <a:r>
              <a:rPr lang="en-US" sz="1050" dirty="0">
                <a:solidFill>
                  <a:srgbClr val="000000"/>
                </a:solidFill>
                <a:latin typeface="Arial"/>
              </a:rPr>
              <a:t>BF-BOF remains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cheapest means of steelmaking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, with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average production cost of $390/</a:t>
            </a:r>
            <a:r>
              <a:rPr lang="en-US" sz="1050" b="1" dirty="0" err="1">
                <a:solidFill>
                  <a:srgbClr val="000000"/>
                </a:solidFill>
                <a:latin typeface="Arial"/>
              </a:rPr>
              <a:t>tonne</a:t>
            </a:r>
            <a:endParaRPr lang="en-US" sz="125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3865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8FBD39-9108-CE02-B861-E2CEAE0B65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02287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03" imgH="503" progId="TCLayout.ActiveDocument.1">
                  <p:embed/>
                </p:oleObj>
              </mc:Choice>
              <mc:Fallback>
                <p:oleObj name="think-cell Slide" r:id="rId8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FBD39-9108-CE02-B861-E2CEAE0B6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Scrap EAF is a cleaner steel making method that uses an Electric Arc Furnace to recycle scrap steel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82199C-C7A3-82B0-FBD6-FC70C838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5100" y="2007870"/>
            <a:ext cx="2991365" cy="4051472"/>
          </a:xfrm>
          <a:prstGeom prst="rect">
            <a:avLst/>
          </a:prstGeom>
        </p:spPr>
      </p:pic>
      <p:grpSp>
        <p:nvGrpSpPr>
          <p:cNvPr id="19" name="btfpColumnHeaderBox700275"/>
          <p:cNvGrpSpPr/>
          <p:nvPr>
            <p:custDataLst>
              <p:tags r:id="rId3"/>
            </p:custDataLst>
          </p:nvPr>
        </p:nvGrpSpPr>
        <p:grpSpPr>
          <a:xfrm>
            <a:off x="330200" y="1552666"/>
            <a:ext cx="7507288" cy="318997"/>
            <a:chOff x="330200" y="1270000"/>
            <a:chExt cx="3483504" cy="318997"/>
          </a:xfrm>
        </p:grpSpPr>
        <p:sp>
          <p:nvSpPr>
            <p:cNvPr id="20" name="btfpColumnHeaderBoxText700275"/>
            <p:cNvSpPr txBox="1"/>
            <p:nvPr/>
          </p:nvSpPr>
          <p:spPr bwMode="gray">
            <a:xfrm>
              <a:off x="330200" y="1270000"/>
              <a:ext cx="3483504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>
                  <a:solidFill>
                    <a:srgbClr val="000000"/>
                  </a:solidFill>
                </a:rPr>
                <a:t>Blast Furnace-Basic Oxygen Furnace (BF-BOF)</a:t>
              </a:r>
            </a:p>
          </p:txBody>
        </p:sp>
        <p:cxnSp>
          <p:nvCxnSpPr>
            <p:cNvPr id="21" name="btfpColumnHeaderBoxLine700275"/>
            <p:cNvCxnSpPr/>
            <p:nvPr/>
          </p:nvCxnSpPr>
          <p:spPr bwMode="gray">
            <a:xfrm>
              <a:off x="330200" y="1588997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tfpNotesBox605751"/>
          <p:cNvSpPr txBox="1"/>
          <p:nvPr>
            <p:custDataLst>
              <p:tags r:id="rId4"/>
            </p:custDataLst>
          </p:nvPr>
        </p:nvSpPr>
        <p:spPr bwMode="gray">
          <a:xfrm>
            <a:off x="330199" y="6319679"/>
            <a:ext cx="115316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MIDREX</a:t>
            </a:r>
            <a:r>
              <a:rPr lang="en-US" sz="800" dirty="0">
                <a:solidFill>
                  <a:srgbClr val="000000"/>
                </a:solidFill>
              </a:rPr>
              <a:t> (2021), </a:t>
            </a:r>
            <a:r>
              <a:rPr lang="en-US" sz="800" dirty="0" err="1">
                <a:solidFill>
                  <a:srgbClr val="000000"/>
                </a:solidFill>
                <a:hlinkClick r:id="rId12"/>
              </a:rPr>
              <a:t>ArcelorMittal</a:t>
            </a:r>
            <a:r>
              <a:rPr lang="en-US" sz="800" dirty="0">
                <a:solidFill>
                  <a:srgbClr val="000000"/>
                </a:solidFill>
              </a:rPr>
              <a:t> (2021),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 (2021),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IEEFA</a:t>
            </a:r>
            <a:r>
              <a:rPr lang="en-US" sz="800" dirty="0">
                <a:solidFill>
                  <a:srgbClr val="000000"/>
                </a:solidFill>
              </a:rPr>
              <a:t> (2022), IEA </a:t>
            </a:r>
            <a:r>
              <a:rPr lang="en-US" sz="800" i="1" dirty="0">
                <a:solidFill>
                  <a:srgbClr val="000000"/>
                </a:solidFill>
                <a:hlinkClick r:id="rId15"/>
              </a:rPr>
              <a:t>Iron and Steel Technology Roadmap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(2020),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Columbia Center on Global Energy Policy</a:t>
            </a:r>
            <a:r>
              <a:rPr lang="en-US" sz="800" dirty="0">
                <a:solidFill>
                  <a:srgbClr val="000000"/>
                </a:solidFill>
              </a:rPr>
              <a:t> (2021).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8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9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5" name="btfpNotesBox474311"/>
          <p:cNvSpPr txBox="1"/>
          <p:nvPr>
            <p:custDataLst>
              <p:tags r:id="rId5"/>
            </p:custDataLst>
          </p:nvPr>
        </p:nvSpPr>
        <p:spPr bwMode="gray">
          <a:xfrm>
            <a:off x="4747981" y="5936231"/>
            <a:ext cx="1073882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AcelorMittal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CA7B3E-7A1A-DDC9-730B-81A39E6386B8}"/>
              </a:ext>
            </a:extLst>
          </p:cNvPr>
          <p:cNvSpPr txBox="1"/>
          <p:nvPr/>
        </p:nvSpPr>
        <p:spPr bwMode="gray">
          <a:xfrm>
            <a:off x="8377238" y="1573284"/>
            <a:ext cx="3484562" cy="3801041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Process description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Scrap EAF takes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collected scrap steel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input 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Electric Arc Furnace (EAF)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converts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electricity into heat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which is used to melt scrap steel into crude steel</a:t>
            </a:r>
          </a:p>
          <a:p>
            <a:pPr marL="0" marR="0" lvl="0" indent="0" fontAlgn="auto">
              <a:lnSpc>
                <a:spcPct val="100000"/>
              </a:lnSpc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600"/>
              </a:spcBef>
            </a:pPr>
            <a:r>
              <a:rPr lang="en-US" sz="1050" b="1" dirty="0">
                <a:solidFill>
                  <a:srgbClr val="000000"/>
                </a:solidFill>
                <a:latin typeface="Arial"/>
              </a:rPr>
              <a:t>Scrap EAF accounts for 21% of global steel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 production, but use of technology is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limited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 by the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scarcity of scrap material</a:t>
            </a:r>
          </a:p>
          <a:p>
            <a:pPr>
              <a:spcBef>
                <a:spcPts val="600"/>
              </a:spcBef>
            </a:pPr>
            <a:r>
              <a:rPr lang="en-US" sz="1050" dirty="0">
                <a:solidFill>
                  <a:srgbClr val="000000"/>
                </a:solidFill>
                <a:latin typeface="Arial"/>
              </a:rPr>
              <a:t>Cleanest conventional route, emitting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0.7 </a:t>
            </a:r>
            <a:r>
              <a:rPr lang="en-US" sz="1050" b="1" dirty="0" err="1">
                <a:solidFill>
                  <a:srgbClr val="000000"/>
                </a:solidFill>
                <a:latin typeface="Arial"/>
              </a:rPr>
              <a:t>tonnes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 of CO2 per ton of steel 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(72% less than BF-BOF)</a:t>
            </a:r>
          </a:p>
          <a:p>
            <a:pPr lvl="1"/>
            <a:r>
              <a:rPr lang="en-US" sz="850" dirty="0">
                <a:solidFill>
                  <a:srgbClr val="000000"/>
                </a:solidFill>
                <a:latin typeface="Arial"/>
              </a:rPr>
              <a:t>EU and US lead in scrap EAF production, accounting for </a:t>
            </a:r>
            <a:r>
              <a:rPr lang="en-US" sz="850" b="1" dirty="0">
                <a:solidFill>
                  <a:srgbClr val="000000"/>
                </a:solidFill>
                <a:latin typeface="Arial"/>
              </a:rPr>
              <a:t>~40% of their steel production</a:t>
            </a:r>
          </a:p>
          <a:p>
            <a:pPr>
              <a:spcBef>
                <a:spcPts val="600"/>
              </a:spcBef>
            </a:pPr>
            <a:r>
              <a:rPr lang="en-US" sz="1050" dirty="0">
                <a:solidFill>
                  <a:srgbClr val="000000"/>
                </a:solidFill>
                <a:latin typeface="Arial"/>
              </a:rPr>
              <a:t>Scrap EAF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average cost of production of $415/ton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 – but cost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fluctuates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 based on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scrap and electricity prices</a:t>
            </a:r>
            <a:endParaRPr lang="en-US" sz="125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5231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8FBD39-9108-CE02-B861-E2CEAE0B65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276044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03" imgH="503" progId="TCLayout.ActiveDocument.1">
                  <p:embed/>
                </p:oleObj>
              </mc:Choice>
              <mc:Fallback>
                <p:oleObj name="think-cell Slide" r:id="rId8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FBD39-9108-CE02-B861-E2CEAE0B6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DRI-EAF is less common and uses natural gas to reduce iron ore to pure iron, which then enters into an EAF to make crude steel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EBF3C-DC52-5FDF-13EA-5A46510933D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1275" y="1989451"/>
            <a:ext cx="3112726" cy="4104523"/>
          </a:xfrm>
          <a:prstGeom prst="rect">
            <a:avLst/>
          </a:prstGeom>
        </p:spPr>
      </p:pic>
      <p:grpSp>
        <p:nvGrpSpPr>
          <p:cNvPr id="18" name="btfpColumnHeaderBox700275"/>
          <p:cNvGrpSpPr/>
          <p:nvPr>
            <p:custDataLst>
              <p:tags r:id="rId3"/>
            </p:custDataLst>
          </p:nvPr>
        </p:nvGrpSpPr>
        <p:grpSpPr>
          <a:xfrm>
            <a:off x="330200" y="1552666"/>
            <a:ext cx="7507288" cy="318997"/>
            <a:chOff x="330200" y="1270000"/>
            <a:chExt cx="3483504" cy="318997"/>
          </a:xfrm>
        </p:grpSpPr>
        <p:sp>
          <p:nvSpPr>
            <p:cNvPr id="19" name="btfpColumnHeaderBoxText700275"/>
            <p:cNvSpPr txBox="1"/>
            <p:nvPr/>
          </p:nvSpPr>
          <p:spPr bwMode="gray">
            <a:xfrm>
              <a:off x="330200" y="1270000"/>
              <a:ext cx="3483504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</a:rPr>
                <a:t>Natural Gas-Based Direct Reduced Iron – Electric Arc Furnace (NG DRI-EAF)</a:t>
              </a:r>
            </a:p>
          </p:txBody>
        </p:sp>
        <p:cxnSp>
          <p:nvCxnSpPr>
            <p:cNvPr id="20" name="btfpColumnHeaderBoxLine700275"/>
            <p:cNvCxnSpPr/>
            <p:nvPr/>
          </p:nvCxnSpPr>
          <p:spPr bwMode="gray">
            <a:xfrm>
              <a:off x="330200" y="1588997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btfpNotesBox401080"/>
          <p:cNvSpPr txBox="1"/>
          <p:nvPr>
            <p:custDataLst>
              <p:tags r:id="rId4"/>
            </p:custDataLst>
          </p:nvPr>
        </p:nvSpPr>
        <p:spPr bwMode="gray">
          <a:xfrm>
            <a:off x="330199" y="6319679"/>
            <a:ext cx="115316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MIDREX</a:t>
            </a:r>
            <a:r>
              <a:rPr lang="en-US" sz="800" dirty="0">
                <a:solidFill>
                  <a:srgbClr val="000000"/>
                </a:solidFill>
              </a:rPr>
              <a:t> (2021), </a:t>
            </a:r>
            <a:r>
              <a:rPr lang="en-US" sz="800" dirty="0" err="1">
                <a:solidFill>
                  <a:srgbClr val="000000"/>
                </a:solidFill>
                <a:hlinkClick r:id="rId12"/>
              </a:rPr>
              <a:t>ArcelorMittal</a:t>
            </a:r>
            <a:r>
              <a:rPr lang="en-US" sz="800" dirty="0">
                <a:solidFill>
                  <a:srgbClr val="000000"/>
                </a:solidFill>
              </a:rPr>
              <a:t> (2021),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 (2021),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IEEFA</a:t>
            </a:r>
            <a:r>
              <a:rPr lang="en-US" sz="800" dirty="0">
                <a:solidFill>
                  <a:srgbClr val="000000"/>
                </a:solidFill>
              </a:rPr>
              <a:t> (2022), IEA </a:t>
            </a:r>
            <a:r>
              <a:rPr lang="en-US" sz="800" i="1" dirty="0">
                <a:solidFill>
                  <a:srgbClr val="000000"/>
                </a:solidFill>
                <a:hlinkClick r:id="rId15"/>
              </a:rPr>
              <a:t>Iron and Steel Technology Roadmap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(2020).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8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5" name="btfpNotesBox474311"/>
          <p:cNvSpPr txBox="1"/>
          <p:nvPr>
            <p:custDataLst>
              <p:tags r:id="rId5"/>
            </p:custDataLst>
          </p:nvPr>
        </p:nvSpPr>
        <p:spPr bwMode="gray">
          <a:xfrm>
            <a:off x="4758254" y="5959147"/>
            <a:ext cx="1073882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AcelorMittal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E1C01-9EA5-E2FA-BF85-6E922CF90262}"/>
              </a:ext>
            </a:extLst>
          </p:cNvPr>
          <p:cNvSpPr txBox="1"/>
          <p:nvPr/>
        </p:nvSpPr>
        <p:spPr bwMode="gray">
          <a:xfrm>
            <a:off x="8377238" y="1573284"/>
            <a:ext cx="3484562" cy="3862596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Process description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 ore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mixed with natural gas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a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 Reduced Iron (DRI)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shaft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perform iron reduction and obtain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pure iron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iron is then fed into an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Electric Arc Furnace (EAF)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where it is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converted into crude steel</a:t>
            </a:r>
          </a:p>
          <a:p>
            <a:pPr marL="0" marR="0" lvl="0" indent="0" fontAlgn="auto">
              <a:lnSpc>
                <a:spcPct val="100000"/>
              </a:lnSpc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sz="1250" b="1" dirty="0"/>
              <a:t>Observations</a:t>
            </a:r>
          </a:p>
          <a:p>
            <a:pPr>
              <a:spcBef>
                <a:spcPts val="600"/>
              </a:spcBef>
            </a:pPr>
            <a:r>
              <a:rPr lang="en-US" sz="1050" dirty="0">
                <a:solidFill>
                  <a:srgbClr val="000000"/>
                </a:solidFill>
                <a:latin typeface="Arial"/>
              </a:rPr>
              <a:t>DRI-EAF accounts for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remaining 7% of global steel production 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and is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most dominant in the Middle East and Africa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, where gas is cheap and abundant</a:t>
            </a:r>
          </a:p>
          <a:p>
            <a:pPr>
              <a:spcBef>
                <a:spcPts val="600"/>
              </a:spcBef>
            </a:pPr>
            <a:r>
              <a:rPr lang="en-US" sz="1050" dirty="0">
                <a:solidFill>
                  <a:srgbClr val="000000"/>
                </a:solidFill>
                <a:latin typeface="Arial"/>
              </a:rPr>
              <a:t>Natural gas is a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cleaner reduction agent than coal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. DRI-EAF on average emits 1.4 tons of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CO2 per </a:t>
            </a:r>
            <a:r>
              <a:rPr lang="en-US" sz="1050" b="1" dirty="0" err="1">
                <a:solidFill>
                  <a:srgbClr val="000000"/>
                </a:solidFill>
                <a:latin typeface="Arial"/>
              </a:rPr>
              <a:t>tonne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 of crude steel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, 40% less than BF-BOF</a:t>
            </a:r>
          </a:p>
          <a:p>
            <a:pPr>
              <a:spcBef>
                <a:spcPts val="600"/>
              </a:spcBef>
            </a:pPr>
            <a:r>
              <a:rPr lang="en-US" sz="1050" dirty="0">
                <a:solidFill>
                  <a:srgbClr val="000000"/>
                </a:solidFill>
                <a:latin typeface="Arial"/>
              </a:rPr>
              <a:t>DRI-EAF is the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most expensive conventional production route at $455/ton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198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E138-3BA8-6D9B-6F88-04221B613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48F4A5F7-CD53-C8AB-6170-DEAA0A67FCA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6" imgW="592" imgH="591" progId="TCLayout.ActiveDocument.1">
                  <p:embed/>
                </p:oleObj>
              </mc:Choice>
              <mc:Fallback>
                <p:oleObj name="think-cell Slide" r:id="rId46" imgW="592" imgH="591" progId="TCLayout.ActiveDocument.1">
                  <p:embed/>
                  <p:pic>
                    <p:nvPicPr>
                      <p:cNvPr id="14" name="think-cell data - do not delete" hidden="1"/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E9672D0-A91B-9741-B901-72388093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/>
              <a:t>India is one of the fastest growing steel producers, and set to continue use of blast furnaces to meet rapid demand</a:t>
            </a:r>
          </a:p>
        </p:txBody>
      </p:sp>
      <p:grpSp>
        <p:nvGrpSpPr>
          <p:cNvPr id="61" name="btfpColumnHeaderBox984923">
            <a:extLst>
              <a:ext uri="{FF2B5EF4-FFF2-40B4-BE49-F238E27FC236}">
                <a16:creationId xmlns:a16="http://schemas.microsoft.com/office/drawing/2014/main" id="{A5DF6E5E-A6B5-3E15-7501-AF83C3D9FED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7188" y="1552666"/>
            <a:ext cx="8496300" cy="318997"/>
            <a:chOff x="2054792" y="3705317"/>
            <a:chExt cx="1184048" cy="318997"/>
          </a:xfrm>
        </p:grpSpPr>
        <p:sp>
          <p:nvSpPr>
            <p:cNvPr id="62" name="btfpColumnHeaderBoxText984923">
              <a:extLst>
                <a:ext uri="{FF2B5EF4-FFF2-40B4-BE49-F238E27FC236}">
                  <a16:creationId xmlns:a16="http://schemas.microsoft.com/office/drawing/2014/main" id="{B98772D1-4F25-BDB1-5C8B-FD1E0CE3AA0C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</a:rPr>
                <a:t>India’s new crude steel production capacity (2021 – 2038E)</a:t>
              </a:r>
              <a:endParaRPr lang="en-US" sz="1600" b="1" baseline="-25000" dirty="0">
                <a:solidFill>
                  <a:srgbClr val="000000"/>
                </a:solidFill>
              </a:endParaRPr>
            </a:p>
          </p:txBody>
        </p:sp>
        <p:cxnSp>
          <p:nvCxnSpPr>
            <p:cNvPr id="63" name="btfpColumnHeaderBoxLine984923">
              <a:extLst>
                <a:ext uri="{FF2B5EF4-FFF2-40B4-BE49-F238E27FC236}">
                  <a16:creationId xmlns:a16="http://schemas.microsoft.com/office/drawing/2014/main" id="{18231DB5-4304-A795-8CAF-1E3FF524CD80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>
            <a:extLst>
              <a:ext uri="{FF2B5EF4-FFF2-40B4-BE49-F238E27FC236}">
                <a16:creationId xmlns:a16="http://schemas.microsoft.com/office/drawing/2014/main" id="{4A4845C3-D3E5-C429-B72D-14410D30ECAA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319679"/>
            <a:ext cx="115316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India Steel – </a:t>
            </a:r>
            <a:r>
              <a:rPr lang="en-US" sz="800" dirty="0">
                <a:solidFill>
                  <a:srgbClr val="000000"/>
                </a:solidFill>
                <a:hlinkClick r:id="rId48"/>
              </a:rPr>
              <a:t>The Indian Steel Industry</a:t>
            </a:r>
            <a:r>
              <a:rPr lang="en-US" sz="800" dirty="0">
                <a:solidFill>
                  <a:srgbClr val="000000"/>
                </a:solidFill>
              </a:rPr>
              <a:t>. Climate Policy Initiative – </a:t>
            </a:r>
            <a:r>
              <a:rPr lang="en-US" sz="800" dirty="0">
                <a:solidFill>
                  <a:srgbClr val="000000"/>
                </a:solidFill>
                <a:hlinkClick r:id="rId49"/>
              </a:rPr>
              <a:t>Taking Stock of Steel</a:t>
            </a:r>
            <a:r>
              <a:rPr lang="en-US" sz="800" dirty="0">
                <a:solidFill>
                  <a:srgbClr val="000000"/>
                </a:solidFill>
              </a:rPr>
              <a:t>. Credit: </a:t>
            </a:r>
            <a:r>
              <a:rPr lang="en-US" sz="800" dirty="0"/>
              <a:t>Max de Boer, Grace Frascati &amp; </a:t>
            </a:r>
            <a:r>
              <a:rPr lang="en-US" sz="800" dirty="0">
                <a:solidFill>
                  <a:srgbClr val="000000"/>
                </a:solidFill>
                <a:hlinkClick r:id="rId50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51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dirty="0">
                <a:solidFill>
                  <a:srgbClr val="000000"/>
                </a:solidFill>
              </a:rPr>
              <a:t>Contact: </a:t>
            </a:r>
            <a:r>
              <a:rPr lang="en-US" sz="800" dirty="0">
                <a:solidFill>
                  <a:srgbClr val="000000"/>
                </a:solidFill>
                <a:hlinkClick r:id="rId52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graphicFrame>
        <p:nvGraphicFramePr>
          <p:cNvPr id="69" name="Chart 68">
            <a:extLst>
              <a:ext uri="{FF2B5EF4-FFF2-40B4-BE49-F238E27FC236}">
                <a16:creationId xmlns:a16="http://schemas.microsoft.com/office/drawing/2014/main" id="{E575927A-0C99-19BB-A5D9-97992C835981}"/>
              </a:ext>
            </a:extLst>
          </p:cNvPr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229370511"/>
              </p:ext>
            </p:extLst>
          </p:nvPr>
        </p:nvGraphicFramePr>
        <p:xfrm>
          <a:off x="333375" y="2098675"/>
          <a:ext cx="8602663" cy="4189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3"/>
          </a:graphicData>
        </a:graphic>
      </p:graphicFrame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4F3ADCC-0D0D-D7A0-56A1-0AFEE246DCDE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436563" y="1993900"/>
            <a:ext cx="61277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000" dirty="0">
                <a:cs typeface="Arial"/>
              </a:rPr>
              <a:t>New crude steel production capacity in India ’announced’ or ‘under construction’ (in million </a:t>
            </a:r>
            <a:r>
              <a:rPr lang="en-US" sz="1000" dirty="0" err="1">
                <a:cs typeface="Arial"/>
              </a:rPr>
              <a:t>tonnes</a:t>
            </a:r>
            <a:r>
              <a:rPr lang="en-US" sz="1000" dirty="0">
                <a:cs typeface="Arial"/>
              </a:rPr>
              <a:t> per annum)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29C0DB8-16BB-9639-4C9E-F69FD6C7B047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898525" y="6105525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3D7B502-9BAD-44DB-9AF4-A5C30DBD1E25}" type="datetime'''''''''''''2''''''''''''''0''2''''1'''''''''">
              <a:rPr lang="en-US" altLang="en-US" sz="1000" smtClean="0"/>
              <a:pPr/>
              <a:t>2021</a:t>
            </a:fld>
            <a:endParaRPr lang="en-US" sz="1000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5774E5D-0F6A-182B-F62B-9146DCFA9C59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1577975" y="6105525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D0C1C1D-08A8-4CAC-B78C-DAF203E8B47C}" type="datetime'2''''''''''0''''''''''''''''''''''''''''''2''2'''">
              <a:rPr lang="en-US" altLang="en-US" sz="1000" smtClean="0"/>
              <a:pPr/>
              <a:t>2022</a:t>
            </a:fld>
            <a:endParaRPr lang="en-US" sz="1000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5E0A492-8A1B-D64E-EAEC-005C8A16F077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2255838" y="6105525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EB9E1CF-533D-4A3C-B15F-6A74881D6945}" type="datetime'2''''''''''''''''''''''''''''''0''2''''''''''3'''''">
              <a:rPr lang="en-US" altLang="en-US" sz="1000" smtClean="0"/>
              <a:pPr/>
              <a:t>2023</a:t>
            </a:fld>
            <a:endParaRPr lang="en-US" sz="1000" dirty="0"/>
          </a:p>
        </p:txBody>
      </p:sp>
      <p:sp>
        <p:nvSpPr>
          <p:cNvPr id="148" name="Text Placeholder 10">
            <a:extLst>
              <a:ext uri="{FF2B5EF4-FFF2-40B4-BE49-F238E27FC236}">
                <a16:creationId xmlns:a16="http://schemas.microsoft.com/office/drawing/2014/main" id="{E34CE391-D275-8F35-1666-E5D4A8116653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gray">
          <a:xfrm>
            <a:off x="3028950" y="5368925"/>
            <a:ext cx="104775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D66E4ED-90B9-4197-88B1-FC285B040FC2}" type="datetime'''''1'''''''''''''''">
              <a:rPr lang="en-US" altLang="en-US" sz="1000" smtClean="0">
                <a:solidFill>
                  <a:schemeClr val="bg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7DC17BB-FC59-F4D4-B070-B8811EC35DA8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2935288" y="6105525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7C3C5B5-06D9-4DCB-B746-8A4F4817D723}" type="datetime'''''''''2''''''''''''''''''''''''''0''''''''''24'''">
              <a:rPr lang="en-US" altLang="en-US" sz="1000" smtClean="0"/>
              <a:pPr/>
              <a:t>2024</a:t>
            </a:fld>
            <a:endParaRPr lang="en-US" sz="1000" dirty="0"/>
          </a:p>
        </p:txBody>
      </p:sp>
      <p:sp>
        <p:nvSpPr>
          <p:cNvPr id="149" name="Text Placeholder 10">
            <a:extLst>
              <a:ext uri="{FF2B5EF4-FFF2-40B4-BE49-F238E27FC236}">
                <a16:creationId xmlns:a16="http://schemas.microsoft.com/office/drawing/2014/main" id="{5DEE85F1-D05E-3563-7B3F-C0A54EB46D74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gray">
          <a:xfrm>
            <a:off x="3708400" y="5516563"/>
            <a:ext cx="104775" cy="1524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161E5D6-8C52-41C0-8A0C-23383B61870B}" type="datetime'''''''''''''''1'''''">
              <a:rPr lang="en-US" altLang="en-US" sz="1000" smtClean="0">
                <a:solidFill>
                  <a:schemeClr val="bg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001BC406-D0CE-86BA-5BE5-DC5CB36CBCC6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3614738" y="6105525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46732C0-7914-4BF5-AFA4-18070580A991}" type="datetime'''''''''''''''''''2''''''02''''''''''''''''''''''''''5'">
              <a:rPr lang="en-US" altLang="en-US" sz="1000" smtClean="0"/>
              <a:pPr/>
              <a:t>2025</a:t>
            </a:fld>
            <a:endParaRPr lang="en-US" sz="1000" dirty="0"/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970A750B-21EE-89AD-6314-0671261B8969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gray">
          <a:xfrm>
            <a:off x="4387850" y="4668838"/>
            <a:ext cx="104775" cy="1524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33550F0-DC59-4CA7-B617-9EA6D8511E5F}" type="datetime'''''2'''''''''''''''''''''''''''''''''">
              <a:rPr lang="en-US" altLang="en-US" sz="1000" smtClean="0">
                <a:solidFill>
                  <a:schemeClr val="bg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D2069C4B-0834-5B9D-998E-6F1A28CF5FB3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4294188" y="6105525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C963188-DB7F-4E3F-935E-2011ED2CE9C5}" type="datetime'''''''2''''''''0''''''''''2''''''''''''6'''">
              <a:rPr lang="en-US" altLang="en-US" sz="1000" smtClean="0"/>
              <a:pPr/>
              <a:t>2026</a:t>
            </a:fld>
            <a:endParaRPr lang="en-US" sz="1000" dirty="0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009A273-9A0E-5F79-24BA-B8FBBB9C7B54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4972050" y="6105525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3775C3B-2D32-4BC7-9291-054402F1D318}" type="datetime'''''2''''''02''''8'''''''''''''">
              <a:rPr lang="en-US" altLang="en-US" sz="1000" smtClean="0"/>
              <a:pPr/>
              <a:t>2028</a:t>
            </a:fld>
            <a:endParaRPr lang="en-US" sz="1000" dirty="0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2C1882CB-D267-D470-A1C9-F7B3521CFB18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5651500" y="6105525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100AFB0-5456-45BB-B1BF-C18502403703}" type="datetime'''''''''2''''0''''''''''''''''2''''9'">
              <a:rPr lang="en-US" altLang="en-US" sz="1000" smtClean="0"/>
              <a:pPr/>
              <a:t>2029</a:t>
            </a:fld>
            <a:endParaRPr lang="en-US" sz="1000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F4102817-2C68-398A-5C7E-AA0357A5EB98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6330950" y="6105525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EC345C3-FDE5-4D53-9B3A-7DA577F34C47}" type="datetime'''''2''''''''''''''''''''''''0''''3''''''0'''''''">
              <a:rPr lang="en-US" altLang="en-US" sz="1000" smtClean="0"/>
              <a:pPr/>
              <a:t>2030</a:t>
            </a:fld>
            <a:endParaRPr lang="en-US" sz="1000" dirty="0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E5A9406A-0923-1AAC-3E6D-E830AD7773FA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7010400" y="6105525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F3D1786-21DB-41A4-81B2-EDD8AD632C38}" type="datetime'''''''''''''''''''''''2''0''''32'''''''">
              <a:rPr lang="en-US" altLang="en-US" sz="1000" smtClean="0"/>
              <a:pPr/>
              <a:t>2032</a:t>
            </a:fld>
            <a:endParaRPr lang="en-US" sz="1000" dirty="0"/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C11E097D-C51C-E21B-C3A7-2353A99BCE1F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7688263" y="6105525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8B77278-9636-4884-BF0E-8F7BB8098969}" type="datetime'''''''''''''''''2''''''0''''''''''''''''''''''''''''''3''6'">
              <a:rPr lang="en-US" altLang="en-US" sz="1000" smtClean="0"/>
              <a:pPr/>
              <a:t>2036</a:t>
            </a:fld>
            <a:endParaRPr lang="en-US" sz="1000" dirty="0"/>
          </a:p>
        </p:txBody>
      </p:sp>
      <p:sp>
        <p:nvSpPr>
          <p:cNvPr id="150" name="Text Placeholder 10">
            <a:extLst>
              <a:ext uri="{FF2B5EF4-FFF2-40B4-BE49-F238E27FC236}">
                <a16:creationId xmlns:a16="http://schemas.microsoft.com/office/drawing/2014/main" id="{CB198800-F55C-4F4E-E0E8-E0B89716DD45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 bwMode="gray">
          <a:xfrm>
            <a:off x="8461375" y="5649913"/>
            <a:ext cx="104775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C92F71F-95DB-4324-A1E7-B129BC1BBF26}" type="datetime'''''''''''''''''''1'''''">
              <a:rPr lang="en-US" altLang="en-US" sz="1000" smtClean="0">
                <a:solidFill>
                  <a:schemeClr val="bg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7EAE0D2-09EB-E6AD-DC38-BBAA40B03B3A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8367713" y="6105525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3F200F9-62A9-4F90-9D74-558B54FD0E67}" type="datetime'''''''''''''2''0''''3''''''''''''8'''">
              <a:rPr lang="en-US" altLang="en-US" sz="1000" smtClean="0"/>
              <a:pPr/>
              <a:t>2038</a:t>
            </a:fld>
            <a:endParaRPr lang="en-US" sz="1000" dirty="0"/>
          </a:p>
        </p:txBody>
      </p:sp>
      <p:sp useBgFill="1">
        <p:nvSpPr>
          <p:cNvPr id="195" name="Text Placeholder 10">
            <a:extLst>
              <a:ext uri="{FF2B5EF4-FFF2-40B4-BE49-F238E27FC236}">
                <a16:creationId xmlns:a16="http://schemas.microsoft.com/office/drawing/2014/main" id="{1FE51E75-4612-039F-F052-F9DCCBEA4540}"/>
              </a:ext>
            </a:extLst>
          </p:cNvPr>
          <p:cNvSpPr txBox="1">
            <a:spLocks/>
          </p:cNvSpPr>
          <p:nvPr>
            <p:custDataLst>
              <p:tags r:id="rId23"/>
            </p:custDataLst>
          </p:nvPr>
        </p:nvSpPr>
        <p:spPr bwMode="gray">
          <a:xfrm>
            <a:off x="992188" y="5451475"/>
            <a:ext cx="104775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6936DFB-B97C-40AB-8AFA-162AED3CC36F}" type="datetime'''''''''''''''''8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8</a:t>
            </a:fld>
            <a:endParaRPr lang="en-US" sz="1000" dirty="0"/>
          </a:p>
        </p:txBody>
      </p:sp>
      <p:sp useBgFill="1">
        <p:nvSpPr>
          <p:cNvPr id="17" name="Text Placeholder 10">
            <a:extLst>
              <a:ext uri="{FF2B5EF4-FFF2-40B4-BE49-F238E27FC236}">
                <a16:creationId xmlns:a16="http://schemas.microsoft.com/office/drawing/2014/main" id="{7522D1A5-5AA8-E1F0-8EEF-82619CBB8E86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1671638" y="5424488"/>
            <a:ext cx="104775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7D3BF5D-4EA7-4E70-BAB7-0F23EE196A95}" type="datetime'''''''''''''''''''''''''''''''''''''''''''''''''''''''9'''''">
              <a:rPr lang="en-US" altLang="en-US" sz="1000" smtClean="0"/>
              <a:pPr/>
              <a:t>9</a:t>
            </a:fld>
            <a:endParaRPr lang="en-US" sz="1000" dirty="0"/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F062E4AF-4FFE-E5F3-AE5E-27091409ABAF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2314575" y="3763963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0941116-E1D5-437F-A7ED-76342883D116}" type="datetime'''''''''''4''''''''''''''''''''''''0'''''''''''''''''''">
              <a:rPr lang="en-US" altLang="en-US" sz="1000" smtClean="0"/>
              <a:pPr/>
              <a:t>40</a:t>
            </a:fld>
            <a:endParaRPr lang="en-US" sz="1000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B6555D1B-20F8-FF0D-2272-F08EBB09897C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2994025" y="4154488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8E4B7C8-82EB-4872-B557-5F60222B416B}" type="datetime'''''''''''''''''3''''''''''''''''''''''''''''2'''">
              <a:rPr lang="en-US" altLang="en-US" sz="1000" smtClean="0"/>
              <a:pPr/>
              <a:t>32</a:t>
            </a:fld>
            <a:endParaRPr lang="en-US" sz="1000" dirty="0"/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00FC64B2-2F05-ADDE-0601-E8902F5C8A79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3708400" y="5364163"/>
            <a:ext cx="1047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890B828-4FEC-4959-A43C-A6CA10240324}" type="datetime'''''''''''''''''''''''''''''''''9'''''''''''''''''''''''">
              <a:rPr lang="en-US" altLang="en-US" sz="1000" smtClean="0"/>
              <a:pPr/>
              <a:t>9</a:t>
            </a:fld>
            <a:endParaRPr lang="en-US" sz="1000" dirty="0"/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91A623B7-3AAB-2B30-E642-F605DD87CE27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4352925" y="4516438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6ADDF57-F395-4FCD-B465-B64E3F9E4F97}" type="datetime'2''''''''''5'''''''''''''''''''''''''''">
              <a:rPr lang="en-US" altLang="en-US" sz="1000" smtClean="0"/>
              <a:pPr/>
              <a:t>25</a:t>
            </a:fld>
            <a:endParaRPr lang="en-US" sz="1000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7FE39C5A-8B9A-3C32-9826-45850240A6FF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5030788" y="4606925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9CD3458-D38D-4EE7-9EF1-18BCFF9B05F2}" type="datetime'''''''''2''''''''''''''''''''''''''''''''''''''4'">
              <a:rPr lang="en-US" altLang="en-US" sz="1000" smtClean="0"/>
              <a:pPr/>
              <a:t>24</a:t>
            </a:fld>
            <a:endParaRPr lang="en-US" sz="1000" dirty="0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35EE4C35-5B28-220C-8695-C777A0DCA1A1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5710238" y="2597150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89320DF-E9DA-4C00-9998-41C18FF6D5A2}" type="datetime'''6''2'''''''''''''''">
              <a:rPr lang="en-US" altLang="en-US" sz="1000" smtClean="0"/>
              <a:pPr/>
              <a:t>62</a:t>
            </a:fld>
            <a:endParaRPr lang="en-US" sz="1000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BBFBD9DA-1B65-5B22-2D3E-3BE3FCE563FC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6389688" y="3946525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326BB30-9972-4638-8BA4-A6F21CAE2846}" type="datetime'''''''''''''''''''''3''''''''''''''''''''''''6'''''''''''''''">
              <a:rPr lang="en-US" altLang="en-US" sz="1000" smtClean="0"/>
              <a:pPr/>
              <a:t>36</a:t>
            </a:fld>
            <a:endParaRPr lang="en-US" sz="1000" dirty="0"/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1CA77311-3C3C-3E72-5960-84EBA987A43E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7104063" y="5759450"/>
            <a:ext cx="1047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C9BFF3A-D690-4050-8F48-56F750021552}" type="datetime'''''''2'''''''">
              <a:rPr lang="en-US" altLang="en-US" sz="1000" smtClean="0"/>
              <a:pPr/>
              <a:t>2</a:t>
            </a:fld>
            <a:endParaRPr lang="en-US" sz="1000" dirty="0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D432661E-82BA-2A91-8E0A-E08BD9CD383A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gray">
          <a:xfrm>
            <a:off x="7781925" y="5730875"/>
            <a:ext cx="1047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A2F2752-9676-4D4F-B5F7-498D41C6608F}" type="datetime'''''3'''''">
              <a:rPr lang="en-US" altLang="en-US" sz="1000" smtClean="0"/>
              <a:pPr/>
              <a:t>3</a:t>
            </a:fld>
            <a:endParaRPr lang="en-US" sz="1000" dirty="0"/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F5F24B06-5138-FD26-3AC8-8069E11DFBCD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8426450" y="4995863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21EA580-C3E9-4679-8B48-C82265B63501}" type="datetime'''''''''''''''''''''''''''''''1''''''''''''''''''''''7'''''''">
              <a:rPr lang="en-US" altLang="en-US" sz="1000" smtClean="0"/>
              <a:pPr/>
              <a:t>17</a:t>
            </a:fld>
            <a:endParaRPr lang="en-US" sz="1000" dirty="0"/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9AA005D1-5E10-1A53-CD2B-60BCD058A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6318250" y="2324100"/>
            <a:ext cx="2535238" cy="8636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F14E07-14A6-DC15-D590-F0ED367FFB4D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>
            <a:off x="6318250" y="2324100"/>
            <a:ext cx="2535238" cy="8636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03AA14-FECD-2D03-CCA6-11091292D548}"/>
              </a:ext>
            </a:extLst>
          </p:cNvPr>
          <p:cNvSpPr/>
          <p:nvPr>
            <p:custDataLst>
              <p:tags r:id="rId36"/>
            </p:custDataLst>
          </p:nvPr>
        </p:nvSpPr>
        <p:spPr bwMode="auto">
          <a:xfrm>
            <a:off x="6369050" y="2379663"/>
            <a:ext cx="179388" cy="133350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075BCAAB-6826-DF74-D90D-DDBE7656B8E2}"/>
              </a:ext>
            </a:extLst>
          </p:cNvPr>
          <p:cNvSpPr/>
          <p:nvPr>
            <p:custDataLst>
              <p:tags r:id="rId37"/>
            </p:custDataLst>
          </p:nvPr>
        </p:nvSpPr>
        <p:spPr bwMode="auto">
          <a:xfrm>
            <a:off x="6369050" y="2582863"/>
            <a:ext cx="179388" cy="133350"/>
          </a:xfrm>
          <a:prstGeom prst="rect">
            <a:avLst/>
          </a:prstGeom>
          <a:solidFill>
            <a:schemeClr val="accent2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CAFCED7-6152-6C52-90B3-F002A2EC509D}"/>
              </a:ext>
            </a:extLst>
          </p:cNvPr>
          <p:cNvSpPr/>
          <p:nvPr>
            <p:custDataLst>
              <p:tags r:id="rId38"/>
            </p:custDataLst>
          </p:nvPr>
        </p:nvSpPr>
        <p:spPr bwMode="auto">
          <a:xfrm>
            <a:off x="6369050" y="2786063"/>
            <a:ext cx="179388" cy="133350"/>
          </a:xfrm>
          <a:prstGeom prst="rect">
            <a:avLst/>
          </a:prstGeom>
          <a:solidFill>
            <a:schemeClr val="accent3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C26FBF4-865E-BA8C-4E03-A7C780F6ED9A}"/>
              </a:ext>
            </a:extLst>
          </p:cNvPr>
          <p:cNvSpPr/>
          <p:nvPr>
            <p:custDataLst>
              <p:tags r:id="rId39"/>
            </p:custDataLst>
          </p:nvPr>
        </p:nvSpPr>
        <p:spPr bwMode="auto">
          <a:xfrm>
            <a:off x="6369050" y="2989263"/>
            <a:ext cx="179388" cy="133350"/>
          </a:xfrm>
          <a:prstGeom prst="rect">
            <a:avLst/>
          </a:prstGeom>
          <a:solidFill>
            <a:srgbClr val="BEC7D0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F1F61B5-2C6C-2964-667C-DE80BB3810D8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6599238" y="2374900"/>
            <a:ext cx="1168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054164F9-6419-4FA1-AF86-F40ED2939423}" type="datetime'''Int''e''g''ra''''''ted'' B''''F +'''' ''''BO''''''F'''''''">
              <a:rPr lang="en-US" altLang="en-US" sz="1000" smtClean="0"/>
              <a:pPr/>
              <a:t>Integrated BF + BOF</a:t>
            </a:fld>
            <a:endParaRPr lang="en-US" sz="1000" dirty="0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EA5AB933-0825-9E97-71E8-D279156B6799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6599238" y="2578100"/>
            <a:ext cx="15636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DB3EBE4F-81F1-4270-87B8-3DA126033ABF}" type="datetime'I''''n''''''tegr''a''ted DR''''I (''co''''al'') ''+'' EAF'">
              <a:rPr lang="en-US" altLang="en-US" sz="1000" smtClean="0"/>
              <a:pPr/>
              <a:t>Integrated DRI (coal) + EAF</a:t>
            </a:fld>
            <a:endParaRPr lang="en-US" sz="1000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C8A84A22-D5B4-06D7-DDB0-50718665ECE9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6599238" y="2781300"/>
            <a:ext cx="22034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6CA24B6D-EEDD-4928-8757-EC14D86D4F48}" type="datetime'''Integra''te''d'' BF/D''''RI (co''a''''l) ''+ BOF/EAF''/I''F'">
              <a:rPr lang="en-US" altLang="en-US" sz="1000" smtClean="0"/>
              <a:pPr/>
              <a:t>Integrated BF/DRI (coal) + BOF/EAF/IF</a:t>
            </a:fld>
            <a:endParaRPr lang="en-US" sz="1000" dirty="0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18C7C049-93B0-A413-FC3E-FF8278B43A4C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auto">
          <a:xfrm>
            <a:off x="6599238" y="2984500"/>
            <a:ext cx="3508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4C714805-19EC-4D3F-B33B-75FA3773C769}" type="datetime'''''''Ot''''''''''''''''''''''''''''her'' '''''">
              <a:rPr lang="en-US" altLang="en-US" sz="1000" smtClean="0"/>
              <a:pPr/>
              <a:t>Other 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EC06F6-C27B-A577-738D-CCF475FB70B2}"/>
              </a:ext>
            </a:extLst>
          </p:cNvPr>
          <p:cNvSpPr txBox="1"/>
          <p:nvPr/>
        </p:nvSpPr>
        <p:spPr bwMode="gray">
          <a:xfrm>
            <a:off x="9153524" y="1573284"/>
            <a:ext cx="2705331" cy="3701013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India is now the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world’s second largest producer of crude steel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and it has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typically been a net exporter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post FY2016-17, apart from economic downturns 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Because of continued investment, India’s steel making capacity is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expected to hit 300 mm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tonnes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per annum by 2030-31</a:t>
            </a:r>
          </a:p>
          <a:p>
            <a:pPr lvl="1"/>
            <a:r>
              <a:rPr lang="en-US" sz="850" dirty="0"/>
              <a:t>To meet demand, India is </a:t>
            </a:r>
            <a:r>
              <a:rPr lang="en-US" sz="850" b="1" dirty="0"/>
              <a:t>set to build at least 200 MTPA of new fossil-fuel based, emission-intensive steel production capacity </a:t>
            </a:r>
            <a:r>
              <a:rPr lang="en-US" sz="850" dirty="0"/>
              <a:t>over the next 15 years</a:t>
            </a:r>
          </a:p>
          <a:p>
            <a:pPr lvl="1"/>
            <a:r>
              <a:rPr lang="en-US" sz="850" b="1" dirty="0"/>
              <a:t>68% of this capacity </a:t>
            </a:r>
            <a:r>
              <a:rPr lang="en-US" sz="850" dirty="0"/>
              <a:t>is expected to be </a:t>
            </a:r>
            <a:r>
              <a:rPr lang="en-US" sz="850" b="1" dirty="0"/>
              <a:t>blast furnaces</a:t>
            </a:r>
          </a:p>
          <a:p>
            <a:pPr lvl="1"/>
            <a:r>
              <a:rPr lang="en-US" sz="850" dirty="0"/>
              <a:t>Remaining </a:t>
            </a:r>
            <a:r>
              <a:rPr lang="en-US" sz="850" b="1" dirty="0"/>
              <a:t>32% expected </a:t>
            </a:r>
            <a:r>
              <a:rPr lang="en-US" sz="850" dirty="0"/>
              <a:t>to be from </a:t>
            </a:r>
            <a:r>
              <a:rPr lang="en-US" sz="850" b="1" dirty="0"/>
              <a:t>other processes </a:t>
            </a:r>
            <a:r>
              <a:rPr lang="en-US" sz="850" dirty="0"/>
              <a:t>like integrated BF + BOF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5835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AD294-1A62-3204-1D7C-17EDB12B4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2983350-1481-078A-3FAC-54C96BB579C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503" imgH="503" progId="TCLayout.ActiveDocument.1">
                  <p:embed/>
                </p:oleObj>
              </mc:Choice>
              <mc:Fallback>
                <p:oleObj name="think-cell Slide" r:id="rId28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FBD39-9108-CE02-B861-E2CEAE0B6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FB09CD0C-9AA5-8D73-E86C-A1D42E351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Global iron and steel emissions expected to rise without intervention; future reduction scenarios will require drastic cuts</a:t>
            </a:r>
          </a:p>
        </p:txBody>
      </p: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495A2773-C7C9-F195-C86F-3E1039B0ACCB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545989805"/>
              </p:ext>
            </p:extLst>
          </p:nvPr>
        </p:nvGraphicFramePr>
        <p:xfrm>
          <a:off x="584200" y="2298700"/>
          <a:ext cx="7335838" cy="3697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8AD2B381-45CD-7704-8418-423A5F27312B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 bwMode="gray">
          <a:xfrm>
            <a:off x="406400" y="5837238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D64955F2-9141-4EFE-BE8E-6A470CC7541A}" type="datetime'''''''''''''0''''''''''.0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0.0</a:t>
            </a:fld>
            <a:endParaRPr lang="en-US" sz="1000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2A90B60-385C-4549-7DF9-89936A8F8216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406400" y="5332413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C8D64018-DFFA-4C2A-8AA4-DC18C27F677E}" type="datetime'''''''''''''''''''''''''''0''''''''''.''''''''''''5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0.5</a:t>
            </a:fld>
            <a:endParaRPr lang="en-US" sz="1000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05F0CBE-DF79-1202-9B27-7A1332379BE9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406400" y="4827588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DAFCD6E6-516E-4830-BA01-B652408DCAC7}" type="datetime'''''1''''''''''''''''''''''''.''0''''''''''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1.0</a:t>
            </a:fld>
            <a:endParaRPr lang="en-US" sz="1000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832781F-3A91-C7D1-980C-9C0EEB74D98F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406400" y="4322763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37211D19-BD21-4770-9256-BF9E697373CE}" type="datetime'''''''''''''''''''''''''1''''''''''.''''''''''5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1.5</a:t>
            </a:fld>
            <a:endParaRPr lang="en-US" sz="1000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F1F69390-4E49-294D-24DD-5A016831AE17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406400" y="3819525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4E06BBD0-A6A2-431B-8BC7-003B2F7BD409}" type="datetime'''''2.''''''''''''''''''''''''''''''''0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2.0</a:t>
            </a:fld>
            <a:endParaRPr lang="en-US" sz="1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EDDE9C-5191-FB0E-B6CF-F41E406C769E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gray">
          <a:xfrm>
            <a:off x="406400" y="3314700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AEF930BE-C453-4C2C-9CCA-E9079B7FEDFB}" type="datetime'''''''''''''2''''''''''''''''''''''''''''''.''''''''''5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2.5</a:t>
            </a:fld>
            <a:endParaRPr lang="en-US" sz="1000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D46D4D3-2AF1-F809-905F-3F65FB041C33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gray">
          <a:xfrm>
            <a:off x="406400" y="2809875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C5F1EB1C-88A2-4C5A-97BB-61D0D8CBFC3C}" type="datetime'''''''''''''''''''''''''''3''''''''''''''''''''''''.''''''0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3.0</a:t>
            </a:fld>
            <a:endParaRPr lang="en-US" sz="1000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BC9EF545-46D7-6984-3129-DDF58BF70204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406400" y="2305050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496245B3-41CB-4BDE-9594-6FF2A2AA9C91}" type="datetime'''''''3''''''''''.''''''''''''''''''''''''''''''''5'">
              <a:rPr lang="en-US" altLang="en-US" sz="10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3.5</a:t>
            </a:fld>
            <a:endParaRPr lang="en-US" sz="100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89F0946-A541-06EB-ECB0-83848F2B3D80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406400" y="2051050"/>
            <a:ext cx="48402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000" dirty="0">
                <a:cs typeface="Arial"/>
              </a:rPr>
              <a:t>Direct CO</a:t>
            </a:r>
            <a:r>
              <a:rPr lang="en-US" sz="1000" baseline="-25000" dirty="0">
                <a:cs typeface="Arial"/>
              </a:rPr>
              <a:t>2</a:t>
            </a:r>
            <a:r>
              <a:rPr lang="en-US" sz="1000" dirty="0">
                <a:cs typeface="Arial"/>
              </a:rPr>
              <a:t> emissions in the iron and steel sector per IEA scenario (in Gt Co</a:t>
            </a:r>
            <a:r>
              <a:rPr lang="en-US" sz="1000" baseline="-25000" dirty="0">
                <a:cs typeface="Arial"/>
              </a:rPr>
              <a:t>2 </a:t>
            </a:r>
            <a:r>
              <a:rPr lang="en-US" sz="1000" dirty="0">
                <a:cs typeface="Arial"/>
              </a:rPr>
              <a:t> per year)</a:t>
            </a:r>
            <a:endParaRPr lang="en-US" sz="800" baseline="-25000" dirty="0">
              <a:cs typeface="Arial"/>
            </a:endParaRPr>
          </a:p>
        </p:txBody>
      </p:sp>
      <p:sp>
        <p:nvSpPr>
          <p:cNvPr id="129" name="Text Placeholder 10">
            <a:extLst>
              <a:ext uri="{FF2B5EF4-FFF2-40B4-BE49-F238E27FC236}">
                <a16:creationId xmlns:a16="http://schemas.microsoft.com/office/drawing/2014/main" id="{C179E217-05F5-B03B-3440-9C66F44A0355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1714500" y="5956300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03C36B5-3EAD-4D11-BC26-A53A31993C1B}" type="datetime'''''''''''2''''''0''''''''''''''''''''2''''''0'''''">
              <a:rPr lang="en-US" altLang="en-US" sz="1000" smtClean="0"/>
              <a:pPr/>
              <a:t>2020</a:t>
            </a:fld>
            <a:endParaRPr lang="en-US" sz="1000" dirty="0"/>
          </a:p>
        </p:txBody>
      </p:sp>
      <p:sp>
        <p:nvSpPr>
          <p:cNvPr id="130" name="Text Placeholder 10">
            <a:extLst>
              <a:ext uri="{FF2B5EF4-FFF2-40B4-BE49-F238E27FC236}">
                <a16:creationId xmlns:a16="http://schemas.microsoft.com/office/drawing/2014/main" id="{FB4433AD-2225-EF85-56DE-E43BD5549974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4105275" y="5956300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304C300-C6A5-4A9C-9820-32029CD1ACC8}" type="datetime'''''2''''''''''''''''''''''0''''''''''''3''0'''''''''''''''''">
              <a:rPr lang="en-US" altLang="en-US" sz="1000" smtClean="0"/>
              <a:pPr/>
              <a:t>2030</a:t>
            </a:fld>
            <a:endParaRPr lang="en-US" sz="1000" dirty="0"/>
          </a:p>
        </p:txBody>
      </p:sp>
      <p:sp>
        <p:nvSpPr>
          <p:cNvPr id="131" name="Text Placeholder 10">
            <a:extLst>
              <a:ext uri="{FF2B5EF4-FFF2-40B4-BE49-F238E27FC236}">
                <a16:creationId xmlns:a16="http://schemas.microsoft.com/office/drawing/2014/main" id="{0B289291-E4A2-5B70-4DFF-EF7033A71C72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6494463" y="5956300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DCCF8E2-F302-4A6E-93AE-B39BD695A7F7}" type="datetime'''''''''''''''2''''0''5''''''''''0'''''''''''''">
              <a:rPr lang="en-US" altLang="en-US" sz="1000" smtClean="0"/>
              <a:pPr/>
              <a:t>2050</a:t>
            </a:fld>
            <a:endParaRPr lang="en-US" sz="1000" dirty="0"/>
          </a:p>
        </p:txBody>
      </p:sp>
      <p:sp useBgFill="1">
        <p:nvSpPr>
          <p:cNvPr id="15" name="Text Placeholder 10">
            <a:extLst>
              <a:ext uri="{FF2B5EF4-FFF2-40B4-BE49-F238E27FC236}">
                <a16:creationId xmlns:a16="http://schemas.microsoft.com/office/drawing/2014/main" id="{C95F5C2E-128D-0EBE-DE18-257F62D00600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gray">
          <a:xfrm>
            <a:off x="1755775" y="3325813"/>
            <a:ext cx="209550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D7AF976-D20B-40B4-9D34-B0129FAA7A01}" type="datetime'''2''.''''''''''''''''4''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2.4</a:t>
            </a:fld>
            <a:endParaRPr lang="en-US" sz="1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A4572C-0029-D239-34A3-EA5E41315E07}"/>
              </a:ext>
            </a:extLst>
          </p:cNvPr>
          <p:cNvSpPr/>
          <p:nvPr/>
        </p:nvSpPr>
        <p:spPr bwMode="gray">
          <a:xfrm>
            <a:off x="666750" y="2381250"/>
            <a:ext cx="2254250" cy="660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683D89-4098-109D-10B7-BDA40E7E904E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666750" y="2381250"/>
            <a:ext cx="2254250" cy="6604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FD231876-C6B1-DD8C-ACE6-C7741200BD07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717550" y="2436813"/>
            <a:ext cx="179388" cy="133350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6A7FCEDD-70DD-CD47-6838-AD618BD856C6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717550" y="2640013"/>
            <a:ext cx="179388" cy="133350"/>
          </a:xfrm>
          <a:prstGeom prst="rect">
            <a:avLst/>
          </a:prstGeom>
          <a:solidFill>
            <a:schemeClr val="accent2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ED6D3845-1785-B631-DD27-C93C6F129347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717550" y="2843213"/>
            <a:ext cx="179388" cy="133350"/>
          </a:xfrm>
          <a:prstGeom prst="rect">
            <a:avLst/>
          </a:prstGeom>
          <a:solidFill>
            <a:schemeClr val="accent3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51" name="Text Placeholder 10">
            <a:extLst>
              <a:ext uri="{FF2B5EF4-FFF2-40B4-BE49-F238E27FC236}">
                <a16:creationId xmlns:a16="http://schemas.microsoft.com/office/drawing/2014/main" id="{CCE09811-057F-371C-191E-38023E94F59D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947738" y="2432050"/>
            <a:ext cx="4841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42DD72BD-0D77-473C-9A18-3E5C589EC4D8}" type="datetime'''''B''ase''''''l''i''''''''''n''''''''''e'''">
              <a:rPr lang="en-US" altLang="en-US" sz="1000" smtClean="0"/>
              <a:pPr/>
              <a:t>Baseline</a:t>
            </a:fld>
            <a:endParaRPr lang="en-US" sz="1000" dirty="0"/>
          </a:p>
        </p:txBody>
      </p:sp>
      <p:sp>
        <p:nvSpPr>
          <p:cNvPr id="155" name="Text Placeholder 10">
            <a:extLst>
              <a:ext uri="{FF2B5EF4-FFF2-40B4-BE49-F238E27FC236}">
                <a16:creationId xmlns:a16="http://schemas.microsoft.com/office/drawing/2014/main" id="{C41E158D-C2FE-6CB7-5A14-4C0D4DACAC3F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947738" y="2635250"/>
            <a:ext cx="16129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2D07AD45-1B5C-4E3C-A5BB-C75B80BE08E4}" type="datetime'9''''0% r''edu''c''t''''''i''on b''y'' 20''''7''0 (I''EA'')'''">
              <a:rPr lang="en-US" altLang="en-US" sz="1000" smtClean="0"/>
              <a:pPr/>
              <a:t>90% reduction by 2070 (IEA)</a:t>
            </a:fld>
            <a:endParaRPr lang="en-US" sz="1000" dirty="0"/>
          </a:p>
        </p:txBody>
      </p:sp>
      <p:sp>
        <p:nvSpPr>
          <p:cNvPr id="159" name="Text Placeholder 10">
            <a:extLst>
              <a:ext uri="{FF2B5EF4-FFF2-40B4-BE49-F238E27FC236}">
                <a16:creationId xmlns:a16="http://schemas.microsoft.com/office/drawing/2014/main" id="{64272572-E841-2507-F8C5-5513E5891180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947738" y="2838450"/>
            <a:ext cx="19113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83C4587D-19E3-43FB-8A36-1F65251DB64F}" type="datetime'''Net Z''''''''ero ''''Emis''sions by'' 2''05''''0 (I''EA'')'">
              <a:rPr lang="en-US" altLang="en-US" sz="1000" smtClean="0"/>
              <a:pPr/>
              <a:t>Net Zero Emissions by 2050 (IEA)</a:t>
            </a:fld>
            <a:endParaRPr lang="en-US" sz="1000" dirty="0"/>
          </a:p>
        </p:txBody>
      </p:sp>
      <p:grpSp>
        <p:nvGrpSpPr>
          <p:cNvPr id="68" name="btfpColumnHeaderBox984923">
            <a:extLst>
              <a:ext uri="{FF2B5EF4-FFF2-40B4-BE49-F238E27FC236}">
                <a16:creationId xmlns:a16="http://schemas.microsoft.com/office/drawing/2014/main" id="{3415A4E4-3DCA-1505-B37C-DD08ABB24389}"/>
              </a:ext>
            </a:extLst>
          </p:cNvPr>
          <p:cNvGrpSpPr/>
          <p:nvPr>
            <p:custDataLst>
              <p:tags r:id="rId24"/>
            </p:custDataLst>
          </p:nvPr>
        </p:nvGrpSpPr>
        <p:grpSpPr>
          <a:xfrm>
            <a:off x="357188" y="1552666"/>
            <a:ext cx="7480300" cy="318997"/>
            <a:chOff x="2054792" y="3705317"/>
            <a:chExt cx="1184048" cy="318997"/>
          </a:xfrm>
        </p:grpSpPr>
        <p:sp>
          <p:nvSpPr>
            <p:cNvPr id="69" name="btfpColumnHeaderBoxText984923">
              <a:extLst>
                <a:ext uri="{FF2B5EF4-FFF2-40B4-BE49-F238E27FC236}">
                  <a16:creationId xmlns:a16="http://schemas.microsoft.com/office/drawing/2014/main" id="{04600C45-AD58-6961-2993-DA3F6B95955E}"/>
                </a:ext>
              </a:extLst>
            </p:cNvPr>
            <p:cNvSpPr txBox="1"/>
            <p:nvPr/>
          </p:nvSpPr>
          <p:spPr bwMode="gray">
            <a:xfrm>
              <a:off x="2054792" y="3705317"/>
              <a:ext cx="118404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</a:rPr>
                <a:t>Only w</a:t>
              </a:r>
              <a:r>
                <a:rPr lang="en-US" sz="1600" b="1" dirty="0">
                  <a:solidFill>
                    <a:srgbClr val="000000"/>
                  </a:solidFill>
                </a:rPr>
                <a:t>ith intervention will CO</a:t>
              </a:r>
              <a:r>
                <a:rPr lang="en-US" sz="1600" b="1" baseline="-25000" dirty="0">
                  <a:solidFill>
                    <a:srgbClr val="000000"/>
                  </a:solidFill>
                </a:rPr>
                <a:t>2</a:t>
              </a:r>
              <a:r>
                <a:rPr lang="en-US" sz="1600" b="1" dirty="0">
                  <a:solidFill>
                    <a:srgbClr val="000000"/>
                  </a:solidFill>
                </a:rPr>
                <a:t>e from iron and steel decline into 2050</a:t>
              </a:r>
              <a:endParaRPr lang="en-US" sz="1600" b="1" baseline="-25000" dirty="0">
                <a:solidFill>
                  <a:srgbClr val="000000"/>
                </a:solidFill>
              </a:endParaRPr>
            </a:p>
          </p:txBody>
        </p:sp>
        <p:cxnSp>
          <p:nvCxnSpPr>
            <p:cNvPr id="70" name="btfpColumnHeaderBoxLine984923">
              <a:extLst>
                <a:ext uri="{FF2B5EF4-FFF2-40B4-BE49-F238E27FC236}">
                  <a16:creationId xmlns:a16="http://schemas.microsoft.com/office/drawing/2014/main" id="{DFE9A4B9-30D8-9D51-BC5B-A9F47714E6CE}"/>
                </a:ext>
              </a:extLst>
            </p:cNvPr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btfpNotesBox927036">
            <a:extLst>
              <a:ext uri="{FF2B5EF4-FFF2-40B4-BE49-F238E27FC236}">
                <a16:creationId xmlns:a16="http://schemas.microsoft.com/office/drawing/2014/main" id="{831D7C36-3961-F87B-5CA4-046CA0C798CB}"/>
              </a:ext>
            </a:extLst>
          </p:cNvPr>
          <p:cNvSpPr txBox="1"/>
          <p:nvPr>
            <p:custDataLst>
              <p:tags r:id="rId25"/>
            </p:custDataLst>
          </p:nvPr>
        </p:nvSpPr>
        <p:spPr bwMode="gray">
          <a:xfrm>
            <a:off x="330199" y="6260068"/>
            <a:ext cx="115316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cs typeface="Arial"/>
              </a:rPr>
              <a:t>Notes: Baseline scenario reflects the policies and implementing measures that have been adopted as of September 2022 NZE = Net Zero Emissions. </a:t>
            </a:r>
            <a:r>
              <a:rPr lang="en-US" sz="800" dirty="0">
                <a:solidFill>
                  <a:srgbClr val="000000"/>
                </a:solidFill>
              </a:rPr>
              <a:t>Source: </a:t>
            </a:r>
            <a:r>
              <a:rPr lang="en-US" sz="800" dirty="0">
                <a:solidFill>
                  <a:srgbClr val="000000"/>
                </a:solidFill>
                <a:hlinkClick r:id="rId31"/>
              </a:rPr>
              <a:t>IEA</a:t>
            </a:r>
            <a:r>
              <a:rPr lang="en-US" sz="800" dirty="0">
                <a:solidFill>
                  <a:srgbClr val="000000"/>
                </a:solidFill>
              </a:rPr>
              <a:t> (2020), IEA </a:t>
            </a:r>
            <a:r>
              <a:rPr lang="en-US" sz="800" i="1" dirty="0">
                <a:solidFill>
                  <a:srgbClr val="000000"/>
                </a:solidFill>
                <a:hlinkClick r:id="rId32"/>
              </a:rPr>
              <a:t>Net Zero by 2050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(2021),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dirty="0">
                <a:solidFill>
                  <a:srgbClr val="000000"/>
                </a:solidFill>
              </a:rPr>
              <a:t>IEA </a:t>
            </a:r>
            <a:r>
              <a:rPr lang="en-US" sz="800" i="1" dirty="0">
                <a:solidFill>
                  <a:srgbClr val="000000"/>
                </a:solidFill>
                <a:hlinkClick r:id="rId33"/>
              </a:rPr>
              <a:t>Iron and Steel Technology Roadmap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(2020), </a:t>
            </a:r>
            <a:r>
              <a:rPr lang="en-US" sz="800" dirty="0">
                <a:solidFill>
                  <a:srgbClr val="000000"/>
                </a:solidFill>
                <a:hlinkClick r:id="rId34"/>
              </a:rPr>
              <a:t>McKinsey</a:t>
            </a:r>
            <a:r>
              <a:rPr lang="en-US" sz="800" dirty="0">
                <a:solidFill>
                  <a:srgbClr val="000000"/>
                </a:solidFill>
              </a:rPr>
              <a:t> (2023). 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35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36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dirty="0">
                <a:solidFill>
                  <a:srgbClr val="000000"/>
                </a:solidFill>
              </a:rPr>
              <a:t>Contact: </a:t>
            </a:r>
            <a:r>
              <a:rPr lang="en-US" sz="800" dirty="0">
                <a:solidFill>
                  <a:srgbClr val="000000"/>
                </a:solidFill>
                <a:hlinkClick r:id="rId37"/>
              </a:rPr>
              <a:t>gwagner@columbia.edu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3D7F34-465F-BFAC-64CF-78550CD54756}"/>
              </a:ext>
            </a:extLst>
          </p:cNvPr>
          <p:cNvSpPr txBox="1"/>
          <p:nvPr/>
        </p:nvSpPr>
        <p:spPr bwMode="gray">
          <a:xfrm>
            <a:off x="8377238" y="1573284"/>
            <a:ext cx="3484562" cy="3316292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no action is taken,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emissions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 the iron and steel sector are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expected to peak at 2.7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gigatonnes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per year in 2050</a:t>
            </a:r>
          </a:p>
          <a:p>
            <a:pPr lvl="1">
              <a:buFontTx/>
              <a:buChar char="–"/>
              <a:defRPr/>
            </a:pPr>
            <a:r>
              <a:rPr lang="en-US" sz="850" dirty="0">
                <a:solidFill>
                  <a:srgbClr val="000000"/>
                </a:solidFill>
                <a:latin typeface="Arial"/>
              </a:rPr>
              <a:t>Increase in emissions attributable to </a:t>
            </a:r>
            <a:r>
              <a:rPr lang="en-US" sz="850" b="1" dirty="0">
                <a:solidFill>
                  <a:srgbClr val="000000"/>
                </a:solidFill>
                <a:latin typeface="Arial"/>
              </a:rPr>
              <a:t>growing steel demand from emerging economies</a:t>
            </a:r>
          </a:p>
          <a:p>
            <a:pPr lvl="1">
              <a:buFontTx/>
              <a:buChar char="–"/>
              <a:defRPr/>
            </a:pPr>
            <a:r>
              <a:rPr lang="en-US" sz="850" dirty="0">
                <a:solidFill>
                  <a:srgbClr val="000000"/>
                </a:solidFill>
                <a:latin typeface="Arial"/>
              </a:rPr>
              <a:t>Over time, gradual shift in demand is expected from </a:t>
            </a:r>
            <a:r>
              <a:rPr lang="en-US" sz="850" b="1" dirty="0">
                <a:solidFill>
                  <a:srgbClr val="000000"/>
                </a:solidFill>
                <a:latin typeface="Arial"/>
              </a:rPr>
              <a:t>China to India, Southeast Asia and Africa</a:t>
            </a:r>
          </a:p>
          <a:p>
            <a:pPr>
              <a:spcBef>
                <a:spcPts val="600"/>
              </a:spcBef>
            </a:pPr>
            <a:r>
              <a:rPr lang="en-US" sz="1050" dirty="0">
                <a:solidFill>
                  <a:srgbClr val="000000"/>
                </a:solidFill>
                <a:latin typeface="Arial"/>
              </a:rPr>
              <a:t>The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International Energy Agency (IEA) 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has developed several possible pathways for the steel industry:</a:t>
            </a:r>
          </a:p>
          <a:p>
            <a:pPr lvl="1"/>
            <a:r>
              <a:rPr lang="en-US" sz="850" dirty="0">
                <a:solidFill>
                  <a:srgbClr val="000000"/>
                </a:solidFill>
                <a:latin typeface="Arial"/>
              </a:rPr>
              <a:t>In the </a:t>
            </a:r>
            <a:r>
              <a:rPr lang="en-US" sz="850" b="1" dirty="0">
                <a:solidFill>
                  <a:srgbClr val="000000"/>
                </a:solidFill>
                <a:latin typeface="Arial"/>
              </a:rPr>
              <a:t>90% reduction by 2070 </a:t>
            </a:r>
            <a:r>
              <a:rPr lang="en-US" sz="850" dirty="0">
                <a:solidFill>
                  <a:srgbClr val="000000"/>
                </a:solidFill>
                <a:latin typeface="Arial"/>
              </a:rPr>
              <a:t>pathway, emissions would still need to drop </a:t>
            </a:r>
            <a:r>
              <a:rPr lang="en-US" sz="850" b="1" dirty="0">
                <a:solidFill>
                  <a:srgbClr val="000000"/>
                </a:solidFill>
                <a:latin typeface="Arial"/>
              </a:rPr>
              <a:t>by 50% by 2050</a:t>
            </a:r>
          </a:p>
          <a:p>
            <a:pPr lvl="1"/>
            <a:r>
              <a:rPr lang="en-US" sz="850" dirty="0">
                <a:solidFill>
                  <a:srgbClr val="000000"/>
                </a:solidFill>
                <a:latin typeface="Arial"/>
              </a:rPr>
              <a:t>In the </a:t>
            </a:r>
            <a:r>
              <a:rPr lang="en-US" sz="850" b="1" dirty="0">
                <a:solidFill>
                  <a:srgbClr val="000000"/>
                </a:solidFill>
                <a:latin typeface="Arial"/>
              </a:rPr>
              <a:t>net-zero emissions by 2050 </a:t>
            </a:r>
            <a:r>
              <a:rPr lang="en-US" sz="850" dirty="0">
                <a:solidFill>
                  <a:srgbClr val="000000"/>
                </a:solidFill>
                <a:latin typeface="Arial"/>
              </a:rPr>
              <a:t>pathway, emissions would already need to </a:t>
            </a:r>
            <a:r>
              <a:rPr lang="en-US" sz="850" b="1" dirty="0">
                <a:solidFill>
                  <a:srgbClr val="000000"/>
                </a:solidFill>
                <a:latin typeface="Arial"/>
              </a:rPr>
              <a:t>drop by 25% by 2030</a:t>
            </a:r>
            <a:r>
              <a:rPr lang="en-US" sz="850" dirty="0">
                <a:solidFill>
                  <a:srgbClr val="000000"/>
                </a:solidFill>
                <a:latin typeface="Arial"/>
              </a:rPr>
              <a:t>, and </a:t>
            </a:r>
            <a:r>
              <a:rPr lang="en-US" sz="850" b="1" dirty="0">
                <a:solidFill>
                  <a:srgbClr val="000000"/>
                </a:solidFill>
                <a:latin typeface="Arial"/>
              </a:rPr>
              <a:t>drop to close to zero by 2050 </a:t>
            </a:r>
          </a:p>
          <a:p>
            <a:pPr>
              <a:spcBef>
                <a:spcPts val="600"/>
              </a:spcBef>
            </a:pPr>
            <a:endParaRPr lang="en-US" sz="1050" dirty="0">
              <a:solidFill>
                <a:srgbClr val="000000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7798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8FBD39-9108-CE02-B861-E2CEAE0B65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887098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2" imgW="503" imgH="503" progId="TCLayout.ActiveDocument.1">
                  <p:embed/>
                </p:oleObj>
              </mc:Choice>
              <mc:Fallback>
                <p:oleObj name="think-cell Slide" r:id="rId52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FBD39-9108-CE02-B861-E2CEAE0B6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1692275" y="3794125"/>
            <a:ext cx="2873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B90D092-D1A8-4827-A3BA-EA3D09851E8A}" type="datetime'''2''''''''''''8''''''''''''''''''''%'''''''''''''''''''''''">
              <a:rPr lang="en-US" altLang="en-US" sz="1000" smtClean="0">
                <a:solidFill>
                  <a:schemeClr val="bg1"/>
                </a:solidFill>
              </a:rPr>
              <a:pPr/>
              <a:t>28%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BF-BOF is the cheapest production method, but regional cost differences impact margins across production methods</a:t>
            </a:r>
            <a:endParaRPr lang="en-US" dirty="0">
              <a:cs typeface="Arial"/>
            </a:endParaRPr>
          </a:p>
        </p:txBody>
      </p:sp>
      <p:graphicFrame>
        <p:nvGraphicFramePr>
          <p:cNvPr id="68" name="Chart 67"/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242049413"/>
              </p:ext>
            </p:extLst>
          </p:nvPr>
        </p:nvGraphicFramePr>
        <p:xfrm>
          <a:off x="555625" y="2222500"/>
          <a:ext cx="6546850" cy="375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4"/>
          </a:graphicData>
        </a:graphic>
      </p:graphicFrame>
      <p:sp>
        <p:nvSpPr>
          <p:cNvPr id="461" name="Text Placeholder 10">
            <a:extLst>
              <a:ext uri="{FF2B5EF4-FFF2-40B4-BE49-F238E27FC236}">
                <a16:creationId xmlns:a16="http://schemas.microsoft.com/office/drawing/2014/main" id="{400F1836-E5CA-B98E-7CBB-D55B45289BB0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342900" y="5307013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681F1421-C223-46C9-93A1-E22625C86C27}" type="datetime'''1''''''0''''''''''''''''''''''''''''''''''''0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100</a:t>
            </a:fld>
            <a:endParaRPr lang="en-US" sz="1000" dirty="0"/>
          </a:p>
        </p:txBody>
      </p:sp>
      <p:sp>
        <p:nvSpPr>
          <p:cNvPr id="465" name="Text Placeholder 10">
            <a:extLst>
              <a:ext uri="{FF2B5EF4-FFF2-40B4-BE49-F238E27FC236}">
                <a16:creationId xmlns:a16="http://schemas.microsoft.com/office/drawing/2014/main" id="{342CCA1A-591B-2D65-3E81-CD715AC8626C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342900" y="4794250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BF88F1A4-03EF-4897-87CF-08EED0AFE6DB}" type="datetime'''''''''''''''''''''''''''''''''''''''''20''0''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200</a:t>
            </a:fld>
            <a:endParaRPr lang="en-US" sz="1000" dirty="0"/>
          </a:p>
        </p:txBody>
      </p:sp>
      <p:sp>
        <p:nvSpPr>
          <p:cNvPr id="466" name="Text Placeholder 10">
            <a:extLst>
              <a:ext uri="{FF2B5EF4-FFF2-40B4-BE49-F238E27FC236}">
                <a16:creationId xmlns:a16="http://schemas.microsoft.com/office/drawing/2014/main" id="{DB45C173-2059-54B5-F2C1-8F3095BC61CD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342900" y="4281488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3BD5E03C-E8FA-4226-82C8-1167769EC12F}" type="datetime'''''''''''''3''''''''0''''''''0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300</a:t>
            </a:fld>
            <a:endParaRPr lang="en-US" sz="1000" dirty="0"/>
          </a:p>
        </p:txBody>
      </p:sp>
      <p:sp>
        <p:nvSpPr>
          <p:cNvPr id="471" name="Text Placeholder 10">
            <a:extLst>
              <a:ext uri="{FF2B5EF4-FFF2-40B4-BE49-F238E27FC236}">
                <a16:creationId xmlns:a16="http://schemas.microsoft.com/office/drawing/2014/main" id="{69D5C83E-464A-D03A-8CE5-1E5CA81C6422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342900" y="3767138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9AE35BD2-0F8A-4229-93A0-DD48E8956BD7}" type="datetime'''''''''''4''''''''''0''''''''''''''''''''''''''''0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400</a:t>
            </a:fld>
            <a:endParaRPr lang="en-US" sz="1000" dirty="0"/>
          </a:p>
        </p:txBody>
      </p:sp>
      <p:sp>
        <p:nvSpPr>
          <p:cNvPr id="472" name="Text Placeholder 10">
            <a:extLst>
              <a:ext uri="{FF2B5EF4-FFF2-40B4-BE49-F238E27FC236}">
                <a16:creationId xmlns:a16="http://schemas.microsoft.com/office/drawing/2014/main" id="{82AC690A-1EA3-A1E1-FAC0-83183A6554BA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gray">
          <a:xfrm>
            <a:off x="342900" y="3254375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496DD2A3-B978-47FE-AE57-8D16257FEADF}" type="datetime'''''''''''''5''''''''''0''0''''''''''''''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500</a:t>
            </a:fld>
            <a:endParaRPr lang="en-US" sz="1000" dirty="0"/>
          </a:p>
        </p:txBody>
      </p:sp>
      <p:sp>
        <p:nvSpPr>
          <p:cNvPr id="473" name="Text Placeholder 10">
            <a:extLst>
              <a:ext uri="{FF2B5EF4-FFF2-40B4-BE49-F238E27FC236}">
                <a16:creationId xmlns:a16="http://schemas.microsoft.com/office/drawing/2014/main" id="{5B7E7CD7-AFE9-EBDD-069C-C87CEE6E6B4F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gray">
          <a:xfrm>
            <a:off x="342900" y="2741613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11342806-5264-41F1-B8C6-879FA273DD35}" type="datetime'''''''''''''''''''''''60''''''''''''''''''''0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600</a:t>
            </a:fld>
            <a:endParaRPr lang="en-US" sz="1000" dirty="0"/>
          </a:p>
        </p:txBody>
      </p:sp>
      <p:sp>
        <p:nvSpPr>
          <p:cNvPr id="474" name="Text Placeholder 10">
            <a:extLst>
              <a:ext uri="{FF2B5EF4-FFF2-40B4-BE49-F238E27FC236}">
                <a16:creationId xmlns:a16="http://schemas.microsoft.com/office/drawing/2014/main" id="{956F91EE-D017-784E-2548-E3344CA7F499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 bwMode="gray">
          <a:xfrm>
            <a:off x="342900" y="2228850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2CDC14FF-1D8D-4DB7-8FED-57E384CF8711}" type="datetime'''''''''''''''''''''7''''''''''''''''00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700</a:t>
            </a:fld>
            <a:endParaRPr lang="en-US" sz="1000" dirty="0"/>
          </a:p>
        </p:txBody>
      </p:sp>
      <p:sp>
        <p:nvSpPr>
          <p:cNvPr id="460" name="Text Placeholder 10">
            <a:extLst>
              <a:ext uri="{FF2B5EF4-FFF2-40B4-BE49-F238E27FC236}">
                <a16:creationId xmlns:a16="http://schemas.microsoft.com/office/drawing/2014/main" id="{203DB0BC-9A1B-742B-C682-AFA95F10BD8C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gray">
          <a:xfrm>
            <a:off x="482600" y="5819775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3C19AD59-6547-4BAF-8AF6-668F33320911}" type="datetime'''''0''''''''''''''''''''''''''''''''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en-US" sz="1000" dirty="0"/>
          </a:p>
        </p:txBody>
      </p:sp>
      <p:sp>
        <p:nvSpPr>
          <p:cNvPr id="63" name="Right Arrow 62"/>
          <p:cNvSpPr/>
          <p:nvPr>
            <p:custDataLst>
              <p:tags r:id="rId13"/>
            </p:custDataLst>
          </p:nvPr>
        </p:nvSpPr>
        <p:spPr bwMode="auto">
          <a:xfrm rot="10800000">
            <a:off x="7070725" y="2741613"/>
            <a:ext cx="128588" cy="152400"/>
          </a:xfrm>
          <a:prstGeom prst="rightArrow">
            <a:avLst>
              <a:gd name="adj1" fmla="val 100000"/>
              <a:gd name="adj2" fmla="val 100000"/>
            </a:avLst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450" name="Straight Connector 449"/>
          <p:cNvCxnSpPr/>
          <p:nvPr>
            <p:custDataLst>
              <p:tags r:id="rId14"/>
            </p:custDataLst>
          </p:nvPr>
        </p:nvCxnSpPr>
        <p:spPr bwMode="auto">
          <a:xfrm>
            <a:off x="638175" y="2817813"/>
            <a:ext cx="638175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342900" y="1974850"/>
            <a:ext cx="61753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000" dirty="0"/>
              <a:t>Simplified levelized cost breakdown of crude steel production via conventional routes (in USD per </a:t>
            </a:r>
            <a:r>
              <a:rPr lang="en-US" sz="1000" dirty="0" err="1"/>
              <a:t>tonne</a:t>
            </a:r>
            <a:r>
              <a:rPr lang="en-US" sz="1000" dirty="0"/>
              <a:t>, 2020)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893763" y="5357813"/>
            <a:ext cx="2873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D304FAF-1B35-4477-B5F1-CD5EDF76FE94}" type="datetime'''''''''''''''''4''''''''''''''''''''''''''6%'''''''''''">
              <a:rPr lang="en-US" altLang="en-US" sz="1000" smtClean="0">
                <a:solidFill>
                  <a:schemeClr val="bg1"/>
                </a:solidFill>
              </a:rPr>
              <a:pPr/>
              <a:t>46%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893763" y="4665663"/>
            <a:ext cx="2873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182F959-F3B3-4292-84B2-8AF1189761DF}" type="datetime'''''''''''''2''''3''%'''''''''''''''''''">
              <a:rPr lang="en-US" altLang="en-US" sz="1000" smtClean="0">
                <a:solidFill>
                  <a:schemeClr val="bg1"/>
                </a:solidFill>
              </a:rPr>
              <a:pPr/>
              <a:t>23%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893763" y="4294188"/>
            <a:ext cx="2873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8905086-3645-4793-A44E-99E337031A21}" type="datetime'''1''''''''''''''''''''''''''''4''''''''''''''%'''''''''''">
              <a:rPr lang="en-US" altLang="en-US" sz="1000" smtClean="0">
                <a:solidFill>
                  <a:schemeClr val="bg1"/>
                </a:solidFill>
              </a:rPr>
              <a:pPr/>
              <a:t>14%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893763" y="3986213"/>
            <a:ext cx="2873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E3E4DFA-BDDB-4403-9285-637BBEF5A26A}" type="datetime'''''1''''''''''''''''''''''''7''''%'''''">
              <a:rPr lang="en-US" altLang="en-US" sz="1000" smtClean="0">
                <a:solidFill>
                  <a:schemeClr val="bg1"/>
                </a:solidFill>
              </a:rPr>
              <a:pPr/>
              <a:t>17%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74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798513" y="5938838"/>
            <a:ext cx="4778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9ED8B2C-0789-4BCB-9988-8CA9362F28C7}" type="datetime'''''''''''''B''''''F''-''B''''''''''''O''''''F'''''''''''">
              <a:rPr lang="en-US" altLang="en-US" sz="1000" smtClean="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BF-BOF</a:t>
            </a:fld>
            <a:endParaRPr lang="en-US" sz="100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3286125" y="5049838"/>
            <a:ext cx="2873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F998016-7D04-433F-A1CD-8D0C56EA9876}" type="datetime'7''''''''''''''''''''''''''''''''''''''''''''''''''''2%'">
              <a:rPr lang="en-US" altLang="en-US" sz="1000" smtClean="0">
                <a:solidFill>
                  <a:schemeClr val="bg1"/>
                </a:solidFill>
              </a:rPr>
              <a:pPr/>
              <a:t>72%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3321050" y="4203700"/>
            <a:ext cx="2174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21936B7-712E-4F43-8D7D-C4E13F7F9157}" type="datetime'''''''''''''''''''''''''7''''''''''''''''%'''''''''">
              <a:rPr lang="en-US" altLang="en-US" sz="1000" smtClean="0">
                <a:solidFill>
                  <a:schemeClr val="bg1"/>
                </a:solidFill>
              </a:rPr>
              <a:pPr/>
              <a:t>7%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3286125" y="4024313"/>
            <a:ext cx="2873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D79BE7D-FFE8-4CFB-B292-398AC83D327C}" type="datetime'''''''1''''''''''''''''0''%'''''''''">
              <a:rPr lang="en-US" altLang="en-US" sz="1000" smtClean="0">
                <a:solidFill>
                  <a:schemeClr val="bg1"/>
                </a:solidFill>
              </a:rPr>
              <a:pPr/>
              <a:t>10%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7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3117850" y="5938838"/>
            <a:ext cx="6238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1E495C6-D667-42BD-88A3-A26DFC57FB4E}" type="datetime'''''''Sc''''''''''''''''''''r''''''''''''a''p'''''' E''''''AF'">
              <a:rPr lang="en-US" altLang="en-US" sz="1000" smtClean="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Scrap EAF</a:t>
            </a:fld>
            <a:endParaRPr lang="en-US" sz="1000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5680075" y="5307013"/>
            <a:ext cx="2873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D04FE99-D399-49FE-96AC-E3150FC09484}" type="datetime'''4''''''''''''''''''''''''''''''''''''''''4%'''''''''''">
              <a:rPr lang="en-US" altLang="en-US" sz="1000" smtClean="0">
                <a:solidFill>
                  <a:schemeClr val="bg1"/>
                </a:solidFill>
              </a:rPr>
              <a:pPr/>
              <a:t>44%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5680075" y="4562475"/>
            <a:ext cx="2873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9020144-3BDF-48A3-A3C7-158AB0A732D4}" type="datetime'''''''''''''''''20''''''''''''''%'''''''''''''''''''''''''''''">
              <a:rPr lang="en-US" altLang="en-US" sz="1000" smtClean="0">
                <a:solidFill>
                  <a:schemeClr val="bg1"/>
                </a:solidFill>
              </a:rPr>
              <a:pPr/>
              <a:t>20%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5680075" y="4140200"/>
            <a:ext cx="2873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9EC60FF-57B6-45CA-81C1-BD95AB7629CA}" type="datetime'''''''''''''''''''''1''''''''''''''''6''''''%'''''''''">
              <a:rPr lang="en-US" altLang="en-US" sz="1000" smtClean="0">
                <a:solidFill>
                  <a:schemeClr val="bg1"/>
                </a:solidFill>
              </a:rPr>
              <a:pPr/>
              <a:t>16%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5680075" y="3716338"/>
            <a:ext cx="2873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8DA08AD-CF06-42CA-95A8-C4605B454E60}" type="datetime'''''2''''''''''0''''''''''''%'">
              <a:rPr lang="en-US" altLang="en-US" sz="1000" smtClean="0">
                <a:solidFill>
                  <a:schemeClr val="bg1"/>
                </a:solidFill>
              </a:rPr>
              <a:pPr/>
              <a:t>20%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7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5562600" y="5938838"/>
            <a:ext cx="520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6EFF36A-336B-4F31-A469-D99E0DD858D0}" type="datetime'''''''''''''''D''''''R''I''-''E''''''A''''''''''''''''''F'''">
              <a:rPr lang="en-US" altLang="en-US" sz="1000" smtClean="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DRI-EAF</a:t>
            </a:fld>
            <a:endParaRPr lang="en-US" sz="1000" dirty="0"/>
          </a:p>
        </p:txBody>
      </p:sp>
      <p:sp>
        <p:nvSpPr>
          <p:cNvPr id="15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7250113" y="2665413"/>
            <a:ext cx="625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/>
              <a:t>Avg. 2019</a:t>
            </a:r>
          </a:p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/>
              <a:t>steel price*</a:t>
            </a:r>
          </a:p>
        </p:txBody>
      </p:sp>
      <p:sp useBgFill="1">
        <p:nvSpPr>
          <p:cNvPr id="45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914400" y="3717925"/>
            <a:ext cx="244475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69BE2B0-C650-43E4-B641-FF833BB3337A}" type="datetime'''''3''''9''''''''''''''''''''''''''''''0'''''''''">
              <a:rPr lang="en-US" altLang="en-US" sz="1000" smtClean="0"/>
              <a:pPr/>
              <a:t>390</a:t>
            </a:fld>
            <a:endParaRPr lang="en-US" sz="1000" dirty="0"/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1711325" y="3359150"/>
            <a:ext cx="244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C172A59-6896-4F64-9A4D-4623F9D498DF}" type="datetime'''''''''''''''''''''4''''''6''''''0'''''''''''''''''''''''">
              <a:rPr lang="en-US" altLang="en-US" sz="1000" smtClean="0"/>
              <a:pPr/>
              <a:t>460</a:t>
            </a:fld>
            <a:endParaRPr lang="en-US" sz="1000" dirty="0"/>
          </a:p>
        </p:txBody>
      </p:sp>
      <p:sp>
        <p:nvSpPr>
          <p:cNvPr id="29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gray">
          <a:xfrm>
            <a:off x="3306763" y="3589338"/>
            <a:ext cx="244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744E684-E2FF-4360-8546-E17B4FC67582}" type="datetime'''''''''''''''''4''''1''''5'''''''''''''''''''''''''''''''''">
              <a:rPr lang="en-US" altLang="en-US" sz="1000" smtClean="0"/>
              <a:pPr/>
              <a:t>415</a:t>
            </a:fld>
            <a:endParaRPr lang="en-US" sz="1000" dirty="0"/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4105275" y="3101975"/>
            <a:ext cx="244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D585AD1-699E-4726-BD83-6310337B4A78}" type="datetime'''''''''''''''''51''''''''''''''0'''''">
              <a:rPr lang="en-US" altLang="en-US" sz="1000" smtClean="0"/>
              <a:pPr/>
              <a:t>510</a:t>
            </a:fld>
            <a:endParaRPr lang="en-US" sz="1000" dirty="0"/>
          </a:p>
        </p:txBody>
      </p:sp>
      <p:sp>
        <p:nvSpPr>
          <p:cNvPr id="45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gray">
          <a:xfrm>
            <a:off x="5700713" y="3384550"/>
            <a:ext cx="244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6BCBC81-40D3-4ECD-B988-E06241D9D076}" type="datetime'''4''''''''''''''''''''''''''''5''''''5'''''''''''''''''">
              <a:rPr lang="en-US" altLang="en-US" sz="1000" smtClean="0"/>
              <a:pPr/>
              <a:t>455</a:t>
            </a:fld>
            <a:endParaRPr lang="en-US" sz="1000" dirty="0"/>
          </a:p>
        </p:txBody>
      </p:sp>
      <p:sp useBgFill="1">
        <p:nvSpPr>
          <p:cNvPr id="45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gray">
          <a:xfrm>
            <a:off x="6497638" y="2690813"/>
            <a:ext cx="244475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D0B1CE8-6B45-480F-9566-EF42C1E65759}" type="datetime'''''''''''''5''''''90'''''''''''''''''''''''''''''''''''''''''">
              <a:rPr lang="en-US" altLang="en-US" sz="1000" smtClean="0"/>
              <a:pPr/>
              <a:t>590</a:t>
            </a:fld>
            <a:endParaRPr lang="en-US" sz="1000" dirty="0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gray">
          <a:xfrm>
            <a:off x="3286125" y="3805238"/>
            <a:ext cx="2873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B138402-41DF-42A9-A5C6-2A9C594FAD19}" type="datetime'''''''''''''''''''1''''''''''''''''1''''''''''''%'''''''''''">
              <a:rPr lang="en-US" altLang="en-US" sz="1000" smtClean="0">
                <a:solidFill>
                  <a:schemeClr val="bg1"/>
                </a:solidFill>
              </a:rPr>
              <a:pPr/>
              <a:t>11%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99" name="Rectangle 498">
            <a:extLst>
              <a:ext uri="{FF2B5EF4-FFF2-40B4-BE49-F238E27FC236}">
                <a16:creationId xmlns:a16="http://schemas.microsoft.com/office/drawing/2014/main" id="{259388B8-4108-6E4A-7D5A-9A9233C4CCE7}"/>
              </a:ext>
            </a:extLst>
          </p:cNvPr>
          <p:cNvSpPr/>
          <p:nvPr>
            <p:custDataLst>
              <p:tags r:id="rId38"/>
            </p:custDataLst>
          </p:nvPr>
        </p:nvSpPr>
        <p:spPr bwMode="auto">
          <a:xfrm>
            <a:off x="638174" y="2295525"/>
            <a:ext cx="3835400" cy="4572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39"/>
            </p:custDataLst>
          </p:nvPr>
        </p:nvSpPr>
        <p:spPr bwMode="auto">
          <a:xfrm>
            <a:off x="688975" y="2360613"/>
            <a:ext cx="179388" cy="133350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10709D13-4207-6CE3-B589-4C0BFBD84536}"/>
              </a:ext>
            </a:extLst>
          </p:cNvPr>
          <p:cNvSpPr/>
          <p:nvPr>
            <p:custDataLst>
              <p:tags r:id="rId40"/>
            </p:custDataLst>
          </p:nvPr>
        </p:nvSpPr>
        <p:spPr bwMode="auto">
          <a:xfrm>
            <a:off x="688975" y="2563813"/>
            <a:ext cx="179388" cy="133350"/>
          </a:xfrm>
          <a:prstGeom prst="rect">
            <a:avLst/>
          </a:prstGeom>
          <a:solidFill>
            <a:schemeClr val="accent2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469" name="Rectangle 468">
            <a:extLst>
              <a:ext uri="{FF2B5EF4-FFF2-40B4-BE49-F238E27FC236}">
                <a16:creationId xmlns:a16="http://schemas.microsoft.com/office/drawing/2014/main" id="{C8F0E900-5024-56D8-83D7-C460A3899DB0}"/>
              </a:ext>
            </a:extLst>
          </p:cNvPr>
          <p:cNvSpPr/>
          <p:nvPr>
            <p:custDataLst>
              <p:tags r:id="rId41"/>
            </p:custDataLst>
          </p:nvPr>
        </p:nvSpPr>
        <p:spPr bwMode="auto">
          <a:xfrm>
            <a:off x="1824038" y="2360613"/>
            <a:ext cx="179388" cy="133350"/>
          </a:xfrm>
          <a:prstGeom prst="rect">
            <a:avLst/>
          </a:prstGeom>
          <a:solidFill>
            <a:schemeClr val="accent3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470" name="Rectangle 469">
            <a:extLst>
              <a:ext uri="{FF2B5EF4-FFF2-40B4-BE49-F238E27FC236}">
                <a16:creationId xmlns:a16="http://schemas.microsoft.com/office/drawing/2014/main" id="{65E121F8-B8C2-F92E-5B7B-87D30FDA120A}"/>
              </a:ext>
            </a:extLst>
          </p:cNvPr>
          <p:cNvSpPr/>
          <p:nvPr>
            <p:custDataLst>
              <p:tags r:id="rId42"/>
            </p:custDataLst>
          </p:nvPr>
        </p:nvSpPr>
        <p:spPr bwMode="auto">
          <a:xfrm>
            <a:off x="1824038" y="2563813"/>
            <a:ext cx="179388" cy="133350"/>
          </a:xfrm>
          <a:prstGeom prst="rect">
            <a:avLst/>
          </a:prstGeom>
          <a:solidFill>
            <a:schemeClr val="accent4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508" name="Rectangle 507"/>
          <p:cNvSpPr/>
          <p:nvPr>
            <p:custDataLst>
              <p:tags r:id="rId43"/>
            </p:custDataLst>
          </p:nvPr>
        </p:nvSpPr>
        <p:spPr bwMode="auto">
          <a:xfrm>
            <a:off x="2851150" y="2360613"/>
            <a:ext cx="179388" cy="133350"/>
          </a:xfrm>
          <a:prstGeom prst="rect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4"/>
            </p:custDataLst>
          </p:nvPr>
        </p:nvSpPr>
        <p:spPr bwMode="auto">
          <a:xfrm>
            <a:off x="919163" y="2355850"/>
            <a:ext cx="8032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B18A0E21-66A0-4FF9-8C5B-7178E59B0373}" type="datetime'''''R''''aw ''''''m''''''''ate''''ria''''''''''''''l''''''s'''">
              <a:rPr lang="en-US" altLang="en-US" sz="1000" smtClean="0"/>
              <a:pPr/>
              <a:t>Raw materials</a:t>
            </a:fld>
            <a:endParaRPr lang="en-US" sz="1000" dirty="0"/>
          </a:p>
        </p:txBody>
      </p:sp>
      <p:sp>
        <p:nvSpPr>
          <p:cNvPr id="46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auto">
          <a:xfrm>
            <a:off x="919163" y="2559050"/>
            <a:ext cx="2460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3272471B-4D6C-4428-AE09-5583C5CB468E}" type="datetime'''''''''''''''''F''u''e''''''''''''''''''''''l'''''''''">
              <a:rPr lang="en-US" altLang="en-US" sz="1000" smtClean="0">
                <a:effectLst/>
              </a:rPr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Fuel</a:t>
            </a:fld>
            <a:endParaRPr lang="en-US" sz="1000" dirty="0"/>
          </a:p>
        </p:txBody>
      </p:sp>
      <p:sp>
        <p:nvSpPr>
          <p:cNvPr id="464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6"/>
            </p:custDataLst>
          </p:nvPr>
        </p:nvSpPr>
        <p:spPr bwMode="auto">
          <a:xfrm>
            <a:off x="2054225" y="2355850"/>
            <a:ext cx="6953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2E887C4D-C773-4A2C-90A0-E685E13AD601}" type="datetime'''''Fix''''ed'''''' ''''OPE''''''''X'''''''''''''''''''">
              <a:rPr lang="en-US" altLang="en-US" sz="1000" smtClean="0"/>
              <a:pPr/>
              <a:t>Fixed OPEX</a:t>
            </a:fld>
            <a:endParaRPr lang="en-US" sz="1000" dirty="0"/>
          </a:p>
        </p:txBody>
      </p:sp>
      <p:sp>
        <p:nvSpPr>
          <p:cNvPr id="45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7"/>
            </p:custDataLst>
          </p:nvPr>
        </p:nvSpPr>
        <p:spPr bwMode="auto">
          <a:xfrm>
            <a:off x="2054225" y="2559050"/>
            <a:ext cx="428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EBFB211C-9FCD-4E16-844F-1FFFCEB628AD}" type="datetime'''''''''''''''C''''''''''''''''''A''PE''''''''X'''''''''">
              <a:rPr lang="en-US" altLang="en-US" sz="1000" smtClean="0"/>
              <a:pPr/>
              <a:t>CAPEX</a:t>
            </a:fld>
            <a:endParaRPr lang="en-US" sz="1000" dirty="0"/>
          </a:p>
        </p:txBody>
      </p:sp>
      <p:sp>
        <p:nvSpPr>
          <p:cNvPr id="24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8"/>
            </p:custDataLst>
          </p:nvPr>
        </p:nvSpPr>
        <p:spPr bwMode="auto">
          <a:xfrm>
            <a:off x="3081338" y="2355850"/>
            <a:ext cx="13414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67CDF689-A624-4249-9B92-8FF2F9730152}" type="datetime'Re''g''''i''''''o''nal c''''o''st'''''''' var''iat''''ion''s'">
              <a:rPr lang="en-US" altLang="en-US" sz="1000" smtClean="0"/>
              <a:pPr/>
              <a:t>Regional cost variations</a:t>
            </a:fld>
            <a:endParaRPr lang="en-US" sz="1000" dirty="0"/>
          </a:p>
        </p:txBody>
      </p:sp>
      <p:sp>
        <p:nvSpPr>
          <p:cNvPr id="2" name="btfpNotesBox393724">
            <a:extLst>
              <a:ext uri="{FF2B5EF4-FFF2-40B4-BE49-F238E27FC236}">
                <a16:creationId xmlns:a16="http://schemas.microsoft.com/office/drawing/2014/main" id="{33DEEEF5-BCE8-9666-7489-B0CE5F891C72}"/>
              </a:ext>
            </a:extLst>
          </p:cNvPr>
          <p:cNvSpPr txBox="1"/>
          <p:nvPr>
            <p:custDataLst>
              <p:tags r:id="rId49"/>
            </p:custDataLst>
          </p:nvPr>
        </p:nvSpPr>
        <p:spPr bwMode="gray">
          <a:xfrm>
            <a:off x="330200" y="6194428"/>
            <a:ext cx="115316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(*) Average steel price based on </a:t>
            </a:r>
            <a:r>
              <a:rPr lang="en-US" sz="800" dirty="0">
                <a:cs typeface="Arial"/>
              </a:rPr>
              <a:t>Hot Rolled Coil Steel Futures Continuous Contract (HRN00), average of 2019 monthly prices.</a:t>
            </a:r>
            <a:r>
              <a:rPr lang="en-US" sz="800" dirty="0">
                <a:solidFill>
                  <a:srgbClr val="000000"/>
                </a:solidFill>
              </a:rPr>
              <a:t> Source: </a:t>
            </a:r>
            <a:r>
              <a:rPr lang="en-US" sz="800" dirty="0" err="1">
                <a:solidFill>
                  <a:srgbClr val="000000"/>
                </a:solidFill>
                <a:hlinkClick r:id="rId55"/>
              </a:rPr>
              <a:t>MarketWatch</a:t>
            </a:r>
            <a:r>
              <a:rPr lang="en-US" sz="800" dirty="0">
                <a:solidFill>
                  <a:srgbClr val="000000"/>
                </a:solidFill>
              </a:rPr>
              <a:t> (2019) </a:t>
            </a:r>
            <a:r>
              <a:rPr lang="en-US" sz="800" dirty="0" err="1">
                <a:solidFill>
                  <a:srgbClr val="000000"/>
                </a:solidFill>
                <a:hlinkClick r:id="rId56"/>
              </a:rPr>
              <a:t>McKinsey</a:t>
            </a:r>
            <a:r>
              <a:rPr lang="en-US" sz="800" dirty="0" err="1">
                <a:solidFill>
                  <a:srgbClr val="000000"/>
                </a:solidFill>
              </a:rPr>
              <a:t>,</a:t>
            </a:r>
            <a:r>
              <a:rPr lang="en-US" sz="800" b="0" i="0" dirty="0" err="1">
                <a:solidFill>
                  <a:srgbClr val="000000"/>
                </a:solidFill>
                <a:effectLst/>
                <a:latin typeface="+mj-lt"/>
              </a:rPr>
              <a:t>IEA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800" b="0" i="1" dirty="0">
                <a:solidFill>
                  <a:srgbClr val="000000"/>
                </a:solidFill>
                <a:effectLst/>
                <a:latin typeface="+mj-lt"/>
                <a:hlinkClick r:id="rId57"/>
              </a:rPr>
              <a:t>Iron and Steel Technology </a:t>
            </a:r>
            <a:br>
              <a:rPr lang="en-US" sz="800" b="0" i="1" dirty="0">
                <a:solidFill>
                  <a:srgbClr val="000000"/>
                </a:solidFill>
                <a:effectLst/>
                <a:latin typeface="+mj-lt"/>
                <a:hlinkClick r:id="rId57"/>
              </a:rPr>
            </a:br>
            <a:r>
              <a:rPr lang="en-US" sz="800" b="0" i="1" dirty="0">
                <a:solidFill>
                  <a:srgbClr val="000000"/>
                </a:solidFill>
                <a:effectLst/>
                <a:latin typeface="+mj-lt"/>
                <a:hlinkClick r:id="rId57"/>
              </a:rPr>
              <a:t>Roadmap</a:t>
            </a:r>
            <a:r>
              <a:rPr lang="en-US" sz="8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800" b="0" dirty="0">
                <a:solidFill>
                  <a:srgbClr val="000000"/>
                </a:solidFill>
                <a:effectLst/>
                <a:latin typeface="+mj-lt"/>
              </a:rPr>
              <a:t>(2020)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+mj-lt"/>
              </a:rPr>
              <a:t>, European Commission Joint Research Centre </a:t>
            </a:r>
            <a:r>
              <a:rPr lang="en-US" sz="800" b="0" i="1" dirty="0">
                <a:solidFill>
                  <a:srgbClr val="000000"/>
                </a:solidFill>
                <a:effectLst/>
                <a:latin typeface="+mj-lt"/>
                <a:hlinkClick r:id="rId58"/>
              </a:rPr>
              <a:t>Science for Policy Report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+mj-lt"/>
              </a:rPr>
              <a:t> (2016). 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59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dirty="0">
                <a:solidFill>
                  <a:srgbClr val="000000"/>
                </a:solidFill>
              </a:rPr>
              <a:t>share/adapt </a:t>
            </a:r>
            <a:r>
              <a:rPr lang="en-US" sz="800" dirty="0">
                <a:solidFill>
                  <a:srgbClr val="000000"/>
                </a:solidFill>
                <a:hlinkClick r:id="rId60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61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69" name="btfpColumnHeaderBox158498"/>
          <p:cNvGrpSpPr/>
          <p:nvPr>
            <p:custDataLst>
              <p:tags r:id="rId50"/>
            </p:custDataLst>
          </p:nvPr>
        </p:nvGrpSpPr>
        <p:grpSpPr>
          <a:xfrm>
            <a:off x="324124" y="1552666"/>
            <a:ext cx="7530826" cy="318997"/>
            <a:chOff x="8378296" y="1507462"/>
            <a:chExt cx="3483504" cy="318997"/>
          </a:xfrm>
        </p:grpSpPr>
        <p:sp>
          <p:nvSpPr>
            <p:cNvPr id="70" name="btfpColumnHeaderBoxText158498"/>
            <p:cNvSpPr txBox="1"/>
            <p:nvPr/>
          </p:nvSpPr>
          <p:spPr bwMode="gray">
            <a:xfrm>
              <a:off x="8378296" y="1507462"/>
              <a:ext cx="3483504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>
                  <a:solidFill>
                    <a:srgbClr val="000000"/>
                  </a:solidFill>
                </a:rPr>
                <a:t>Regional cost differences cau</a:t>
              </a:r>
              <a:r>
                <a:rPr lang="en-US" b="1" dirty="0">
                  <a:solidFill>
                    <a:srgbClr val="000000"/>
                  </a:solidFill>
                </a:rPr>
                <a:t>se </a:t>
              </a:r>
              <a:r>
                <a:rPr lang="en-US" sz="1600" b="1" dirty="0">
                  <a:solidFill>
                    <a:srgbClr val="000000"/>
                  </a:solidFill>
                </a:rPr>
                <a:t>all steel making methods to be competitive</a:t>
              </a:r>
            </a:p>
          </p:txBody>
        </p:sp>
        <p:cxnSp>
          <p:nvCxnSpPr>
            <p:cNvPr id="71" name="btfpColumnHeaderBoxLine158498"/>
            <p:cNvCxnSpPr/>
            <p:nvPr/>
          </p:nvCxnSpPr>
          <p:spPr bwMode="gray">
            <a:xfrm>
              <a:off x="8378296" y="1826459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btfpCallout843070">
            <a:extLst>
              <a:ext uri="{FF2B5EF4-FFF2-40B4-BE49-F238E27FC236}">
                <a16:creationId xmlns:a16="http://schemas.microsoft.com/office/drawing/2014/main" id="{07BF6FB9-B8E3-8452-CAE1-09EBA87541D7}"/>
              </a:ext>
            </a:extLst>
          </p:cNvPr>
          <p:cNvSpPr/>
          <p:nvPr/>
        </p:nvSpPr>
        <p:spPr bwMode="gray">
          <a:xfrm>
            <a:off x="4006131" y="4685260"/>
            <a:ext cx="1294002" cy="761107"/>
          </a:xfrm>
          <a:prstGeom prst="wedgeRectCallout">
            <a:avLst>
              <a:gd name="adj1" fmla="val 45900"/>
              <a:gd name="adj2" fmla="val -21287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1" indent="0">
              <a:spcBef>
                <a:spcPts val="0"/>
              </a:spcBef>
              <a:buNone/>
            </a:pPr>
            <a:r>
              <a:rPr lang="en-US" sz="1000" dirty="0">
                <a:solidFill>
                  <a:schemeClr val="accent2"/>
                </a:solidFill>
              </a:rPr>
              <a:t>Raw material and fuel costs typically make up </a:t>
            </a:r>
            <a:r>
              <a:rPr lang="en-US" sz="1000" b="1" dirty="0">
                <a:solidFill>
                  <a:schemeClr val="accent2"/>
                </a:solidFill>
              </a:rPr>
              <a:t>60-80% </a:t>
            </a:r>
            <a:r>
              <a:rPr lang="en-US" sz="1000" dirty="0">
                <a:solidFill>
                  <a:schemeClr val="accent2"/>
                </a:solidFill>
              </a:rPr>
              <a:t>of production costs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2D564E-78E3-141B-0505-BDA4CAE84BDC}"/>
              </a:ext>
            </a:extLst>
          </p:cNvPr>
          <p:cNvSpPr txBox="1"/>
          <p:nvPr/>
        </p:nvSpPr>
        <p:spPr bwMode="gray">
          <a:xfrm>
            <a:off x="8382741" y="1573284"/>
            <a:ext cx="3484562" cy="3329116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Profit margins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across the industry are slim – the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EBITDA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margin of steel producers over the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past 10 years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8-10%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Raw material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fuel prices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can cause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 fluctuations in margins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given that these typically make up between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60-80% of total production costs</a:t>
            </a:r>
          </a:p>
          <a:p>
            <a:pPr lvl="1">
              <a:buFontTx/>
              <a:buChar char="–"/>
              <a:defRPr/>
            </a:pPr>
            <a:r>
              <a:rPr lang="en-US" sz="850" dirty="0">
                <a:solidFill>
                  <a:srgbClr val="000000"/>
                </a:solidFill>
                <a:latin typeface="Arial"/>
              </a:rPr>
              <a:t>While </a:t>
            </a:r>
            <a:r>
              <a:rPr lang="en-US" sz="850" b="1" dirty="0">
                <a:solidFill>
                  <a:srgbClr val="000000"/>
                </a:solidFill>
                <a:latin typeface="Arial"/>
              </a:rPr>
              <a:t>some of these markets are global </a:t>
            </a:r>
            <a:r>
              <a:rPr lang="en-US" sz="850" dirty="0">
                <a:solidFill>
                  <a:srgbClr val="000000"/>
                </a:solidFill>
                <a:latin typeface="Arial"/>
              </a:rPr>
              <a:t>(iron ore), </a:t>
            </a:r>
            <a:r>
              <a:rPr lang="en-US" sz="850" b="1" dirty="0">
                <a:solidFill>
                  <a:srgbClr val="000000"/>
                </a:solidFill>
                <a:latin typeface="Arial"/>
              </a:rPr>
              <a:t>others are more regional </a:t>
            </a:r>
            <a:r>
              <a:rPr lang="en-US" sz="850" dirty="0">
                <a:solidFill>
                  <a:srgbClr val="000000"/>
                </a:solidFill>
                <a:latin typeface="Arial"/>
              </a:rPr>
              <a:t>(e.g. electricity, scrap steel) which can </a:t>
            </a:r>
            <a:r>
              <a:rPr lang="en-US" sz="850" b="1" dirty="0">
                <a:solidFill>
                  <a:srgbClr val="000000"/>
                </a:solidFill>
                <a:latin typeface="Arial"/>
              </a:rPr>
              <a:t>drive regional cost differences</a:t>
            </a:r>
          </a:p>
          <a:p>
            <a:pPr>
              <a:spcBef>
                <a:spcPts val="400"/>
              </a:spcBef>
              <a:defRPr/>
            </a:pPr>
            <a:r>
              <a:rPr lang="en-US" sz="1050" b="1" dirty="0">
                <a:solidFill>
                  <a:srgbClr val="000000"/>
                </a:solidFill>
                <a:latin typeface="Arial"/>
              </a:rPr>
              <a:t>Labor costs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, feeding into fixed OPEX, are typically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higher in advanced economies than 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in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 emerging economies</a:t>
            </a:r>
          </a:p>
          <a:p>
            <a:pPr>
              <a:spcBef>
                <a:spcPts val="0"/>
              </a:spcBef>
              <a:defRPr/>
            </a:pPr>
            <a:r>
              <a:rPr lang="en-US" sz="1050" b="1" dirty="0">
                <a:solidFill>
                  <a:srgbClr val="000000"/>
                </a:solidFill>
                <a:latin typeface="Arial"/>
              </a:rPr>
              <a:t>CAPEX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 for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production equipment 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is usually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consistent across regions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. However, 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engineering, procurement and construction costs 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can</a:t>
            </a:r>
            <a:r>
              <a:rPr lang="en-US" sz="1050" b="1" dirty="0">
                <a:solidFill>
                  <a:srgbClr val="000000"/>
                </a:solidFill>
                <a:latin typeface="Arial"/>
              </a:rPr>
              <a:t> vary significantly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9940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8FBD39-9108-CE02-B861-E2CEAE0B65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222226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503" imgH="503" progId="TCLayout.ActiveDocument.1">
                  <p:embed/>
                </p:oleObj>
              </mc:Choice>
              <mc:Fallback>
                <p:oleObj name="think-cell Slide" r:id="rId14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FBD39-9108-CE02-B861-E2CEAE0B6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Downstream activities post-crude steelmaking use process heat and represent &lt;20% of total steel production emissions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4470" y="2083981"/>
            <a:ext cx="7513018" cy="4125433"/>
            <a:chOff x="324470" y="1834454"/>
            <a:chExt cx="7513018" cy="4485225"/>
          </a:xfrm>
        </p:grpSpPr>
        <p:sp>
          <p:nvSpPr>
            <p:cNvPr id="5158" name="btfpBulletedList826938">
              <a:extLst>
                <a:ext uri="{FF2B5EF4-FFF2-40B4-BE49-F238E27FC236}">
                  <a16:creationId xmlns:a16="http://schemas.microsoft.com/office/drawing/2014/main" id="{2364566E-93D4-EE6E-3AF3-88F2CB510FCA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 bwMode="gray">
            <a:xfrm>
              <a:off x="2854485" y="1834454"/>
              <a:ext cx="2450453" cy="289743"/>
            </a:xfrm>
            <a:prstGeom prst="rect">
              <a:avLst/>
            </a:prstGeom>
            <a:noFill/>
          </p:spPr>
          <p:txBody>
            <a:bodyPr vert="horz" wrap="square" lIns="36000" tIns="36000" rIns="36000" bIns="36000" rtlCol="0" anchor="t">
              <a:spAutoFit/>
            </a:bodyPr>
            <a:lstStyle/>
            <a:p>
              <a:pPr marL="0" indent="0" algn="ctr">
                <a:spcBef>
                  <a:spcPts val="1800"/>
                </a:spcBef>
                <a:buNone/>
              </a:pPr>
              <a:r>
                <a:rPr lang="en-US" sz="1200" dirty="0">
                  <a:cs typeface="Arial"/>
                </a:rPr>
                <a:t>Molten, Base Crude Steel</a:t>
              </a:r>
              <a:endParaRPr lang="en-US" sz="1200" dirty="0"/>
            </a:p>
          </p:txBody>
        </p:sp>
        <p:sp>
          <p:nvSpPr>
            <p:cNvPr id="5159" name="btfpBulletedList826938">
              <a:extLst>
                <a:ext uri="{FF2B5EF4-FFF2-40B4-BE49-F238E27FC236}">
                  <a16:creationId xmlns:a16="http://schemas.microsoft.com/office/drawing/2014/main" id="{4B47AB2B-88AE-F957-4DA0-3DBDAB662221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 bwMode="gray">
            <a:xfrm>
              <a:off x="331096" y="2288730"/>
              <a:ext cx="7492917" cy="28841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36000" tIns="36000" rIns="36000" bIns="36000" rtlCol="0" anchor="t">
              <a:spAutoFit/>
            </a:bodyPr>
            <a:lstStyle/>
            <a:p>
              <a:pPr marL="0" indent="0" algn="ctr">
                <a:spcBef>
                  <a:spcPts val="1800"/>
                </a:spcBef>
                <a:buNone/>
              </a:pPr>
              <a:r>
                <a:rPr lang="en-US" sz="1200" dirty="0">
                  <a:cs typeface="Arial"/>
                </a:rPr>
                <a:t>Metallurgy &amp; Refining Stage</a:t>
              </a:r>
              <a:endParaRPr lang="en-US" sz="1200" dirty="0"/>
            </a:p>
          </p:txBody>
        </p:sp>
        <p:sp>
          <p:nvSpPr>
            <p:cNvPr id="5160" name="btfpBulletedList826938">
              <a:extLst>
                <a:ext uri="{FF2B5EF4-FFF2-40B4-BE49-F238E27FC236}">
                  <a16:creationId xmlns:a16="http://schemas.microsoft.com/office/drawing/2014/main" id="{76B5A644-5052-587F-18A0-369C51E87AEA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 bwMode="gray">
            <a:xfrm>
              <a:off x="331096" y="2738507"/>
              <a:ext cx="7497232" cy="289743"/>
            </a:xfrm>
            <a:prstGeom prst="rect">
              <a:avLst/>
            </a:prstGeom>
            <a:noFill/>
          </p:spPr>
          <p:txBody>
            <a:bodyPr vert="horz" wrap="square" lIns="36000" tIns="36000" rIns="36000" bIns="36000" rtlCol="0" anchor="t">
              <a:spAutoFit/>
            </a:bodyPr>
            <a:lstStyle/>
            <a:p>
              <a:pPr marL="0" indent="0" algn="ctr">
                <a:spcBef>
                  <a:spcPts val="1800"/>
                </a:spcBef>
                <a:buNone/>
              </a:pPr>
              <a:r>
                <a:rPr lang="en-US" sz="1200" dirty="0">
                  <a:cs typeface="Arial"/>
                </a:rPr>
                <a:t>Refined Steel Grades</a:t>
              </a:r>
              <a:endParaRPr lang="en-US" sz="1200" dirty="0"/>
            </a:p>
          </p:txBody>
        </p:sp>
        <p:sp>
          <p:nvSpPr>
            <p:cNvPr id="5162" name="btfpBulletedList826938">
              <a:extLst>
                <a:ext uri="{FF2B5EF4-FFF2-40B4-BE49-F238E27FC236}">
                  <a16:creationId xmlns:a16="http://schemas.microsoft.com/office/drawing/2014/main" id="{7BD3672C-D4BA-BDB5-2D03-0F4248FC6B8B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 bwMode="gray">
            <a:xfrm>
              <a:off x="325239" y="5233693"/>
              <a:ext cx="7503087" cy="289743"/>
            </a:xfrm>
            <a:prstGeom prst="rect">
              <a:avLst/>
            </a:prstGeom>
            <a:noFill/>
          </p:spPr>
          <p:txBody>
            <a:bodyPr vert="horz" wrap="square" lIns="36000" tIns="36000" rIns="36000" bIns="36000" rtlCol="0" anchor="t">
              <a:spAutoFit/>
            </a:bodyPr>
            <a:lstStyle/>
            <a:p>
              <a:pPr marL="0" indent="0" algn="ctr">
                <a:spcBef>
                  <a:spcPts val="1800"/>
                </a:spcBef>
                <a:buNone/>
              </a:pPr>
              <a:r>
                <a:rPr lang="en-US" sz="1200" dirty="0">
                  <a:cs typeface="Arial"/>
                </a:rPr>
                <a:t>Semi-Finished Products: Slabs, Billets, Blooms</a:t>
              </a:r>
            </a:p>
          </p:txBody>
        </p:sp>
        <p:cxnSp>
          <p:nvCxnSpPr>
            <p:cNvPr id="5163" name="Straight Arrow Connector 5162">
              <a:extLst>
                <a:ext uri="{FF2B5EF4-FFF2-40B4-BE49-F238E27FC236}">
                  <a16:creationId xmlns:a16="http://schemas.microsoft.com/office/drawing/2014/main" id="{F7F72D18-89D3-43F2-BC87-566CD5AA650E}"/>
                </a:ext>
              </a:extLst>
            </p:cNvPr>
            <p:cNvCxnSpPr>
              <a:cxnSpLocks/>
              <a:endCxn id="5159" idx="0"/>
            </p:cNvCxnSpPr>
            <p:nvPr/>
          </p:nvCxnSpPr>
          <p:spPr bwMode="gray">
            <a:xfrm flipH="1">
              <a:off x="4077555" y="2140156"/>
              <a:ext cx="2156" cy="148574"/>
            </a:xfrm>
            <a:prstGeom prst="straightConnector1">
              <a:avLst/>
            </a:prstGeom>
            <a:ln w="9525" cap="flat">
              <a:solidFill>
                <a:schemeClr val="accent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4" name="Straight Arrow Connector 5163">
              <a:extLst>
                <a:ext uri="{FF2B5EF4-FFF2-40B4-BE49-F238E27FC236}">
                  <a16:creationId xmlns:a16="http://schemas.microsoft.com/office/drawing/2014/main" id="{B4854DD4-E6BA-FFE3-BE09-ACAD64FF4FC1}"/>
                </a:ext>
              </a:extLst>
            </p:cNvPr>
            <p:cNvCxnSpPr>
              <a:cxnSpLocks/>
              <a:stCxn id="5159" idx="2"/>
              <a:endCxn id="5160" idx="0"/>
            </p:cNvCxnSpPr>
            <p:nvPr/>
          </p:nvCxnSpPr>
          <p:spPr bwMode="gray">
            <a:xfrm>
              <a:off x="4077555" y="2577144"/>
              <a:ext cx="2157" cy="161363"/>
            </a:xfrm>
            <a:prstGeom prst="straightConnector1">
              <a:avLst/>
            </a:prstGeom>
            <a:ln w="9525" cap="flat">
              <a:solidFill>
                <a:schemeClr val="accent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6" name="Straight Arrow Connector 5165">
              <a:extLst>
                <a:ext uri="{FF2B5EF4-FFF2-40B4-BE49-F238E27FC236}">
                  <a16:creationId xmlns:a16="http://schemas.microsoft.com/office/drawing/2014/main" id="{C944D445-4D73-5863-237C-D31756D85499}"/>
                </a:ext>
              </a:extLst>
            </p:cNvPr>
            <p:cNvCxnSpPr>
              <a:cxnSpLocks/>
              <a:stCxn id="5162" idx="2"/>
              <a:endCxn id="5153" idx="0"/>
            </p:cNvCxnSpPr>
            <p:nvPr/>
          </p:nvCxnSpPr>
          <p:spPr bwMode="gray">
            <a:xfrm>
              <a:off x="4076783" y="5523436"/>
              <a:ext cx="9163" cy="165381"/>
            </a:xfrm>
            <a:prstGeom prst="straightConnector1">
              <a:avLst/>
            </a:prstGeom>
            <a:ln w="9525" cap="flat">
              <a:solidFill>
                <a:schemeClr val="accent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0AEB441-1B27-0023-5E90-B1D633678601}"/>
                </a:ext>
              </a:extLst>
            </p:cNvPr>
            <p:cNvCxnSpPr>
              <a:cxnSpLocks/>
              <a:stCxn id="5158" idx="2"/>
              <a:endCxn id="5159" idx="0"/>
            </p:cNvCxnSpPr>
            <p:nvPr/>
          </p:nvCxnSpPr>
          <p:spPr bwMode="gray">
            <a:xfrm flipH="1">
              <a:off x="4077555" y="2124197"/>
              <a:ext cx="2156" cy="164533"/>
            </a:xfrm>
            <a:prstGeom prst="straightConnector1">
              <a:avLst/>
            </a:prstGeom>
            <a:ln w="9525" cap="flat">
              <a:solidFill>
                <a:schemeClr val="accent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E0D0AC8-99E4-852E-52DB-E2849EB17204}"/>
                </a:ext>
              </a:extLst>
            </p:cNvPr>
            <p:cNvSpPr/>
            <p:nvPr/>
          </p:nvSpPr>
          <p:spPr bwMode="gray">
            <a:xfrm>
              <a:off x="331096" y="3010111"/>
              <a:ext cx="1824422" cy="28926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solidFill>
                    <a:schemeClr val="tx1"/>
                  </a:solidFill>
                </a:rPr>
                <a:t>Carbon (“Structural”) Steel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8D8E785-B9ED-ACE7-A409-1A6D0B1DF900}"/>
                </a:ext>
              </a:extLst>
            </p:cNvPr>
            <p:cNvSpPr/>
            <p:nvPr/>
          </p:nvSpPr>
          <p:spPr bwMode="gray">
            <a:xfrm>
              <a:off x="2219156" y="3013881"/>
              <a:ext cx="1824422" cy="28926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solidFill>
                    <a:schemeClr val="tx1"/>
                  </a:solidFill>
                </a:rPr>
                <a:t>Alloy Steel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0605895-0393-410E-75B9-F758B5882D5C}"/>
                </a:ext>
              </a:extLst>
            </p:cNvPr>
            <p:cNvSpPr/>
            <p:nvPr/>
          </p:nvSpPr>
          <p:spPr bwMode="gray">
            <a:xfrm>
              <a:off x="4111531" y="3005956"/>
              <a:ext cx="1824422" cy="28926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solidFill>
                    <a:schemeClr val="tx1"/>
                  </a:solidFill>
                </a:rPr>
                <a:t>Stainless Steel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82D5CA8-28B1-C6C3-9970-6914D515DF27}"/>
                </a:ext>
              </a:extLst>
            </p:cNvPr>
            <p:cNvSpPr/>
            <p:nvPr/>
          </p:nvSpPr>
          <p:spPr bwMode="gray">
            <a:xfrm>
              <a:off x="5999591" y="3010665"/>
              <a:ext cx="1824422" cy="28926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solidFill>
                    <a:schemeClr val="tx1"/>
                  </a:solidFill>
                </a:rPr>
                <a:t>Tool Steel</a:t>
              </a:r>
            </a:p>
          </p:txBody>
        </p:sp>
        <p:sp>
          <p:nvSpPr>
            <p:cNvPr id="52" name="btfpBulletedList826938">
              <a:extLst>
                <a:ext uri="{FF2B5EF4-FFF2-40B4-BE49-F238E27FC236}">
                  <a16:creationId xmlns:a16="http://schemas.microsoft.com/office/drawing/2014/main" id="{16694A1B-7229-F0CC-4996-E7CE776BD159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 bwMode="gray">
            <a:xfrm>
              <a:off x="334402" y="4872964"/>
              <a:ext cx="7503086" cy="28841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36000" tIns="36000" rIns="36000" bIns="36000" rtlCol="0" anchor="t">
              <a:spAutoFit/>
            </a:bodyPr>
            <a:lstStyle/>
            <a:p>
              <a:pPr marL="0" indent="0" algn="ctr">
                <a:spcBef>
                  <a:spcPts val="1800"/>
                </a:spcBef>
                <a:buNone/>
              </a:pPr>
              <a:r>
                <a:rPr lang="en-US" sz="1200" dirty="0">
                  <a:cs typeface="Arial"/>
                </a:rPr>
                <a:t>Continuous Casting</a:t>
              </a:r>
              <a:endParaRPr lang="en-US" sz="1200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646B8CE-312B-FAAB-3A65-8906B1DEACA2}"/>
                </a:ext>
              </a:extLst>
            </p:cNvPr>
            <p:cNvSpPr/>
            <p:nvPr/>
          </p:nvSpPr>
          <p:spPr bwMode="gray">
            <a:xfrm>
              <a:off x="331096" y="3299375"/>
              <a:ext cx="1824422" cy="1338983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58738" indent="-58738">
                <a:spcBef>
                  <a:spcPts val="400"/>
                </a:spcBef>
              </a:pPr>
              <a:r>
                <a:rPr lang="en-US" sz="1000" dirty="0">
                  <a:solidFill>
                    <a:schemeClr val="tx1"/>
                  </a:solidFill>
                </a:rPr>
                <a:t>Low to high carbon steels</a:t>
              </a:r>
            </a:p>
            <a:p>
              <a:pPr marL="58738" indent="-58738">
                <a:spcBef>
                  <a:spcPts val="400"/>
                </a:spcBef>
              </a:pPr>
              <a:r>
                <a:rPr lang="en-US" sz="1000" dirty="0">
                  <a:solidFill>
                    <a:schemeClr val="tx1"/>
                  </a:solidFill>
                </a:rPr>
                <a:t>Strong, durable, &amp; affordable</a:t>
              </a:r>
            </a:p>
            <a:p>
              <a:pPr marL="58738" indent="-58738">
                <a:spcBef>
                  <a:spcPts val="400"/>
                </a:spcBef>
              </a:pPr>
              <a:r>
                <a:rPr lang="en-US" sz="1000" dirty="0">
                  <a:solidFill>
                    <a:schemeClr val="tx1"/>
                  </a:solidFill>
                </a:rPr>
                <a:t>Uses: building &amp; construction, manufacturing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9C0A741-FA49-59C6-0614-D823651FCB47}"/>
                </a:ext>
              </a:extLst>
            </p:cNvPr>
            <p:cNvSpPr/>
            <p:nvPr/>
          </p:nvSpPr>
          <p:spPr bwMode="gray">
            <a:xfrm>
              <a:off x="2219156" y="3303668"/>
              <a:ext cx="1824422" cy="1338983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58738" indent="-58738">
                <a:spcBef>
                  <a:spcPts val="400"/>
                </a:spcBef>
              </a:pPr>
              <a:r>
                <a:rPr lang="en-US" sz="1000" dirty="0">
                  <a:solidFill>
                    <a:schemeClr val="tx1"/>
                  </a:solidFill>
                </a:rPr>
                <a:t>Low to high alloy steels</a:t>
              </a:r>
            </a:p>
            <a:p>
              <a:pPr marL="58738" indent="-58738">
                <a:spcBef>
                  <a:spcPts val="400"/>
                </a:spcBef>
              </a:pPr>
              <a:r>
                <a:rPr lang="en-US" sz="1000" dirty="0">
                  <a:solidFill>
                    <a:schemeClr val="tx1"/>
                  </a:solidFill>
                </a:rPr>
                <a:t>Easily machinable, heat &amp; corrosion resistant</a:t>
              </a:r>
            </a:p>
            <a:p>
              <a:pPr marL="58738" indent="-58738">
                <a:spcBef>
                  <a:spcPts val="400"/>
                </a:spcBef>
              </a:pPr>
              <a:r>
                <a:rPr lang="en-US" sz="1000" dirty="0">
                  <a:solidFill>
                    <a:schemeClr val="tx1"/>
                  </a:solidFill>
                </a:rPr>
                <a:t>Uses: oil &amp; gas pipelines, auto panels, kitchenware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A124F0A-36A1-34A7-FE18-526E118C9929}"/>
                </a:ext>
              </a:extLst>
            </p:cNvPr>
            <p:cNvSpPr/>
            <p:nvPr/>
          </p:nvSpPr>
          <p:spPr bwMode="gray">
            <a:xfrm>
              <a:off x="4109374" y="3303144"/>
              <a:ext cx="1824422" cy="1338983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58738" indent="-58738">
                <a:spcBef>
                  <a:spcPts val="400"/>
                </a:spcBef>
              </a:pPr>
              <a:r>
                <a:rPr lang="en-US" sz="1000" dirty="0">
                  <a:solidFill>
                    <a:schemeClr val="tx1"/>
                  </a:solidFill>
                </a:rPr>
                <a:t>10%-20% of chromium, nickel, or molybdenum</a:t>
              </a:r>
            </a:p>
            <a:p>
              <a:pPr marL="58738" indent="-58738">
                <a:spcBef>
                  <a:spcPts val="400"/>
                </a:spcBef>
              </a:pPr>
              <a:r>
                <a:rPr lang="en-US" sz="1000" dirty="0">
                  <a:solidFill>
                    <a:schemeClr val="tx1"/>
                  </a:solidFill>
                </a:rPr>
                <a:t>Corrosion resistant, low maintenance, sanitary</a:t>
              </a:r>
            </a:p>
            <a:p>
              <a:pPr marL="58738" indent="-58738">
                <a:spcBef>
                  <a:spcPts val="400"/>
                </a:spcBef>
              </a:pPr>
              <a:r>
                <a:rPr lang="en-US" sz="1000" dirty="0">
                  <a:solidFill>
                    <a:schemeClr val="tx1"/>
                  </a:solidFill>
                </a:rPr>
                <a:t>Uses: medical devices, food processing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6A60FA6-5B46-8390-7433-19C05DD8ACAB}"/>
                </a:ext>
              </a:extLst>
            </p:cNvPr>
            <p:cNvSpPr/>
            <p:nvPr/>
          </p:nvSpPr>
          <p:spPr bwMode="gray">
            <a:xfrm>
              <a:off x="5995276" y="3297963"/>
              <a:ext cx="1824422" cy="1338983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58738" indent="-58738">
                <a:spcBef>
                  <a:spcPts val="400"/>
                </a:spcBef>
              </a:pPr>
              <a:r>
                <a:rPr lang="en-US" sz="1000" dirty="0">
                  <a:solidFill>
                    <a:schemeClr val="tx1"/>
                  </a:solidFill>
                </a:rPr>
                <a:t>Designed specifically for tools &amp; dies</a:t>
              </a:r>
            </a:p>
            <a:p>
              <a:pPr marL="58738" indent="-58738">
                <a:spcBef>
                  <a:spcPts val="400"/>
                </a:spcBef>
              </a:pPr>
              <a:r>
                <a:rPr lang="en-US" sz="1000" dirty="0">
                  <a:solidFill>
                    <a:schemeClr val="tx1"/>
                  </a:solidFill>
                </a:rPr>
                <a:t>Hard &amp; wear-resistant</a:t>
              </a:r>
            </a:p>
            <a:p>
              <a:pPr marL="58738" indent="-58738">
                <a:spcBef>
                  <a:spcPts val="400"/>
                </a:spcBef>
              </a:pPr>
              <a:r>
                <a:rPr lang="en-US" sz="1000" dirty="0">
                  <a:solidFill>
                    <a:schemeClr val="tx1"/>
                  </a:solidFill>
                </a:rPr>
                <a:t>Uses: cutting &amp; drilling equipment, auto cylinder heads, aerospace blades</a:t>
              </a:r>
            </a:p>
            <a:p>
              <a:pPr marL="58738" indent="-58738" algn="ctr">
                <a:buNone/>
              </a:pP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5151" name="Left Brace 5150">
              <a:extLst>
                <a:ext uri="{FF2B5EF4-FFF2-40B4-BE49-F238E27FC236}">
                  <a16:creationId xmlns:a16="http://schemas.microsoft.com/office/drawing/2014/main" id="{25DE81CF-D52D-BCBE-9CE8-2453B484C12C}"/>
                </a:ext>
              </a:extLst>
            </p:cNvPr>
            <p:cNvSpPr/>
            <p:nvPr/>
          </p:nvSpPr>
          <p:spPr bwMode="gray">
            <a:xfrm rot="16200000">
              <a:off x="3927376" y="943208"/>
              <a:ext cx="297275" cy="7503087"/>
            </a:xfrm>
            <a:prstGeom prst="leftBrace">
              <a:avLst/>
            </a:prstGeom>
            <a:ln>
              <a:solidFill>
                <a:schemeClr val="accent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52" name="btfpBulletedList826938">
              <a:extLst>
                <a:ext uri="{FF2B5EF4-FFF2-40B4-BE49-F238E27FC236}">
                  <a16:creationId xmlns:a16="http://schemas.microsoft.com/office/drawing/2014/main" id="{E4F6CFA5-083F-6972-2656-1E8CD45DD32D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 bwMode="gray">
            <a:xfrm>
              <a:off x="334402" y="6029936"/>
              <a:ext cx="7503086" cy="289743"/>
            </a:xfrm>
            <a:prstGeom prst="rect">
              <a:avLst/>
            </a:prstGeom>
            <a:noFill/>
          </p:spPr>
          <p:txBody>
            <a:bodyPr vert="horz" wrap="square" lIns="36000" tIns="36000" rIns="36000" bIns="36000" rtlCol="0" anchor="t">
              <a:spAutoFit/>
            </a:bodyPr>
            <a:lstStyle/>
            <a:p>
              <a:pPr marL="0" indent="0" algn="ctr">
                <a:spcBef>
                  <a:spcPts val="1800"/>
                </a:spcBef>
                <a:buNone/>
              </a:pPr>
              <a:r>
                <a:rPr lang="en-US" sz="1200" dirty="0">
                  <a:cs typeface="Arial"/>
                </a:rPr>
                <a:t>Hot-Rolled Products: Coils, Plates, Sections, Tubes, Rods, Wires, etc.</a:t>
              </a:r>
            </a:p>
          </p:txBody>
        </p:sp>
        <p:sp>
          <p:nvSpPr>
            <p:cNvPr id="5153" name="btfpBulletedList826938">
              <a:extLst>
                <a:ext uri="{FF2B5EF4-FFF2-40B4-BE49-F238E27FC236}">
                  <a16:creationId xmlns:a16="http://schemas.microsoft.com/office/drawing/2014/main" id="{4B3E09C2-378F-BCB4-5C20-CD609204E4F3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 bwMode="gray">
            <a:xfrm>
              <a:off x="334402" y="5688818"/>
              <a:ext cx="7503086" cy="28841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36000" tIns="36000" rIns="36000" bIns="36000" rtlCol="0" anchor="t">
              <a:spAutoFit/>
            </a:bodyPr>
            <a:lstStyle/>
            <a:p>
              <a:pPr marL="0" indent="0" algn="ctr">
                <a:spcBef>
                  <a:spcPts val="1800"/>
                </a:spcBef>
                <a:buNone/>
              </a:pPr>
              <a:r>
                <a:rPr lang="en-US" sz="1200" dirty="0">
                  <a:cs typeface="Arial"/>
                </a:rPr>
                <a:t>Final Rolling</a:t>
              </a:r>
              <a:endParaRPr lang="en-US" sz="1200" dirty="0"/>
            </a:p>
          </p:txBody>
        </p:sp>
      </p:grpSp>
      <p:grpSp>
        <p:nvGrpSpPr>
          <p:cNvPr id="36" name="btfpColumnHeaderBox158498"/>
          <p:cNvGrpSpPr/>
          <p:nvPr>
            <p:custDataLst>
              <p:tags r:id="rId3"/>
            </p:custDataLst>
          </p:nvPr>
        </p:nvGrpSpPr>
        <p:grpSpPr>
          <a:xfrm>
            <a:off x="324124" y="1552666"/>
            <a:ext cx="7530826" cy="318997"/>
            <a:chOff x="8378296" y="1507462"/>
            <a:chExt cx="3483504" cy="318997"/>
          </a:xfrm>
        </p:grpSpPr>
        <p:sp>
          <p:nvSpPr>
            <p:cNvPr id="37" name="btfpColumnHeaderBoxText158498"/>
            <p:cNvSpPr txBox="1"/>
            <p:nvPr/>
          </p:nvSpPr>
          <p:spPr bwMode="gray">
            <a:xfrm>
              <a:off x="8378296" y="1507462"/>
              <a:ext cx="3483504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>
                  <a:solidFill>
                    <a:srgbClr val="000000"/>
                  </a:solidFill>
                </a:rPr>
                <a:t>Downstream steelmaking process</a:t>
              </a:r>
            </a:p>
          </p:txBody>
        </p:sp>
        <p:cxnSp>
          <p:nvCxnSpPr>
            <p:cNvPr id="38" name="btfpColumnHeaderBoxLine158498"/>
            <p:cNvCxnSpPr/>
            <p:nvPr/>
          </p:nvCxnSpPr>
          <p:spPr bwMode="gray">
            <a:xfrm>
              <a:off x="8378296" y="1826459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tfpNotesBox736916"/>
          <p:cNvSpPr txBox="1"/>
          <p:nvPr>
            <p:custDataLst>
              <p:tags r:id="rId4"/>
            </p:custDataLst>
          </p:nvPr>
        </p:nvSpPr>
        <p:spPr bwMode="gray">
          <a:xfrm>
            <a:off x="330199" y="6319679"/>
            <a:ext cx="115316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,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Association for Iron &amp; Steel Technology</a:t>
            </a:r>
            <a:r>
              <a:rPr lang="en-US" sz="800" dirty="0">
                <a:solidFill>
                  <a:srgbClr val="000000"/>
                </a:solidFill>
              </a:rPr>
              <a:t>, </a:t>
            </a:r>
            <a:r>
              <a:rPr lang="en-US" sz="800" dirty="0" err="1">
                <a:solidFill>
                  <a:srgbClr val="000000"/>
                </a:solidFill>
                <a:hlinkClick r:id="rId18"/>
              </a:rPr>
              <a:t>Eziil</a:t>
            </a:r>
            <a:r>
              <a:rPr lang="en-US" sz="800" dirty="0">
                <a:solidFill>
                  <a:srgbClr val="000000"/>
                </a:solidFill>
              </a:rPr>
              <a:t>, </a:t>
            </a:r>
            <a:r>
              <a:rPr lang="en-US" sz="800" dirty="0">
                <a:solidFill>
                  <a:srgbClr val="000000"/>
                </a:solidFill>
                <a:hlinkClick r:id="rId19"/>
              </a:rPr>
              <a:t>Industrial Metal Supply</a:t>
            </a:r>
            <a:r>
              <a:rPr lang="en-US" sz="800" dirty="0">
                <a:solidFill>
                  <a:srgbClr val="000000"/>
                </a:solidFill>
              </a:rPr>
              <a:t>, Steel Manufacturer’s Association </a:t>
            </a:r>
            <a:r>
              <a:rPr lang="en-US" sz="800" i="1" dirty="0">
                <a:solidFill>
                  <a:srgbClr val="000000"/>
                </a:solidFill>
                <a:hlinkClick r:id="rId20"/>
              </a:rPr>
              <a:t>Steelmaking Emissions Report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(2022).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21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22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23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75E56-50B9-6CF9-8EFF-85E4EEA0E26E}"/>
              </a:ext>
            </a:extLst>
          </p:cNvPr>
          <p:cNvSpPr txBox="1"/>
          <p:nvPr/>
        </p:nvSpPr>
        <p:spPr bwMode="gray">
          <a:xfrm>
            <a:off x="8377239" y="1578793"/>
            <a:ext cx="3479800" cy="3488134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050" dirty="0"/>
              <a:t>On average, &lt;</a:t>
            </a:r>
            <a:r>
              <a:rPr lang="en-US" sz="1050" b="1" dirty="0"/>
              <a:t>20% of steelmaking CO2 emissions</a:t>
            </a:r>
            <a:r>
              <a:rPr lang="en-US" sz="1050" dirty="0"/>
              <a:t> come from downstream processes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050" dirty="0"/>
              <a:t>Metallurgy involves </a:t>
            </a:r>
            <a:r>
              <a:rPr lang="en-US" sz="1050" b="1" dirty="0"/>
              <a:t>adding alloys </a:t>
            </a:r>
            <a:r>
              <a:rPr lang="en-US" sz="1050" dirty="0"/>
              <a:t>in hot ladle to </a:t>
            </a:r>
            <a:r>
              <a:rPr lang="en-US" sz="1050" b="1" dirty="0"/>
              <a:t>convert base crude steel into different types of refined steel </a:t>
            </a:r>
            <a:r>
              <a:rPr lang="en-US" sz="1050" dirty="0"/>
              <a:t>(carbon, alloy, stainless, or tool)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850" dirty="0"/>
              <a:t>Common alloys: manganese, chromium, cobalt, nickel, tungsten, molybdenum, vanadium</a:t>
            </a:r>
          </a:p>
          <a:p>
            <a:pPr marL="177800" lvl="1">
              <a:spcBef>
                <a:spcPts val="0"/>
              </a:spcBef>
              <a:spcAft>
                <a:spcPts val="400"/>
              </a:spcAft>
              <a:buChar char="•"/>
            </a:pPr>
            <a:r>
              <a:rPr lang="en-US" sz="1050" dirty="0"/>
              <a:t>Refining step traps and </a:t>
            </a:r>
            <a:r>
              <a:rPr lang="en-US" sz="1050" b="1" dirty="0"/>
              <a:t>removes impurities </a:t>
            </a:r>
            <a:r>
              <a:rPr lang="en-US" sz="1050" dirty="0"/>
              <a:t>through processes like stirring molten steel with gas like argon</a:t>
            </a:r>
          </a:p>
          <a:p>
            <a:pPr marL="177800" lvl="1">
              <a:spcBef>
                <a:spcPts val="0"/>
              </a:spcBef>
              <a:spcAft>
                <a:spcPts val="400"/>
              </a:spcAft>
              <a:buChar char="•"/>
            </a:pPr>
            <a:r>
              <a:rPr lang="en-US" sz="1050" dirty="0"/>
              <a:t>Continuous casting </a:t>
            </a:r>
            <a:r>
              <a:rPr lang="en-US" sz="1050" b="1" dirty="0"/>
              <a:t>molds liquid steel into semi-finished products</a:t>
            </a:r>
            <a:r>
              <a:rPr lang="en-US" sz="1050" dirty="0"/>
              <a:t>, usually slabs, billets, or blooms</a:t>
            </a:r>
          </a:p>
          <a:p>
            <a:pPr marL="177800" lvl="1">
              <a:spcBef>
                <a:spcPts val="0"/>
              </a:spcBef>
              <a:spcAft>
                <a:spcPts val="400"/>
              </a:spcAft>
              <a:buChar char="•"/>
            </a:pPr>
            <a:r>
              <a:rPr lang="en-US" sz="1050" dirty="0"/>
              <a:t>Finally, the steel goes through a number of different </a:t>
            </a:r>
            <a:r>
              <a:rPr lang="en-US" sz="1050" b="1" dirty="0"/>
              <a:t>finishing processes </a:t>
            </a:r>
            <a:r>
              <a:rPr lang="en-US" sz="1050" dirty="0"/>
              <a:t>(e.g. hot or cold rolling, galvanizing) depending on the </a:t>
            </a:r>
            <a:r>
              <a:rPr lang="en-US" sz="1050" b="1" dirty="0"/>
              <a:t>intended end use of the steel</a:t>
            </a:r>
            <a:endParaRPr lang="en-US" sz="85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4324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8FBD39-9108-CE02-B861-E2CEAE0B65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712949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03" imgH="503" progId="TCLayout.ActiveDocument.1">
                  <p:embed/>
                </p:oleObj>
              </mc:Choice>
              <mc:Fallback>
                <p:oleObj name="think-cell Slide" r:id="rId6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FBD39-9108-CE02-B861-E2CEAE0B6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Steel 100% recyclable material; increased use of scrap in primary and secondary routes expected to help decarbonize sector</a:t>
            </a:r>
          </a:p>
        </p:txBody>
      </p:sp>
      <p:sp>
        <p:nvSpPr>
          <p:cNvPr id="10" name="btfpNotesBox393724"/>
          <p:cNvSpPr txBox="1"/>
          <p:nvPr>
            <p:custDataLst>
              <p:tags r:id="rId3"/>
            </p:custDataLst>
          </p:nvPr>
        </p:nvSpPr>
        <p:spPr bwMode="gray">
          <a:xfrm>
            <a:off x="330200" y="6196568"/>
            <a:ext cx="115316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</a:t>
            </a:r>
            <a:r>
              <a:rPr lang="en-US" sz="800" dirty="0">
                <a:solidFill>
                  <a:srgbClr val="000000"/>
                </a:solidFill>
                <a:hlinkClick r:id="rId8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 (2020), World Steel Association </a:t>
            </a:r>
            <a:r>
              <a:rPr lang="en-US" sz="800" i="1" dirty="0">
                <a:solidFill>
                  <a:srgbClr val="000000"/>
                </a:solidFill>
                <a:hlinkClick r:id="rId9"/>
              </a:rPr>
              <a:t>Scrap use in the steel industry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(2021), World Steel Association </a:t>
            </a:r>
            <a:r>
              <a:rPr lang="en-US" sz="800" i="1" dirty="0">
                <a:solidFill>
                  <a:srgbClr val="000000"/>
                </a:solidFill>
                <a:hlinkClick r:id="rId10"/>
              </a:rPr>
              <a:t>Fact sheet: Raw materials in the steel industry</a:t>
            </a:r>
            <a:r>
              <a:rPr lang="en-US" sz="800" dirty="0">
                <a:solidFill>
                  <a:srgbClr val="000000"/>
                </a:solidFill>
              </a:rPr>
              <a:t> (2023),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Net Zero Steel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dirty="0">
                <a:solidFill>
                  <a:srgbClr val="000000"/>
                </a:solidFill>
              </a:rPr>
              <a:t>(2021), Mission Possible Partnership </a:t>
            </a:r>
            <a:r>
              <a:rPr lang="en-US" sz="800" i="1" dirty="0">
                <a:solidFill>
                  <a:srgbClr val="000000"/>
                </a:solidFill>
                <a:hlinkClick r:id="rId12"/>
              </a:rPr>
              <a:t>Net Zero Steel Sector Transition Strategy</a:t>
            </a:r>
            <a:r>
              <a:rPr lang="en-US" sz="800" dirty="0">
                <a:solidFill>
                  <a:srgbClr val="000000"/>
                </a:solidFill>
              </a:rPr>
              <a:t> (2021),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IEEFA</a:t>
            </a:r>
            <a:r>
              <a:rPr lang="en-US" sz="800" dirty="0">
                <a:solidFill>
                  <a:srgbClr val="000000"/>
                </a:solidFill>
              </a:rPr>
              <a:t> (2021),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World Economic Forum</a:t>
            </a:r>
            <a:r>
              <a:rPr lang="en-US" sz="800" dirty="0">
                <a:solidFill>
                  <a:srgbClr val="000000"/>
                </a:solidFill>
              </a:rPr>
              <a:t> (2023).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b="0" i="0" dirty="0">
                <a:solidFill>
                  <a:srgbClr val="000000"/>
                </a:solidFill>
                <a:effectLst/>
                <a:latin typeface="+mj-lt"/>
              </a:rPr>
              <a:t>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6388" name="Picture 4" descr="Life cycle assessment in the steel industry - worldsteel.org">
            <a:hlinkClick r:id="rId18"/>
            <a:extLst>
              <a:ext uri="{FF2B5EF4-FFF2-40B4-BE49-F238E27FC236}">
                <a16:creationId xmlns:a16="http://schemas.microsoft.com/office/drawing/2014/main" id="{C61DB22C-4CEB-A953-75A4-125956A8B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5" y="1641032"/>
            <a:ext cx="5054321" cy="444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tfpNotesBox474311"/>
          <p:cNvSpPr txBox="1"/>
          <p:nvPr>
            <p:custDataLst>
              <p:tags r:id="rId4"/>
            </p:custDataLst>
          </p:nvPr>
        </p:nvSpPr>
        <p:spPr bwMode="gray">
          <a:xfrm>
            <a:off x="4254821" y="5962126"/>
            <a:ext cx="1608234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World Steel Association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07693-EA19-8A2E-04F2-A6B866DDB6DF}"/>
              </a:ext>
            </a:extLst>
          </p:cNvPr>
          <p:cNvSpPr txBox="1"/>
          <p:nvPr/>
        </p:nvSpPr>
        <p:spPr bwMode="gray">
          <a:xfrm>
            <a:off x="7632290" y="1578793"/>
            <a:ext cx="4229510" cy="4498667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050" dirty="0"/>
              <a:t>Steel is </a:t>
            </a:r>
            <a:r>
              <a:rPr lang="en-US" sz="1050" b="1" dirty="0"/>
              <a:t>100% recyclable </a:t>
            </a:r>
            <a:r>
              <a:rPr lang="en-US" sz="1050" dirty="0"/>
              <a:t>and can be </a:t>
            </a:r>
            <a:r>
              <a:rPr lang="en-US" sz="1050" b="1" dirty="0"/>
              <a:t>infinitely</a:t>
            </a:r>
            <a:r>
              <a:rPr lang="en-US" sz="1050" dirty="0"/>
              <a:t> </a:t>
            </a:r>
            <a:r>
              <a:rPr lang="en-US" sz="1050" b="1" dirty="0"/>
              <a:t>reused</a:t>
            </a:r>
            <a:r>
              <a:rPr lang="en-US" sz="1050" dirty="0"/>
              <a:t>. Its </a:t>
            </a:r>
            <a:r>
              <a:rPr lang="en-US" sz="1050" b="1" dirty="0"/>
              <a:t>magnetic</a:t>
            </a:r>
            <a:r>
              <a:rPr lang="en-US" sz="1050" dirty="0"/>
              <a:t> </a:t>
            </a:r>
            <a:r>
              <a:rPr lang="en-US" sz="1050" b="1" dirty="0"/>
              <a:t>properties</a:t>
            </a:r>
            <a:r>
              <a:rPr lang="en-US" sz="1050" dirty="0"/>
              <a:t> allow </a:t>
            </a:r>
            <a:r>
              <a:rPr lang="en-US" sz="1050" b="1" dirty="0"/>
              <a:t>easy</a:t>
            </a:r>
            <a:r>
              <a:rPr lang="en-US" sz="1050" dirty="0"/>
              <a:t> </a:t>
            </a:r>
            <a:r>
              <a:rPr lang="en-US" sz="1050" b="1" dirty="0"/>
              <a:t>separation</a:t>
            </a:r>
            <a:r>
              <a:rPr lang="en-US" sz="1050" dirty="0"/>
              <a:t> </a:t>
            </a:r>
            <a:r>
              <a:rPr lang="en-US" sz="1050" b="1" dirty="0"/>
              <a:t>from</a:t>
            </a:r>
            <a:r>
              <a:rPr lang="en-US" sz="1050" dirty="0"/>
              <a:t> </a:t>
            </a:r>
            <a:r>
              <a:rPr lang="en-US" sz="1050" b="1" dirty="0"/>
              <a:t>waste</a:t>
            </a:r>
            <a:r>
              <a:rPr lang="en-US" sz="1050" dirty="0"/>
              <a:t> </a:t>
            </a:r>
            <a:r>
              <a:rPr lang="en-US" sz="1050" b="1" dirty="0"/>
              <a:t>streams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050" dirty="0"/>
              <a:t>Scrap EAF lowest-CO2 is the </a:t>
            </a:r>
            <a:r>
              <a:rPr lang="en-US" sz="1050" b="1" dirty="0"/>
              <a:t>least emitting </a:t>
            </a:r>
            <a:r>
              <a:rPr lang="en-US" sz="1050" dirty="0"/>
              <a:t>and </a:t>
            </a:r>
            <a:r>
              <a:rPr lang="en-US" sz="1050" b="1" dirty="0"/>
              <a:t>least energy intensive</a:t>
            </a:r>
            <a:r>
              <a:rPr lang="en-US" sz="1050" dirty="0"/>
              <a:t> conventional route and is also cost competitive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850" b="1" dirty="0"/>
              <a:t>As a share of steelmaking, Scrap EAF expected to grow from 22% today to almost 50% by 2050 </a:t>
            </a:r>
            <a:r>
              <a:rPr lang="en-US" sz="850" dirty="0"/>
              <a:t>in Net Zero scenario</a:t>
            </a:r>
          </a:p>
          <a:p>
            <a:pPr marL="177800" lvl="1">
              <a:spcBef>
                <a:spcPts val="0"/>
              </a:spcBef>
              <a:spcAft>
                <a:spcPts val="400"/>
              </a:spcAft>
              <a:buChar char="•"/>
            </a:pPr>
            <a:r>
              <a:rPr lang="en-US" sz="1050" dirty="0"/>
              <a:t>Use of scrap as additional metallic inputs in conventional BF-BOF and DRI-EAF possible and proven: </a:t>
            </a:r>
            <a:r>
              <a:rPr lang="en-US" sz="1050" b="1" dirty="0"/>
              <a:t>EAFs can use up to 100% of steel scrap, and BOFs up to 30%</a:t>
            </a:r>
          </a:p>
          <a:p>
            <a:pPr marL="177800" lvl="1">
              <a:spcBef>
                <a:spcPts val="0"/>
              </a:spcBef>
              <a:spcAft>
                <a:spcPts val="400"/>
              </a:spcAft>
              <a:buChar char="•"/>
            </a:pPr>
            <a:r>
              <a:rPr lang="en-US" sz="1050" dirty="0"/>
              <a:t>Scrap separated into </a:t>
            </a:r>
            <a:r>
              <a:rPr lang="en-US" sz="1050" b="1" dirty="0"/>
              <a:t>two categories: pre-consumer scrap </a:t>
            </a:r>
            <a:r>
              <a:rPr lang="en-US" sz="1050" dirty="0"/>
              <a:t>(scrap from downstream steel manufacturing) and </a:t>
            </a:r>
            <a:r>
              <a:rPr lang="en-US" sz="1050" b="1" dirty="0"/>
              <a:t>post-consumer scrap</a:t>
            </a:r>
            <a:r>
              <a:rPr lang="en-US" sz="1050" dirty="0"/>
              <a:t> (~50/50 split)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Tx/>
              <a:buChar char="–"/>
            </a:pPr>
            <a:r>
              <a:rPr lang="en-US" sz="850" dirty="0"/>
              <a:t>As a share of steelmaking, Scrap EAF expected to grow from 22% today to almost 50% by 2050 in Net Zero scenario</a:t>
            </a:r>
            <a:endParaRPr lang="en-US" sz="1050" dirty="0"/>
          </a:p>
          <a:p>
            <a:pPr marL="177800" lvl="1">
              <a:spcBef>
                <a:spcPts val="0"/>
              </a:spcBef>
              <a:spcAft>
                <a:spcPts val="400"/>
              </a:spcAft>
              <a:buChar char="•"/>
            </a:pPr>
            <a:r>
              <a:rPr lang="en-US" sz="1050" b="1" dirty="0"/>
              <a:t>Over 85% of steel is recycled today</a:t>
            </a:r>
            <a:r>
              <a:rPr lang="en-US" sz="1050" dirty="0"/>
              <a:t>, world’s most recycled material. Scrap steel supply only grows as steel products become obsolete</a:t>
            </a:r>
          </a:p>
          <a:p>
            <a:pPr marL="177800" lvl="1">
              <a:spcBef>
                <a:spcPts val="0"/>
              </a:spcBef>
              <a:spcAft>
                <a:spcPts val="400"/>
              </a:spcAft>
              <a:buChar char="•"/>
            </a:pPr>
            <a:r>
              <a:rPr lang="en-US" sz="1050" dirty="0"/>
              <a:t>The </a:t>
            </a:r>
            <a:r>
              <a:rPr lang="en-US" sz="1050" b="1" dirty="0"/>
              <a:t>scrap steel market </a:t>
            </a:r>
            <a:r>
              <a:rPr lang="en-US" sz="1050" dirty="0"/>
              <a:t>is already </a:t>
            </a:r>
            <a:r>
              <a:rPr lang="en-US" sz="1050" b="1" dirty="0"/>
              <a:t>well-functioning</a:t>
            </a:r>
            <a:r>
              <a:rPr lang="en-US" sz="1050" dirty="0"/>
              <a:t>, and expectations are that as </a:t>
            </a:r>
            <a:r>
              <a:rPr lang="en-US" sz="1050" b="1" dirty="0"/>
              <a:t>scrap becomes more expensive </a:t>
            </a:r>
            <a:r>
              <a:rPr lang="en-US" sz="1050" dirty="0"/>
              <a:t>there will be </a:t>
            </a:r>
            <a:r>
              <a:rPr lang="en-US" sz="1050" b="1" dirty="0"/>
              <a:t>more incentives </a:t>
            </a:r>
            <a:r>
              <a:rPr lang="en-US" sz="1050" dirty="0"/>
              <a:t>to </a:t>
            </a:r>
            <a:r>
              <a:rPr lang="en-US" sz="1050" b="1" dirty="0"/>
              <a:t>recover steel from difficult applications</a:t>
            </a:r>
            <a:r>
              <a:rPr lang="en-US" sz="1050" dirty="0"/>
              <a:t> such as foundations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207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8FBD39-9108-CE02-B861-E2CEAE0B65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196859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503" imgH="503" progId="TCLayout.ActiveDocument.1">
                  <p:embed/>
                </p:oleObj>
              </mc:Choice>
              <mc:Fallback>
                <p:oleObj name="think-cell Slide" r:id="rId32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FBD39-9108-CE02-B861-E2CEAE0B6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Among major steel producing countries and regions, Asian economies lag in scrap steel consumption</a:t>
            </a:r>
          </a:p>
        </p:txBody>
      </p:sp>
      <p:graphicFrame>
        <p:nvGraphicFramePr>
          <p:cNvPr id="46" name="Chart 45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224375462"/>
              </p:ext>
            </p:extLst>
          </p:nvPr>
        </p:nvGraphicFramePr>
        <p:xfrm>
          <a:off x="996950" y="2317750"/>
          <a:ext cx="6297613" cy="2789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"/>
          </a:graphicData>
        </a:graphic>
      </p:graphicFrame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C5C8716-552A-AF36-1AED-624E60A6D1A8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 bwMode="gray">
          <a:xfrm>
            <a:off x="923925" y="4948238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D953AD9A-3C1A-4801-AB36-CAF6F2C61C14}" type="datetime'''''''''''''''''0''''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en-US" sz="1000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9429152-68AE-7443-B741-8C9CD6E8DA01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854075" y="4422775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47095203-2068-4710-AA7A-A36083E46F59}" type="datetime'''''''''''2''''''''''''''''''0''''''''''''''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20</a:t>
            </a:fld>
            <a:endParaRPr lang="en-US" sz="1000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8C6A0A42-91E6-F499-6FE1-3E2C908E5151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854075" y="3898900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C9535DD4-7598-418E-8238-2C71C05CA272}" type="datetime'''''''''''''4''''''''''''0''''''''''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40</a:t>
            </a:fld>
            <a:endParaRPr lang="en-US" sz="1000" dirty="0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EDE26054-7EC6-E9C9-DB91-FC9912869572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854075" y="3373438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56B9A215-4E07-4744-B4E4-1C6CE3E5A081}" type="datetime'''''6''''''''''''''''''''''''''''''''''''''0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60</a:t>
            </a:fld>
            <a:endParaRPr lang="en-US" sz="1000" dirty="0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E975F5E5-0AD9-0D66-A9BE-C01A2142808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854075" y="2849563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DA3EE61A-C2F0-413B-BF1B-1BF5BA6E9043}" type="datetime'''''''''''''''''''''''8''''''0''''''''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80</a:t>
            </a:fld>
            <a:endParaRPr lang="en-US" sz="1000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2AFC947C-03C6-51C4-F091-6D5FC669A9A9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gray">
          <a:xfrm>
            <a:off x="784225" y="2324100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7E6B2F1C-3213-4A8E-A34F-CA82C3CADECC}" type="datetime'1''''''''0''''''''''''0''''''''''''''''''''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100</a:t>
            </a:fld>
            <a:endParaRPr lang="en-US" sz="1000" dirty="0"/>
          </a:p>
        </p:txBody>
      </p:sp>
      <p:sp>
        <p:nvSpPr>
          <p:cNvPr id="181" name="Arrow: Right 180">
            <a:extLst>
              <a:ext uri="{FF2B5EF4-FFF2-40B4-BE49-F238E27FC236}">
                <a16:creationId xmlns:a16="http://schemas.microsoft.com/office/drawing/2014/main" id="{62FC8B7B-8DC4-961C-3D74-947AD909CC84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 rot="10800000">
            <a:off x="7262813" y="4108450"/>
            <a:ext cx="128588" cy="152400"/>
          </a:xfrm>
          <a:prstGeom prst="rightArrow">
            <a:avLst>
              <a:gd name="adj1" fmla="val 100000"/>
              <a:gd name="adj2" fmla="val 100000"/>
            </a:avLst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265CE771-E0AE-4301-3D79-C006C80C8DDB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1079501" y="4184650"/>
            <a:ext cx="613251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65996D42-CFDC-D55F-49C1-A73C334C7B60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auto">
          <a:xfrm>
            <a:off x="784225" y="2070100"/>
            <a:ext cx="61404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000" dirty="0">
                <a:cs typeface="Arial"/>
              </a:rPr>
              <a:t>Scrap steel consumption as a share of crude steel production by major producing countries and regions (in %)</a:t>
            </a:r>
          </a:p>
        </p:txBody>
      </p:sp>
      <p:sp>
        <p:nvSpPr>
          <p:cNvPr id="104" name="Text Placeholder 10">
            <a:extLst>
              <a:ext uri="{FF2B5EF4-FFF2-40B4-BE49-F238E27FC236}">
                <a16:creationId xmlns:a16="http://schemas.microsoft.com/office/drawing/2014/main" id="{A7E63C54-223E-1188-36A4-F649BD16F28B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1157288" y="5067300"/>
            <a:ext cx="4000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76FCA1C-015E-43C6-B3AC-814E4790B16B}" type="datetime'''''''''''''T''ur''''''k''''''''''''e''''''''''''''''''y'">
              <a:rPr lang="en-US" altLang="en-US" sz="1000" smtClean="0"/>
              <a:pPr/>
              <a:t>Turkey</a:t>
            </a:fld>
            <a:endParaRPr lang="en-US" sz="1000" dirty="0"/>
          </a:p>
        </p:txBody>
      </p:sp>
      <p:sp>
        <p:nvSpPr>
          <p:cNvPr id="101" name="Text Placeholder 10">
            <a:extLst>
              <a:ext uri="{FF2B5EF4-FFF2-40B4-BE49-F238E27FC236}">
                <a16:creationId xmlns:a16="http://schemas.microsoft.com/office/drawing/2014/main" id="{C02820A0-F7F6-3085-6860-12DE5FBFEE32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1778000" y="5067300"/>
            <a:ext cx="2730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2C64D3B-528C-4CC9-B13A-C783D4E3F1FF}" type="datetime'''''''''''''''''''''''''''U''''SA'">
              <a:rPr lang="en-US" altLang="en-US" sz="1000" smtClean="0"/>
              <a:pPr/>
              <a:t>USA</a:t>
            </a:fld>
            <a:endParaRPr lang="en-US" sz="1000" dirty="0"/>
          </a:p>
        </p:txBody>
      </p:sp>
      <p:sp>
        <p:nvSpPr>
          <p:cNvPr id="98" name="Text Placeholder 10">
            <a:extLst>
              <a:ext uri="{FF2B5EF4-FFF2-40B4-BE49-F238E27FC236}">
                <a16:creationId xmlns:a16="http://schemas.microsoft.com/office/drawing/2014/main" id="{BB8FDB41-5395-1F47-1D19-42CC71ED8797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2287588" y="5067300"/>
            <a:ext cx="371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0C571B6-B941-4625-96AD-290A3EF5FF2C}" type="datetime'''''''''''''''''E''''''''''''U''''''''-''''''''''''27'">
              <a:rPr lang="en-US" altLang="en-US" sz="1000" smtClean="0"/>
              <a:pPr/>
              <a:t>EU-27</a:t>
            </a:fld>
            <a:endParaRPr lang="en-US" sz="1000" dirty="0"/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42BFAAB9-842F-8CF9-E475-5205A80360A1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2830513" y="5067300"/>
            <a:ext cx="4000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5A04DB7-EB0E-4CF7-B30C-4FE9AA7322CC}" type="datetime'''''R''''u''s''s''''''''''''''''''''i''''''''a'''''''''''">
              <a:rPr lang="en-US" altLang="en-US" sz="1000" smtClean="0"/>
              <a:pPr/>
              <a:t>Russia</a:t>
            </a:fld>
            <a:endParaRPr lang="en-US" sz="1000" dirty="0"/>
          </a:p>
        </p:txBody>
      </p:sp>
      <p:sp>
        <p:nvSpPr>
          <p:cNvPr id="113" name="Text Placeholder 10">
            <a:extLst>
              <a:ext uri="{FF2B5EF4-FFF2-40B4-BE49-F238E27FC236}">
                <a16:creationId xmlns:a16="http://schemas.microsoft.com/office/drawing/2014/main" id="{2582D973-B638-1979-3F60-1758BFF2A4F5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3413125" y="5067300"/>
            <a:ext cx="349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A600246-F478-4E1C-B694-6484638BAB9D}" type="datetime'''So''u''''''''''''''''th'''''' ''''''K''o''''r''''''''e''''a'">
              <a:rPr lang="en-US" altLang="en-US" sz="1000" smtClean="0"/>
              <a:pPr/>
              <a:t>South Korea</a:t>
            </a:fld>
            <a:endParaRPr lang="en-US" sz="1000" dirty="0"/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AD3AFC7E-CAB7-98A8-96CB-05B863355655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3967163" y="5067300"/>
            <a:ext cx="355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C9C692F-BE67-482F-B98F-47A3DD1DE9A2}" type="datetime'''''''''''''''''''''''''''J''''''''a''p''''''''''''an'''">
              <a:rPr lang="en-US" altLang="en-US" sz="1000" smtClean="0"/>
              <a:pPr/>
              <a:t>Japan</a:t>
            </a:fld>
            <a:endParaRPr lang="en-US" sz="1000" dirty="0"/>
          </a:p>
        </p:txBody>
      </p:sp>
      <p:sp>
        <p:nvSpPr>
          <p:cNvPr id="125" name="Text Placeholder 10">
            <a:extLst>
              <a:ext uri="{FF2B5EF4-FFF2-40B4-BE49-F238E27FC236}">
                <a16:creationId xmlns:a16="http://schemas.microsoft.com/office/drawing/2014/main" id="{EF250C4E-6DED-17E4-93A4-B52A131977D1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4533900" y="5067300"/>
            <a:ext cx="336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9AD4FD6-AC93-4D54-B4C6-1C5B994FEA61}" type="datetime'''''Af''''''r''''i''''c''''''''''''''''''''a'">
              <a:rPr lang="en-US" altLang="en-US" sz="1000" smtClean="0"/>
              <a:pPr/>
              <a:t>Africa</a:t>
            </a:fld>
            <a:endParaRPr lang="en-US" sz="1000" dirty="0"/>
          </a:p>
        </p:txBody>
      </p:sp>
      <p:sp>
        <p:nvSpPr>
          <p:cNvPr id="122" name="Text Placeholder 10">
            <a:extLst>
              <a:ext uri="{FF2B5EF4-FFF2-40B4-BE49-F238E27FC236}">
                <a16:creationId xmlns:a16="http://schemas.microsoft.com/office/drawing/2014/main" id="{2465AF31-672C-86C6-FB69-0F210A82C49C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5021263" y="5067300"/>
            <a:ext cx="477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B43787E-6DC3-4E3F-8C77-59362646A076}" type="datetime'''C''''e''n''''''''tr''al'' ''''&amp; Sout''h'' ''''''Am''eri''ca'">
              <a:rPr lang="en-US" altLang="en-US" sz="1000" smtClean="0"/>
              <a:pPr/>
              <a:t>Central &amp; South America</a:t>
            </a:fld>
            <a:endParaRPr lang="en-US" sz="1000" dirty="0"/>
          </a:p>
        </p:txBody>
      </p:sp>
      <p:sp>
        <p:nvSpPr>
          <p:cNvPr id="119" name="Text Placeholder 10">
            <a:extLst>
              <a:ext uri="{FF2B5EF4-FFF2-40B4-BE49-F238E27FC236}">
                <a16:creationId xmlns:a16="http://schemas.microsoft.com/office/drawing/2014/main" id="{1155762C-4950-464A-35FC-DED5CFF90F0A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5626100" y="5067300"/>
            <a:ext cx="38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A165218-4785-4001-BF0C-42AC333597D9}" type="datetime'''M''''''''''''''i''''d''''d''''''''le E''''''a''''st'''''''''">
              <a:rPr lang="en-US" altLang="en-US" sz="1000" smtClean="0"/>
              <a:pPr/>
              <a:t>Middle East</a:t>
            </a:fld>
            <a:endParaRPr lang="en-US" sz="1000" dirty="0"/>
          </a:p>
        </p:txBody>
      </p:sp>
      <p:sp>
        <p:nvSpPr>
          <p:cNvPr id="116" name="Text Placeholder 10">
            <a:extLst>
              <a:ext uri="{FF2B5EF4-FFF2-40B4-BE49-F238E27FC236}">
                <a16:creationId xmlns:a16="http://schemas.microsoft.com/office/drawing/2014/main" id="{B2A946A8-36F2-08DF-A0C7-D443F3B82FE5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6232525" y="5067300"/>
            <a:ext cx="2857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ABF9447-D5E6-41DD-A523-9C20F3316589}" type="datetime'''''''''''''''I''n''''''d''''i''a'''''''">
              <a:rPr lang="en-US" altLang="en-US" sz="1000" smtClean="0"/>
              <a:pPr/>
              <a:t>India</a:t>
            </a:fld>
            <a:endParaRPr lang="en-US" sz="1000" dirty="0"/>
          </a:p>
        </p:txBody>
      </p:sp>
      <p:sp>
        <p:nvSpPr>
          <p:cNvPr id="8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6761163" y="5067300"/>
            <a:ext cx="3429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100BA91-EE82-4E4B-A89F-42D27609949E}" type="datetime'''''''''''''''C''''''''''''h''''''''''''''i''''''''''''''n''a'">
              <a:rPr lang="en-US" altLang="en-US" sz="1000" smtClean="0"/>
              <a:pPr/>
              <a:t>China</a:t>
            </a:fld>
            <a:endParaRPr lang="en-US" sz="1000" dirty="0"/>
          </a:p>
        </p:txBody>
      </p:sp>
      <p:sp>
        <p:nvSpPr>
          <p:cNvPr id="18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7442200" y="4032250"/>
            <a:ext cx="455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/>
              <a:t>Global</a:t>
            </a:r>
            <a:br>
              <a:rPr lang="en-US" altLang="en-US" sz="1000" dirty="0"/>
            </a:br>
            <a:r>
              <a:rPr lang="en-US" altLang="en-US" sz="1000" dirty="0"/>
              <a:t>average</a:t>
            </a:r>
            <a:endParaRPr lang="en-US" sz="1000" dirty="0"/>
          </a:p>
        </p:txBody>
      </p:sp>
      <p:sp useBgFill="1">
        <p:nvSpPr>
          <p:cNvPr id="38" name="Text Placeholder 10">
            <a:extLst>
              <a:ext uri="{FF2B5EF4-FFF2-40B4-BE49-F238E27FC236}">
                <a16:creationId xmlns:a16="http://schemas.microsoft.com/office/drawing/2014/main" id="{95440B0C-0751-799D-AEBD-080180795A3C}"/>
              </a:ext>
            </a:extLst>
          </p:cNvPr>
          <p:cNvSpPr txBox="1">
            <a:spLocks/>
          </p:cNvSpPr>
          <p:nvPr>
            <p:custDataLst>
              <p:tags r:id="rId25"/>
            </p:custDataLst>
          </p:nvPr>
        </p:nvSpPr>
        <p:spPr bwMode="gray">
          <a:xfrm>
            <a:off x="2386013" y="3335338"/>
            <a:ext cx="174625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429133F-1A5A-4FA0-98FA-9F3466DC03FD}" type="datetime'''5''''''''''''''''''''''''''''''8''''''''''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58</a:t>
            </a:fld>
            <a:endParaRPr lang="en-US" sz="1000" dirty="0"/>
          </a:p>
        </p:txBody>
      </p:sp>
      <p:sp useBgFill="1">
        <p:nvSpPr>
          <p:cNvPr id="39" name="Text Placeholder 10">
            <a:extLst>
              <a:ext uri="{FF2B5EF4-FFF2-40B4-BE49-F238E27FC236}">
                <a16:creationId xmlns:a16="http://schemas.microsoft.com/office/drawing/2014/main" id="{30BF4E1F-B343-F19A-36DF-BE44C947460A}"/>
              </a:ext>
            </a:extLst>
          </p:cNvPr>
          <p:cNvSpPr txBox="1">
            <a:spLocks/>
          </p:cNvSpPr>
          <p:nvPr>
            <p:custDataLst>
              <p:tags r:id="rId26"/>
            </p:custDataLst>
          </p:nvPr>
        </p:nvSpPr>
        <p:spPr bwMode="gray">
          <a:xfrm>
            <a:off x="4057650" y="3900488"/>
            <a:ext cx="174625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69AB29A-5E0F-4AD8-94FC-468CB563B3EB}" type="datetime'''''''''''''''''''''3''''''6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36</a:t>
            </a:fld>
            <a:endParaRPr lang="en-US" sz="1000" dirty="0"/>
          </a:p>
        </p:txBody>
      </p:sp>
      <p:sp useBgFill="1">
        <p:nvSpPr>
          <p:cNvPr id="40" name="Text Placeholder 10">
            <a:extLst>
              <a:ext uri="{FF2B5EF4-FFF2-40B4-BE49-F238E27FC236}">
                <a16:creationId xmlns:a16="http://schemas.microsoft.com/office/drawing/2014/main" id="{37C88EBB-4D7B-E4C8-9340-C09D0759EB35}"/>
              </a:ext>
            </a:extLst>
          </p:cNvPr>
          <p:cNvSpPr txBox="1">
            <a:spLocks/>
          </p:cNvSpPr>
          <p:nvPr>
            <p:custDataLst>
              <p:tags r:id="rId27"/>
            </p:custDataLst>
          </p:nvPr>
        </p:nvSpPr>
        <p:spPr bwMode="gray">
          <a:xfrm>
            <a:off x="4614863" y="3927475"/>
            <a:ext cx="174625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C9C3684-2EA4-4B5E-B6BF-EB24981B3399}" type="datetime'''''''''''''''''''3''''''''''''5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35</a:t>
            </a:fld>
            <a:endParaRPr lang="en-US" sz="1000" dirty="0"/>
          </a:p>
        </p:txBody>
      </p:sp>
      <p:sp useBgFill="1">
        <p:nvSpPr>
          <p:cNvPr id="41" name="Text Placeholder 10">
            <a:extLst>
              <a:ext uri="{FF2B5EF4-FFF2-40B4-BE49-F238E27FC236}">
                <a16:creationId xmlns:a16="http://schemas.microsoft.com/office/drawing/2014/main" id="{751983FF-6D32-F5F5-F7DE-B640DDE4F590}"/>
              </a:ext>
            </a:extLst>
          </p:cNvPr>
          <p:cNvSpPr txBox="1">
            <a:spLocks/>
          </p:cNvSpPr>
          <p:nvPr>
            <p:custDataLst>
              <p:tags r:id="rId28"/>
            </p:custDataLst>
          </p:nvPr>
        </p:nvSpPr>
        <p:spPr bwMode="gray">
          <a:xfrm>
            <a:off x="5172075" y="3927475"/>
            <a:ext cx="174625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3C0FC19-62CF-4872-AB92-7A52E29746C9}" type="datetime'''''''''''3''''5''''''''''''''''''''''''''''''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35</a:t>
            </a:fld>
            <a:endParaRPr lang="en-US" sz="1000" dirty="0"/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1FB47EB1-4748-5311-3801-DD6DBCEADEE3}"/>
              </a:ext>
            </a:extLst>
          </p:cNvPr>
          <p:cNvSpPr txBox="1"/>
          <p:nvPr/>
        </p:nvSpPr>
        <p:spPr bwMode="gray">
          <a:xfrm>
            <a:off x="330199" y="5417161"/>
            <a:ext cx="749301" cy="68825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000" b="1" dirty="0"/>
              <a:t>Crude steel share of global production</a:t>
            </a:r>
          </a:p>
        </p:txBody>
      </p:sp>
      <p:graphicFrame>
        <p:nvGraphicFramePr>
          <p:cNvPr id="283" name="Table 283">
            <a:extLst>
              <a:ext uri="{FF2B5EF4-FFF2-40B4-BE49-F238E27FC236}">
                <a16:creationId xmlns:a16="http://schemas.microsoft.com/office/drawing/2014/main" id="{35609672-95D3-3035-30B9-10F7895B14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552632"/>
              </p:ext>
            </p:extLst>
          </p:nvPr>
        </p:nvGraphicFramePr>
        <p:xfrm>
          <a:off x="1000127" y="5639369"/>
          <a:ext cx="6262685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9335">
                  <a:extLst>
                    <a:ext uri="{9D8B030D-6E8A-4147-A177-3AD203B41FA5}">
                      <a16:colId xmlns:a16="http://schemas.microsoft.com/office/drawing/2014/main" val="4089796476"/>
                    </a:ext>
                  </a:extLst>
                </a:gridCol>
                <a:gridCol w="569335">
                  <a:extLst>
                    <a:ext uri="{9D8B030D-6E8A-4147-A177-3AD203B41FA5}">
                      <a16:colId xmlns:a16="http://schemas.microsoft.com/office/drawing/2014/main" val="967042824"/>
                    </a:ext>
                  </a:extLst>
                </a:gridCol>
                <a:gridCol w="569335">
                  <a:extLst>
                    <a:ext uri="{9D8B030D-6E8A-4147-A177-3AD203B41FA5}">
                      <a16:colId xmlns:a16="http://schemas.microsoft.com/office/drawing/2014/main" val="1225420818"/>
                    </a:ext>
                  </a:extLst>
                </a:gridCol>
                <a:gridCol w="569335">
                  <a:extLst>
                    <a:ext uri="{9D8B030D-6E8A-4147-A177-3AD203B41FA5}">
                      <a16:colId xmlns:a16="http://schemas.microsoft.com/office/drawing/2014/main" val="3580648774"/>
                    </a:ext>
                  </a:extLst>
                </a:gridCol>
                <a:gridCol w="569335">
                  <a:extLst>
                    <a:ext uri="{9D8B030D-6E8A-4147-A177-3AD203B41FA5}">
                      <a16:colId xmlns:a16="http://schemas.microsoft.com/office/drawing/2014/main" val="2902240007"/>
                    </a:ext>
                  </a:extLst>
                </a:gridCol>
                <a:gridCol w="569335">
                  <a:extLst>
                    <a:ext uri="{9D8B030D-6E8A-4147-A177-3AD203B41FA5}">
                      <a16:colId xmlns:a16="http://schemas.microsoft.com/office/drawing/2014/main" val="2370309131"/>
                    </a:ext>
                  </a:extLst>
                </a:gridCol>
                <a:gridCol w="569335">
                  <a:extLst>
                    <a:ext uri="{9D8B030D-6E8A-4147-A177-3AD203B41FA5}">
                      <a16:colId xmlns:a16="http://schemas.microsoft.com/office/drawing/2014/main" val="920654437"/>
                    </a:ext>
                  </a:extLst>
                </a:gridCol>
                <a:gridCol w="569335">
                  <a:extLst>
                    <a:ext uri="{9D8B030D-6E8A-4147-A177-3AD203B41FA5}">
                      <a16:colId xmlns:a16="http://schemas.microsoft.com/office/drawing/2014/main" val="1740493938"/>
                    </a:ext>
                  </a:extLst>
                </a:gridCol>
                <a:gridCol w="569335">
                  <a:extLst>
                    <a:ext uri="{9D8B030D-6E8A-4147-A177-3AD203B41FA5}">
                      <a16:colId xmlns:a16="http://schemas.microsoft.com/office/drawing/2014/main" val="1011407843"/>
                    </a:ext>
                  </a:extLst>
                </a:gridCol>
                <a:gridCol w="569335">
                  <a:extLst>
                    <a:ext uri="{9D8B030D-6E8A-4147-A177-3AD203B41FA5}">
                      <a16:colId xmlns:a16="http://schemas.microsoft.com/office/drawing/2014/main" val="4256722193"/>
                    </a:ext>
                  </a:extLst>
                </a:gridCol>
                <a:gridCol w="569335">
                  <a:extLst>
                    <a:ext uri="{9D8B030D-6E8A-4147-A177-3AD203B41FA5}">
                      <a16:colId xmlns:a16="http://schemas.microsoft.com/office/drawing/2014/main" val="792382090"/>
                    </a:ext>
                  </a:extLst>
                </a:gridCol>
              </a:tblGrid>
              <a:tr h="18835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0" i="0" dirty="0"/>
                        <a:t>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0" i="0" dirty="0"/>
                        <a:t>4%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0" i="0" dirty="0"/>
                        <a:t>7%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0" i="0" dirty="0"/>
                        <a:t>4%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0" i="0" dirty="0"/>
                        <a:t>3%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0" i="0" dirty="0"/>
                        <a:t>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0" i="0" dirty="0"/>
                        <a:t>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0" i="0" dirty="0"/>
                        <a:t>3%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0" i="0" dirty="0"/>
                        <a:t>3%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0" i="0" dirty="0"/>
                        <a:t>7%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0" i="0" dirty="0"/>
                        <a:t>54%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0064652"/>
                  </a:ext>
                </a:extLst>
              </a:tr>
            </a:tbl>
          </a:graphicData>
        </a:graphic>
      </p:graphicFrame>
      <p:grpSp>
        <p:nvGrpSpPr>
          <p:cNvPr id="48" name="btfpColumnHeaderBox984923">
            <a:extLst>
              <a:ext uri="{FF2B5EF4-FFF2-40B4-BE49-F238E27FC236}">
                <a16:creationId xmlns:a16="http://schemas.microsoft.com/office/drawing/2014/main" id="{EE04B473-8C4C-25B8-5C72-D14903FFC895}"/>
              </a:ext>
            </a:extLst>
          </p:cNvPr>
          <p:cNvGrpSpPr/>
          <p:nvPr>
            <p:custDataLst>
              <p:tags r:id="rId29"/>
            </p:custDataLst>
          </p:nvPr>
        </p:nvGrpSpPr>
        <p:grpSpPr>
          <a:xfrm>
            <a:off x="344300" y="1586231"/>
            <a:ext cx="7480300" cy="285432"/>
            <a:chOff x="2054792" y="3736095"/>
            <a:chExt cx="1184048" cy="285432"/>
          </a:xfrm>
        </p:grpSpPr>
        <p:sp>
          <p:nvSpPr>
            <p:cNvPr id="52" name="btfpColumnHeaderBoxText984923">
              <a:extLst>
                <a:ext uri="{FF2B5EF4-FFF2-40B4-BE49-F238E27FC236}">
                  <a16:creationId xmlns:a16="http://schemas.microsoft.com/office/drawing/2014/main" id="{29C692E7-3089-5D36-B44C-21A1551557E1}"/>
                </a:ext>
              </a:extLst>
            </p:cNvPr>
            <p:cNvSpPr txBox="1"/>
            <p:nvPr/>
          </p:nvSpPr>
          <p:spPr bwMode="gray">
            <a:xfrm>
              <a:off x="2054792" y="3736095"/>
              <a:ext cx="1184048" cy="285432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400" b="1" dirty="0">
                  <a:solidFill>
                    <a:srgbClr val="000000"/>
                  </a:solidFill>
                </a:rPr>
                <a:t>Scrap steel consumption varies regionally but lags places like India and China</a:t>
              </a:r>
            </a:p>
          </p:txBody>
        </p:sp>
        <p:cxnSp>
          <p:nvCxnSpPr>
            <p:cNvPr id="53" name="btfpColumnHeaderBoxLine984923">
              <a:extLst>
                <a:ext uri="{FF2B5EF4-FFF2-40B4-BE49-F238E27FC236}">
                  <a16:creationId xmlns:a16="http://schemas.microsoft.com/office/drawing/2014/main" id="{E74F6363-026B-58B3-BD59-35BC3BF9FA19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054792" y="4019072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btfpNotesBox134000"/>
          <p:cNvSpPr txBox="1"/>
          <p:nvPr>
            <p:custDataLst>
              <p:tags r:id="rId30"/>
            </p:custDataLst>
          </p:nvPr>
        </p:nvSpPr>
        <p:spPr bwMode="gray">
          <a:xfrm>
            <a:off x="330199" y="6196568"/>
            <a:ext cx="115316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Bureau of International Recycling </a:t>
            </a:r>
            <a:r>
              <a:rPr lang="en-US" sz="800" i="1" dirty="0">
                <a:solidFill>
                  <a:srgbClr val="000000"/>
                </a:solidFill>
                <a:hlinkClick r:id="rId35"/>
              </a:rPr>
              <a:t>World Steel Recycling in Figures 2017-2021</a:t>
            </a:r>
            <a:r>
              <a:rPr lang="en-US" sz="800" dirty="0">
                <a:solidFill>
                  <a:srgbClr val="000000"/>
                </a:solidFill>
              </a:rPr>
              <a:t> (2021), IEA </a:t>
            </a:r>
            <a:r>
              <a:rPr lang="en-US" sz="800" i="1" dirty="0">
                <a:solidFill>
                  <a:srgbClr val="000000"/>
                </a:solidFill>
                <a:hlinkClick r:id="rId36"/>
              </a:rPr>
              <a:t>Iron and Steel Technology Roadmap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(2020), World Steel Association </a:t>
            </a:r>
            <a:r>
              <a:rPr lang="en-US" sz="800" i="1" dirty="0">
                <a:solidFill>
                  <a:srgbClr val="000000"/>
                </a:solidFill>
                <a:hlinkClick r:id="rId37"/>
              </a:rPr>
              <a:t>Scrap use in the steel </a:t>
            </a:r>
            <a:br>
              <a:rPr lang="en-US" sz="800" i="1" dirty="0">
                <a:solidFill>
                  <a:srgbClr val="000000"/>
                </a:solidFill>
                <a:hlinkClick r:id="rId37"/>
              </a:rPr>
            </a:br>
            <a:r>
              <a:rPr lang="en-US" sz="800" i="1" dirty="0">
                <a:solidFill>
                  <a:srgbClr val="000000"/>
                </a:solidFill>
                <a:hlinkClick r:id="rId37"/>
              </a:rPr>
              <a:t>industry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(2021), World Steel Association </a:t>
            </a:r>
            <a:r>
              <a:rPr lang="en-US" sz="800" i="1" dirty="0">
                <a:solidFill>
                  <a:srgbClr val="000000"/>
                </a:solidFill>
                <a:hlinkClick r:id="rId38"/>
              </a:rPr>
              <a:t>World Steel in Figures 2023</a:t>
            </a:r>
            <a:r>
              <a:rPr lang="en-US" sz="800" dirty="0">
                <a:solidFill>
                  <a:srgbClr val="000000"/>
                </a:solidFill>
              </a:rPr>
              <a:t> (2023), IEEFA </a:t>
            </a:r>
            <a:r>
              <a:rPr lang="en-US" sz="800" i="1" dirty="0">
                <a:solidFill>
                  <a:srgbClr val="000000"/>
                </a:solidFill>
                <a:hlinkClick r:id="rId39"/>
              </a:rPr>
              <a:t>New From Old: The Global Potential for More Scrap Steel Recycling</a:t>
            </a:r>
            <a:r>
              <a:rPr lang="en-US" sz="800" dirty="0">
                <a:solidFill>
                  <a:srgbClr val="000000"/>
                </a:solidFill>
              </a:rPr>
              <a:t> (2021).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40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41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42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AA5072-3C98-5DA7-4E80-9CA189F78B97}"/>
              </a:ext>
            </a:extLst>
          </p:cNvPr>
          <p:cNvSpPr txBox="1"/>
          <p:nvPr/>
        </p:nvSpPr>
        <p:spPr bwMode="gray">
          <a:xfrm>
            <a:off x="8377237" y="1578793"/>
            <a:ext cx="3484561" cy="3052118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050" b="1" dirty="0"/>
              <a:t>Average lifespan </a:t>
            </a:r>
            <a:r>
              <a:rPr lang="en-US" sz="1050" dirty="0"/>
              <a:t>of a steel product is ~</a:t>
            </a:r>
            <a:r>
              <a:rPr lang="en-US" sz="1050" b="1" dirty="0"/>
              <a:t>40 years</a:t>
            </a:r>
            <a:r>
              <a:rPr lang="en-US" sz="1050" dirty="0"/>
              <a:t>, but with a </a:t>
            </a:r>
            <a:r>
              <a:rPr lang="en-US" sz="1050" b="1" dirty="0"/>
              <a:t>wide range</a:t>
            </a:r>
            <a:r>
              <a:rPr lang="en-US" sz="1050" dirty="0"/>
              <a:t>. Steel packaging (such as tin-coated steel cans) lasts </a:t>
            </a:r>
            <a:r>
              <a:rPr lang="en-US" sz="1050" b="1" dirty="0"/>
              <a:t>only a few weeks on average</a:t>
            </a:r>
            <a:r>
              <a:rPr lang="en-US" sz="1050" dirty="0"/>
              <a:t>, while steel used for buildings may </a:t>
            </a:r>
            <a:r>
              <a:rPr lang="en-US" sz="1050" b="1" dirty="0"/>
              <a:t>last 100 or more years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050" dirty="0"/>
              <a:t>This long life-span means </a:t>
            </a:r>
            <a:r>
              <a:rPr lang="en-US" sz="1050" b="1" dirty="0"/>
              <a:t>that scrap steel is still scarce in emerging economies</a:t>
            </a:r>
            <a:r>
              <a:rPr lang="en-US" sz="1050" dirty="0"/>
              <a:t>, as these countries industrialized later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050" dirty="0"/>
              <a:t>Usually, </a:t>
            </a:r>
            <a:r>
              <a:rPr lang="en-US" sz="1050" b="1" dirty="0"/>
              <a:t>local scrap steel recycling markets</a:t>
            </a:r>
            <a:r>
              <a:rPr lang="en-US" sz="1050" dirty="0"/>
              <a:t> feed the domestic steel industry. But there is some </a:t>
            </a:r>
            <a:r>
              <a:rPr lang="en-US" sz="1050" b="1" dirty="0"/>
              <a:t>international trade </a:t>
            </a:r>
            <a:r>
              <a:rPr lang="en-US" sz="1050" dirty="0"/>
              <a:t>taking place: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850" dirty="0"/>
              <a:t>Turkey, the world’s 7th largest steel producer, imported over 90% of their scrap steel inputs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850" dirty="0"/>
              <a:t>The EU and the US are both large exporters of scrap steel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4714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F2833-96C7-2985-7FFB-374F7F0B5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795319"/>
            <a:ext cx="10515600" cy="2436792"/>
          </a:xfrm>
        </p:spPr>
        <p:txBody>
          <a:bodyPr>
            <a:normAutofit/>
          </a:bodyPr>
          <a:lstStyle/>
          <a:p>
            <a:r>
              <a:rPr lang="en-US" sz="48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Steel sector overview: </a:t>
            </a:r>
            <a:br>
              <a:rPr lang="en-US" sz="48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</a:br>
            <a:r>
              <a:rPr lang="en-US" sz="48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The problem</a:t>
            </a:r>
            <a:endParaRPr lang="en-US" sz="48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7102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8FBD39-9108-CE02-B861-E2CEAE0B65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330383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503" imgH="503" progId="TCLayout.ActiveDocument.1">
                  <p:embed/>
                </p:oleObj>
              </mc:Choice>
              <mc:Fallback>
                <p:oleObj name="think-cell Slide" r:id="rId21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FBD39-9108-CE02-B861-E2CEAE0B6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0200" y="503440"/>
            <a:ext cx="11531600" cy="882788"/>
          </a:xfrm>
        </p:spPr>
        <p:txBody>
          <a:bodyPr vert="horz">
            <a:noAutofit/>
          </a:bodyPr>
          <a:lstStyle/>
          <a:p>
            <a:r>
              <a:rPr lang="en-US" dirty="0"/>
              <a:t>Scrap steel stock is expected to continue growing globally, allowing for more markets to increase scrap steel recycling</a:t>
            </a:r>
          </a:p>
        </p:txBody>
      </p:sp>
      <p:sp>
        <p:nvSpPr>
          <p:cNvPr id="10" name="btfpNotesBox393724"/>
          <p:cNvSpPr txBox="1"/>
          <p:nvPr>
            <p:custDataLst>
              <p:tags r:id="rId3"/>
            </p:custDataLst>
          </p:nvPr>
        </p:nvSpPr>
        <p:spPr bwMode="gray">
          <a:xfrm>
            <a:off x="330199" y="6279923"/>
            <a:ext cx="115316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(*) Canada, Mexico and USA. Source: </a:t>
            </a:r>
            <a:r>
              <a:rPr lang="en-US" sz="800" dirty="0">
                <a:solidFill>
                  <a:srgbClr val="000000"/>
                </a:solidFill>
                <a:hlinkClick r:id="rId23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 (2018), World Steel Association </a:t>
            </a:r>
            <a:r>
              <a:rPr lang="en-US" sz="800" i="1" dirty="0">
                <a:solidFill>
                  <a:srgbClr val="000000"/>
                </a:solidFill>
                <a:hlinkClick r:id="rId24"/>
              </a:rPr>
              <a:t>Scrap use in the steel industry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(2021), IEEFA </a:t>
            </a:r>
            <a:r>
              <a:rPr lang="en-US" sz="800" i="1" dirty="0">
                <a:solidFill>
                  <a:srgbClr val="000000"/>
                </a:solidFill>
                <a:hlinkClick r:id="rId25"/>
              </a:rPr>
              <a:t>New From Old: The Global Potential for More Scrap</a:t>
            </a:r>
            <a:br>
              <a:rPr lang="en-US" sz="800" i="1" dirty="0">
                <a:solidFill>
                  <a:srgbClr val="000000"/>
                </a:solidFill>
                <a:hlinkClick r:id="rId25"/>
              </a:rPr>
            </a:br>
            <a:r>
              <a:rPr lang="en-US" sz="800" i="1" dirty="0">
                <a:solidFill>
                  <a:srgbClr val="000000"/>
                </a:solidFill>
                <a:hlinkClick r:id="rId25"/>
              </a:rPr>
              <a:t>Steel Recycling</a:t>
            </a:r>
            <a:r>
              <a:rPr lang="en-US" sz="800" dirty="0">
                <a:solidFill>
                  <a:srgbClr val="000000"/>
                </a:solidFill>
              </a:rPr>
              <a:t> (2021). 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26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27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28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graphicFrame>
        <p:nvGraphicFramePr>
          <p:cNvPr id="55" name="Chart 54"/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23388918"/>
              </p:ext>
            </p:extLst>
          </p:nvPr>
        </p:nvGraphicFramePr>
        <p:xfrm>
          <a:off x="255588" y="2168525"/>
          <a:ext cx="7651750" cy="4049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4639B54-6DC4-E9F4-C240-2D889276F76D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358775" y="1993900"/>
            <a:ext cx="39862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000" b="1" dirty="0">
                <a:cs typeface="Arial"/>
              </a:rPr>
              <a:t>Global scrap steel availability by major regions, 2017-2050 (in mm)</a:t>
            </a:r>
            <a:endParaRPr lang="en-US" sz="1000" dirty="0">
              <a:cs typeface="Arial"/>
            </a:endParaRP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1825625" y="6105525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B78699E-7181-4D94-8127-ACCB4A95FA0B}" type="datetime'2''''''''''''''''''0''''''''''''''''''''''''''''1''7'''''''">
              <a:rPr lang="en-US" altLang="en-US" sz="1000" smtClean="0"/>
              <a:pPr/>
              <a:t>2017</a:t>
            </a:fld>
            <a:endParaRPr lang="en-US" sz="1000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4167188" y="6105525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19B03F8-3A79-4EC9-B73F-B9E77F73103D}" type="datetime'''''2''''''0''''''''''''''''''30'">
              <a:rPr lang="en-US" altLang="en-US" sz="1000" smtClean="0"/>
              <a:pPr/>
              <a:t>2030</a:t>
            </a:fld>
            <a:endParaRPr lang="en-US" sz="1000" dirty="0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6507163" y="6105525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8DC0B7B-690D-4E91-905B-20D1A5EA4E44}" type="datetime'''''''2''0''''''5''''0'''''''''''''''''''''''''''''''">
              <a:rPr lang="en-US" altLang="en-US" sz="1000" smtClean="0"/>
              <a:pPr/>
              <a:t>2050</a:t>
            </a:fld>
            <a:endParaRPr lang="en-US" sz="1000" dirty="0"/>
          </a:p>
        </p:txBody>
      </p:sp>
      <p:sp useBgFill="1">
        <p:nvSpPr>
          <p:cNvPr id="3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1849438" y="3881438"/>
            <a:ext cx="244475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EBCCA11-67DD-481A-8128-163FA3DE399E}" type="datetime'''''''''''''''7''''''5''''''''''''''''''''''0'''''''''''''">
              <a:rPr lang="en-US" altLang="en-US" sz="1000" smtClean="0"/>
              <a:pPr/>
              <a:t>750</a:t>
            </a:fld>
            <a:endParaRPr lang="en-US" sz="1000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4138613" y="3160713"/>
            <a:ext cx="3492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1E6E869-4C30-4269-94DD-B4A2F14656EF}" type="datetime'''''''''1'''''',0''20'''''''''''''''''''''">
              <a:rPr lang="en-US" altLang="en-US" sz="1000" smtClean="0"/>
              <a:pPr/>
              <a:t>1,020</a:t>
            </a:fld>
            <a:endParaRPr lang="en-US" sz="1000" dirty="0"/>
          </a:p>
        </p:txBody>
      </p:sp>
      <p:sp useBgFill="1">
        <p:nvSpPr>
          <p:cNvPr id="3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6478588" y="2306638"/>
            <a:ext cx="349250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F11E454-8D31-417A-959F-8D22055BAB1D}" type="datetime'1'',''''''''''3''''''''''''''''''''''''''4''''0'''''''''''">
              <a:rPr lang="en-US" altLang="en-US" sz="1000" smtClean="0"/>
              <a:pPr/>
              <a:t>1,340</a:t>
            </a:fld>
            <a:endParaRPr lang="en-US" sz="1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459A5B-0096-9ED4-9226-3D10871B30D2}"/>
              </a:ext>
            </a:extLst>
          </p:cNvPr>
          <p:cNvSpPr/>
          <p:nvPr/>
        </p:nvSpPr>
        <p:spPr bwMode="gray">
          <a:xfrm>
            <a:off x="805656" y="2332038"/>
            <a:ext cx="1555750" cy="6477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58F964-85BD-03AC-EF8E-51FD6F815FDF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801688" y="2324100"/>
            <a:ext cx="1674813" cy="6604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293D56F-882A-8EFA-C724-2332BC7A08E1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852488" y="2379663"/>
            <a:ext cx="179388" cy="133350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8402557-92DE-7B8A-48FD-0700C8ABE405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852488" y="2582863"/>
            <a:ext cx="179388" cy="133350"/>
          </a:xfrm>
          <a:prstGeom prst="rect">
            <a:avLst/>
          </a:prstGeom>
          <a:solidFill>
            <a:schemeClr val="accent2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8F37B89-6232-71D3-8CD7-DB83BCEFE778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852488" y="2786063"/>
            <a:ext cx="179388" cy="133350"/>
          </a:xfrm>
          <a:prstGeom prst="rect">
            <a:avLst/>
          </a:prstGeom>
          <a:solidFill>
            <a:schemeClr val="accent3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1082675" y="2374900"/>
            <a:ext cx="1273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66BAE8D5-AB2D-4B24-8F32-D9EEE8281F51}" type="datetime'E''U'''''' + NA''F''''''T''A''* ''+ ''''J''''''ap''''''an'''''">
              <a:rPr lang="en-US" altLang="en-US" sz="1000" smtClean="0"/>
              <a:pPr/>
              <a:t>EU + NAFTA* + Japan</a:t>
            </a:fld>
            <a:endParaRPr lang="en-US" sz="1000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1082675" y="2578100"/>
            <a:ext cx="3302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3C1CB0C0-3565-4811-AACB-2E9C3F51C593}" type="datetime'C''h''''''''''''''''i''''n''''''''a'''''''''''''''''''">
              <a:rPr lang="en-US" altLang="en-US" sz="1000" smtClean="0"/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China</a:t>
            </a:fld>
            <a:endParaRPr lang="en-US" sz="1000" dirty="0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1082675" y="2781300"/>
            <a:ext cx="7381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E7C75D45-B6A1-4859-91E8-075AE44FCEAB}" type="datetime'''''''''R''e''''''st'''''' ''''''''''''o''f ''w''orl''''''d'">
              <a:rPr lang="en-US" altLang="en-US" sz="1000" smtClean="0"/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Rest of world</a:t>
            </a:fld>
            <a:endParaRPr lang="en-US" sz="1000" dirty="0"/>
          </a:p>
        </p:txBody>
      </p:sp>
      <p:grpSp>
        <p:nvGrpSpPr>
          <p:cNvPr id="20" name="btfpColumnHeaderBox984923">
            <a:extLst>
              <a:ext uri="{FF2B5EF4-FFF2-40B4-BE49-F238E27FC236}">
                <a16:creationId xmlns:a16="http://schemas.microsoft.com/office/drawing/2014/main" id="{EE04B473-8C4C-25B8-5C72-D14903FFC895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344300" y="1586231"/>
            <a:ext cx="7480300" cy="285432"/>
            <a:chOff x="2054792" y="3736095"/>
            <a:chExt cx="1184048" cy="285432"/>
          </a:xfrm>
        </p:grpSpPr>
        <p:sp>
          <p:nvSpPr>
            <p:cNvPr id="21" name="btfpColumnHeaderBoxText984923">
              <a:extLst>
                <a:ext uri="{FF2B5EF4-FFF2-40B4-BE49-F238E27FC236}">
                  <a16:creationId xmlns:a16="http://schemas.microsoft.com/office/drawing/2014/main" id="{29C692E7-3089-5D36-B44C-21A1551557E1}"/>
                </a:ext>
              </a:extLst>
            </p:cNvPr>
            <p:cNvSpPr txBox="1"/>
            <p:nvPr/>
          </p:nvSpPr>
          <p:spPr bwMode="gray">
            <a:xfrm>
              <a:off x="2054792" y="3736095"/>
              <a:ext cx="1184048" cy="285432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400" b="1" dirty="0">
                  <a:solidFill>
                    <a:srgbClr val="000000"/>
                  </a:solidFill>
                </a:rPr>
                <a:t>Growing amount of scrap steel to alleviate demand in emerging economies like China </a:t>
              </a:r>
              <a:endParaRPr lang="en-US" sz="1400" b="1" baseline="-25000" dirty="0">
                <a:solidFill>
                  <a:srgbClr val="000000"/>
                </a:solidFill>
              </a:endParaRPr>
            </a:p>
          </p:txBody>
        </p:sp>
        <p:cxnSp>
          <p:nvCxnSpPr>
            <p:cNvPr id="22" name="btfpColumnHeaderBoxLine984923">
              <a:extLst>
                <a:ext uri="{FF2B5EF4-FFF2-40B4-BE49-F238E27FC236}">
                  <a16:creationId xmlns:a16="http://schemas.microsoft.com/office/drawing/2014/main" id="{E74F6363-026B-58B3-BD59-35BC3BF9FA19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054792" y="4019072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511520B-3E6A-05E6-9EBD-B322DAD5F968}"/>
              </a:ext>
            </a:extLst>
          </p:cNvPr>
          <p:cNvSpPr txBox="1"/>
          <p:nvPr/>
        </p:nvSpPr>
        <p:spPr bwMode="gray">
          <a:xfrm>
            <a:off x="8377887" y="1578793"/>
            <a:ext cx="3484561" cy="3013646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050" b="1" dirty="0"/>
              <a:t>Domestic scrap availability </a:t>
            </a:r>
            <a:r>
              <a:rPr lang="en-US" sz="1050" dirty="0"/>
              <a:t>to </a:t>
            </a:r>
            <a:r>
              <a:rPr lang="en-US" sz="1050" b="1" dirty="0"/>
              <a:t>increase</a:t>
            </a:r>
            <a:r>
              <a:rPr lang="en-US" sz="1050" dirty="0"/>
              <a:t> </a:t>
            </a:r>
            <a:r>
              <a:rPr lang="en-US" sz="1050" b="1" dirty="0"/>
              <a:t>significantly</a:t>
            </a:r>
            <a:r>
              <a:rPr lang="en-US" sz="1050" dirty="0"/>
              <a:t> in </a:t>
            </a:r>
            <a:r>
              <a:rPr lang="en-US" sz="1050" b="1" dirty="0"/>
              <a:t>emerging economies</a:t>
            </a:r>
            <a:r>
              <a:rPr lang="en-US" sz="1050" dirty="0"/>
              <a:t> over the coming years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850" dirty="0"/>
              <a:t>As </a:t>
            </a:r>
            <a:r>
              <a:rPr lang="en-US" sz="850" b="1" dirty="0"/>
              <a:t>China</a:t>
            </a:r>
            <a:r>
              <a:rPr lang="en-US" sz="850" dirty="0"/>
              <a:t> matures, it is expected to </a:t>
            </a:r>
            <a:r>
              <a:rPr lang="en-US" sz="850" b="1" dirty="0"/>
              <a:t>fuel much of global scrap steel supply through 2050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050" dirty="0"/>
              <a:t>Today, </a:t>
            </a:r>
            <a:r>
              <a:rPr lang="en-US" sz="1050" b="1" dirty="0"/>
              <a:t>steel stock </a:t>
            </a:r>
            <a:r>
              <a:rPr lang="en-US" sz="1050" dirty="0"/>
              <a:t>in </a:t>
            </a:r>
            <a:r>
              <a:rPr lang="en-US" sz="1050" b="1" dirty="0"/>
              <a:t>OECD</a:t>
            </a:r>
            <a:r>
              <a:rPr lang="en-US" sz="1050" dirty="0"/>
              <a:t> </a:t>
            </a:r>
            <a:r>
              <a:rPr lang="en-US" sz="1050" b="1" dirty="0"/>
              <a:t>nations</a:t>
            </a:r>
            <a:r>
              <a:rPr lang="en-US" sz="1050" dirty="0"/>
              <a:t> has reached </a:t>
            </a:r>
            <a:r>
              <a:rPr lang="en-US" sz="1050" b="1" dirty="0"/>
              <a:t>12-13 </a:t>
            </a:r>
            <a:r>
              <a:rPr lang="en-US" sz="1050" b="1" dirty="0" err="1"/>
              <a:t>tonnes</a:t>
            </a:r>
            <a:r>
              <a:rPr lang="en-US" sz="1050" b="1" dirty="0"/>
              <a:t> per capita</a:t>
            </a:r>
            <a:r>
              <a:rPr lang="en-US" sz="1050" dirty="0"/>
              <a:t>, while in </a:t>
            </a:r>
            <a:r>
              <a:rPr lang="en-US" sz="1050" b="1" dirty="0"/>
              <a:t>India and Africa</a:t>
            </a:r>
            <a:r>
              <a:rPr lang="en-US" sz="1050" dirty="0"/>
              <a:t> this is only </a:t>
            </a:r>
            <a:r>
              <a:rPr lang="en-US" sz="1050" b="1" dirty="0"/>
              <a:t>1 </a:t>
            </a:r>
            <a:r>
              <a:rPr lang="en-US" sz="1050" b="1" dirty="0" err="1"/>
              <a:t>tonne</a:t>
            </a:r>
            <a:r>
              <a:rPr lang="en-US" sz="1050" b="1" dirty="0"/>
              <a:t> per capita </a:t>
            </a:r>
            <a:r>
              <a:rPr lang="en-US" sz="1050" dirty="0"/>
              <a:t>– meaning </a:t>
            </a:r>
            <a:r>
              <a:rPr lang="en-US" sz="1050" b="1" dirty="0"/>
              <a:t>less scrap steel </a:t>
            </a:r>
            <a:r>
              <a:rPr lang="en-US" sz="1050" dirty="0"/>
              <a:t>is likely to become available in India and Africa over time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050" dirty="0"/>
              <a:t>As </a:t>
            </a:r>
            <a:r>
              <a:rPr lang="en-US" sz="1050" b="1" dirty="0"/>
              <a:t>scrap availability improves, adoption of Scrap EAF</a:t>
            </a:r>
            <a:r>
              <a:rPr lang="en-US" sz="1050" dirty="0"/>
              <a:t> and a </a:t>
            </a:r>
            <a:r>
              <a:rPr lang="en-US" sz="1050" b="1" dirty="0"/>
              <a:t>growing share of scrap steal in total steel production</a:t>
            </a:r>
            <a:r>
              <a:rPr lang="en-US" sz="1050" dirty="0"/>
              <a:t> become more feasible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endParaRPr lang="en-US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4930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00D19F9-8449-CE3A-6518-C21481D81AE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03" imgH="503" progId="TCLayout.ActiveDocument.1">
                  <p:embed/>
                </p:oleObj>
              </mc:Choice>
              <mc:Fallback>
                <p:oleObj name="think-cell Slide" r:id="rId5" imgW="503" imgH="503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00D19F9-8449-CE3A-6518-C21481D81A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143DF7D-7A48-5275-75D4-1123FAB0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Steel Decarbonization Technologies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2023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2E0FC-1BAB-686F-A3FC-814C7E51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3911C6AB-4BBB-DD70-0FE0-FC51B3A80E6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592" imgH="591" progId="TCLayout.ActiveDocument.1">
                  <p:embed/>
                </p:oleObj>
              </mc:Choice>
              <mc:Fallback>
                <p:oleObj name="think-cell Slide" r:id="rId11" imgW="592" imgH="59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11C6AB-4BBB-DD70-0FE0-FC51B3A80E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648385">
            <a:extLst>
              <a:ext uri="{FF2B5EF4-FFF2-40B4-BE49-F238E27FC236}">
                <a16:creationId xmlns:a16="http://schemas.microsoft.com/office/drawing/2014/main" id="{1504AB50-3EA0-DCDC-A935-6150BBF17F8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352" y="787812"/>
            <a:ext cx="3479800" cy="496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id="{31BC014C-A1B1-3C03-1BC8-B413142B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5" y="4497732"/>
            <a:ext cx="3165987" cy="1362293"/>
          </a:xfrm>
        </p:spPr>
        <p:txBody>
          <a:bodyPr vert="horz" anchor="t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Key messages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b="0" dirty="0">
                <a:solidFill>
                  <a:schemeClr val="bg1"/>
                </a:solidFill>
              </a:rPr>
              <a:t>Steel decarbonization technologies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btfpNotesBox111697">
            <a:extLst>
              <a:ext uri="{FF2B5EF4-FFF2-40B4-BE49-F238E27FC236}">
                <a16:creationId xmlns:a16="http://schemas.microsoft.com/office/drawing/2014/main" id="{D96041CA-E817-D668-EB71-D499792CCA1A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200" y="6395107"/>
            <a:ext cx="11531600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Khawsam-ang,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btfpBulletedList771181">
            <a:extLst>
              <a:ext uri="{FF2B5EF4-FFF2-40B4-BE49-F238E27FC236}">
                <a16:creationId xmlns:a16="http://schemas.microsoft.com/office/drawing/2014/main" id="{79821E8A-F178-AF02-DBC9-C72AF623DE1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gray">
          <a:xfrm>
            <a:off x="4076290" y="787812"/>
            <a:ext cx="7507288" cy="2142501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US" sz="1400" dirty="0"/>
              <a:t>Several </a:t>
            </a:r>
            <a:r>
              <a:rPr lang="en-US" sz="1400" b="1" dirty="0"/>
              <a:t>emerging deep decarbonization steelmaking technologies </a:t>
            </a:r>
            <a:r>
              <a:rPr lang="en-US" sz="1400" dirty="0"/>
              <a:t>now exist:</a:t>
            </a:r>
            <a:endParaRPr lang="en-US" sz="1400" b="1" baseline="-25000" dirty="0">
              <a:cs typeface="Arial"/>
            </a:endParaRPr>
          </a:p>
          <a:p>
            <a:pPr lvl="1">
              <a:spcBef>
                <a:spcPts val="300"/>
              </a:spcBef>
            </a:pPr>
            <a:r>
              <a:rPr lang="en-US" sz="1200" b="1" dirty="0"/>
              <a:t>Green hydrogen DRI-EAF: </a:t>
            </a:r>
            <a:r>
              <a:rPr lang="en-US" sz="1200" dirty="0"/>
              <a:t>hydrogen produced using zero-carbon electricity is used as iron ore reductant instead of natural gas. Second step still uses an Electric Arc Furnace (EAF)</a:t>
            </a:r>
            <a:endParaRPr lang="en-US" sz="1200" b="1" dirty="0"/>
          </a:p>
          <a:p>
            <a:pPr lvl="1">
              <a:spcBef>
                <a:spcPts val="300"/>
              </a:spcBef>
            </a:pPr>
            <a:r>
              <a:rPr lang="en-US" sz="1200" b="1" dirty="0">
                <a:cs typeface="Arial"/>
              </a:rPr>
              <a:t>Iron ore electrolysis: </a:t>
            </a:r>
            <a:r>
              <a:rPr lang="en-US" sz="1200" dirty="0">
                <a:cs typeface="Arial"/>
              </a:rPr>
              <a:t>use of electricity to split pure iron from iron ore. Two technologies:</a:t>
            </a:r>
          </a:p>
          <a:p>
            <a:pPr lvl="2">
              <a:spcBef>
                <a:spcPts val="300"/>
              </a:spcBef>
            </a:pPr>
            <a:r>
              <a:rPr lang="en-US" sz="1200" b="1" dirty="0">
                <a:cs typeface="Arial"/>
              </a:rPr>
              <a:t>Molten Oxide Electrolysis (MOE): </a:t>
            </a:r>
            <a:r>
              <a:rPr lang="en-US" sz="1200" dirty="0">
                <a:cs typeface="Arial"/>
              </a:rPr>
              <a:t>a high current is run through a mixture of iron ore and a liquid electrolyte. The current causes the iron ore to split into oxygen and molten iron</a:t>
            </a:r>
          </a:p>
          <a:p>
            <a:pPr lvl="2">
              <a:spcBef>
                <a:spcPts val="300"/>
              </a:spcBef>
            </a:pPr>
            <a:r>
              <a:rPr lang="en-US" sz="1200" b="1" dirty="0" err="1">
                <a:cs typeface="Arial"/>
              </a:rPr>
              <a:t>Electrowinning</a:t>
            </a:r>
            <a:r>
              <a:rPr lang="en-US" sz="1200" b="1" dirty="0">
                <a:cs typeface="Arial"/>
              </a:rPr>
              <a:t>-EAF (EF-EAF): </a:t>
            </a:r>
            <a:r>
              <a:rPr lang="en-US" sz="1200" dirty="0">
                <a:cs typeface="Arial"/>
              </a:rPr>
              <a:t>iron from iron ore is dissolved in an acid, which leaves behind impurities. The iron-rich solution is electrocuted to form pure solid iron, which is melted in an EAF</a:t>
            </a:r>
          </a:p>
          <a:p>
            <a:pPr lvl="1">
              <a:spcBef>
                <a:spcPts val="300"/>
              </a:spcBef>
            </a:pPr>
            <a:r>
              <a:rPr lang="en-US" sz="1200" b="1" dirty="0">
                <a:cs typeface="Arial"/>
              </a:rPr>
              <a:t>Carbon Capture, Utilization and Storage (CCUS): </a:t>
            </a:r>
            <a:r>
              <a:rPr lang="en-US" sz="1200" dirty="0">
                <a:cs typeface="Arial"/>
              </a:rPr>
              <a:t>BF-BOF and DRI-EAF can be retrofitted with point capture equipment. Captured carbon is then used or stored</a:t>
            </a:r>
          </a:p>
        </p:txBody>
      </p:sp>
      <p:sp>
        <p:nvSpPr>
          <p:cNvPr id="7" name="btfpBulletedList771181">
            <a:extLst>
              <a:ext uri="{FF2B5EF4-FFF2-40B4-BE49-F238E27FC236}">
                <a16:creationId xmlns:a16="http://schemas.microsoft.com/office/drawing/2014/main" id="{B4EF1DF7-5CEC-0BC3-6E07-F71AEB66A013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gray">
          <a:xfrm>
            <a:off x="4076290" y="2905047"/>
            <a:ext cx="7507288" cy="1149921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US" sz="1400" dirty="0">
                <a:cs typeface="Arial"/>
              </a:rPr>
              <a:t>These technologies produce steel with </a:t>
            </a:r>
            <a:r>
              <a:rPr lang="en-US" sz="1400" b="1" dirty="0">
                <a:cs typeface="Arial"/>
              </a:rPr>
              <a:t>over 90% less CO</a:t>
            </a:r>
            <a:r>
              <a:rPr lang="en-US" sz="1400" b="1" baseline="-25000" dirty="0">
                <a:cs typeface="Arial"/>
              </a:rPr>
              <a:t>2</a:t>
            </a:r>
            <a:r>
              <a:rPr lang="en-US" sz="1400" b="1" dirty="0">
                <a:cs typeface="Arial"/>
              </a:rPr>
              <a:t> emissions </a:t>
            </a:r>
            <a:r>
              <a:rPr lang="en-US" sz="1400" dirty="0">
                <a:cs typeface="Arial"/>
              </a:rPr>
              <a:t>compared to conventional processes. However, </a:t>
            </a:r>
            <a:r>
              <a:rPr lang="en-US" sz="1400" b="1" dirty="0">
                <a:cs typeface="Arial"/>
              </a:rPr>
              <a:t>green hydrogen DRI-EAF </a:t>
            </a:r>
            <a:r>
              <a:rPr lang="en-US" sz="1400" dirty="0">
                <a:cs typeface="Arial"/>
              </a:rPr>
              <a:t>and </a:t>
            </a:r>
            <a:r>
              <a:rPr lang="en-US" sz="1400" b="1" dirty="0">
                <a:cs typeface="Arial"/>
              </a:rPr>
              <a:t>CCUS BF-BOF / DRI-EAF </a:t>
            </a:r>
            <a:r>
              <a:rPr lang="en-US" sz="1400" dirty="0">
                <a:cs typeface="Arial"/>
              </a:rPr>
              <a:t>come at a </a:t>
            </a:r>
            <a:r>
              <a:rPr lang="en-US" sz="1400" b="1" dirty="0">
                <a:cs typeface="Arial"/>
              </a:rPr>
              <a:t>green price premium. CCUS is also less viable for BF </a:t>
            </a:r>
            <a:r>
              <a:rPr lang="en-US" sz="1400" dirty="0">
                <a:cs typeface="Arial"/>
              </a:rPr>
              <a:t>route given </a:t>
            </a:r>
            <a:r>
              <a:rPr lang="en-US" sz="1400" b="1" dirty="0">
                <a:cs typeface="Arial"/>
              </a:rPr>
              <a:t>difficulty to capture all carbon that’s released</a:t>
            </a:r>
            <a:r>
              <a:rPr lang="en-US" sz="1400" dirty="0">
                <a:cs typeface="Arial"/>
              </a:rPr>
              <a:t>. </a:t>
            </a:r>
            <a:r>
              <a:rPr lang="en-US" sz="1400" b="1" dirty="0">
                <a:cs typeface="Arial"/>
              </a:rPr>
              <a:t>Electrolysis </a:t>
            </a:r>
            <a:r>
              <a:rPr lang="en-US" sz="1400" dirty="0">
                <a:cs typeface="Arial"/>
              </a:rPr>
              <a:t>may be </a:t>
            </a:r>
            <a:r>
              <a:rPr lang="en-US" sz="1400" b="1" dirty="0">
                <a:cs typeface="Arial"/>
              </a:rPr>
              <a:t>cheaper </a:t>
            </a:r>
            <a:r>
              <a:rPr lang="en-US" sz="1400" dirty="0">
                <a:cs typeface="Arial"/>
              </a:rPr>
              <a:t>than conventional processes, but </a:t>
            </a:r>
            <a:r>
              <a:rPr lang="en-US" sz="1400" b="1" dirty="0">
                <a:cs typeface="Arial"/>
              </a:rPr>
              <a:t>has not been tested at scale yet</a:t>
            </a:r>
            <a:endParaRPr lang="en-US" sz="1400" b="1" baseline="-25000" dirty="0">
              <a:cs typeface="Arial"/>
            </a:endParaRPr>
          </a:p>
        </p:txBody>
      </p:sp>
      <p:sp>
        <p:nvSpPr>
          <p:cNvPr id="9" name="btfpBulletedList771181">
            <a:extLst>
              <a:ext uri="{FF2B5EF4-FFF2-40B4-BE49-F238E27FC236}">
                <a16:creationId xmlns:a16="http://schemas.microsoft.com/office/drawing/2014/main" id="{FF00619F-5676-A611-5CE1-F75AA35D61B4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gray">
          <a:xfrm>
            <a:off x="4076290" y="4075633"/>
            <a:ext cx="7507288" cy="1134532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US" sz="1400" dirty="0"/>
              <a:t>There are also some </a:t>
            </a:r>
            <a:r>
              <a:rPr lang="en-US" sz="1400" b="1" dirty="0"/>
              <a:t>emerging transitional steelmaking technologies </a:t>
            </a:r>
            <a:r>
              <a:rPr lang="en-US" sz="1400" dirty="0"/>
              <a:t>with </a:t>
            </a:r>
            <a:r>
              <a:rPr lang="en-US" sz="1400" b="1" dirty="0"/>
              <a:t>lower decarbonization potential</a:t>
            </a:r>
            <a:r>
              <a:rPr lang="en-US" sz="1400" dirty="0"/>
              <a:t>:</a:t>
            </a:r>
          </a:p>
          <a:p>
            <a:pPr lvl="1">
              <a:spcBef>
                <a:spcPts val="300"/>
              </a:spcBef>
            </a:pPr>
            <a:r>
              <a:rPr lang="en-US" sz="1200" b="1" dirty="0"/>
              <a:t>Modifications to existing BF-BOF and DRI-EAF: </a:t>
            </a:r>
            <a:r>
              <a:rPr lang="en-US" sz="1200" dirty="0"/>
              <a:t>using biomass as input, switching to zero-carbon electricity, partial green hydrogen injections</a:t>
            </a:r>
          </a:p>
          <a:p>
            <a:pPr lvl="1">
              <a:spcBef>
                <a:spcPts val="300"/>
              </a:spcBef>
            </a:pPr>
            <a:r>
              <a:rPr lang="en-US" sz="1200" b="1" dirty="0"/>
              <a:t>Different production process: </a:t>
            </a:r>
            <a:r>
              <a:rPr lang="en-US" sz="1200" dirty="0"/>
              <a:t>Smelting Reduction-BOF (SM-BOF)</a:t>
            </a:r>
            <a:endParaRPr lang="en-US" sz="1200" b="1" dirty="0"/>
          </a:p>
        </p:txBody>
      </p:sp>
      <p:sp>
        <p:nvSpPr>
          <p:cNvPr id="10" name="btfpBulletedList771181">
            <a:extLst>
              <a:ext uri="{FF2B5EF4-FFF2-40B4-BE49-F238E27FC236}">
                <a16:creationId xmlns:a16="http://schemas.microsoft.com/office/drawing/2014/main" id="{9F1FA32F-ACAC-353C-68F2-55579622E18C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gray">
          <a:xfrm>
            <a:off x="4076290" y="5252197"/>
            <a:ext cx="7507288" cy="50359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US" sz="1400" b="1" dirty="0"/>
              <a:t>Decarbonization potential of transitional technologies </a:t>
            </a:r>
            <a:r>
              <a:rPr lang="en-US" sz="1400" dirty="0"/>
              <a:t>ranges </a:t>
            </a:r>
            <a:r>
              <a:rPr lang="en-US" sz="1400" b="1" dirty="0"/>
              <a:t>between 10-50%</a:t>
            </a:r>
            <a:r>
              <a:rPr lang="en-US" sz="1400" dirty="0"/>
              <a:t>, while they still come with a </a:t>
            </a:r>
            <a:r>
              <a:rPr lang="en-US" sz="1400" b="1" dirty="0"/>
              <a:t>considerable green premium</a:t>
            </a:r>
            <a:endParaRPr lang="en-US" sz="12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C9595A-C9C8-CBF5-142B-91BB0F04C5D2}"/>
              </a:ext>
            </a:extLst>
          </p:cNvPr>
          <p:cNvCxnSpPr/>
          <p:nvPr/>
        </p:nvCxnSpPr>
        <p:spPr bwMode="gray">
          <a:xfrm>
            <a:off x="4081053" y="2898500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909612-18FF-28F7-89BD-92F7D38FEE75}"/>
              </a:ext>
            </a:extLst>
          </p:cNvPr>
          <p:cNvCxnSpPr/>
          <p:nvPr/>
        </p:nvCxnSpPr>
        <p:spPr bwMode="gray">
          <a:xfrm>
            <a:off x="4081053" y="4069089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8824FD-141E-1C3F-F634-29892690CE87}"/>
              </a:ext>
            </a:extLst>
          </p:cNvPr>
          <p:cNvCxnSpPr/>
          <p:nvPr/>
        </p:nvCxnSpPr>
        <p:spPr bwMode="gray">
          <a:xfrm>
            <a:off x="4081053" y="5231181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59640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B88A8-BB82-88CB-D3DD-652B3E897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82703244-6B5B-5641-AAB0-E19750E7D49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2703244-6B5B-5641-AAB0-E19750E7D4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55DFB6F-2FA8-37DB-6598-00C1267D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1113066"/>
          </a:xfrm>
        </p:spPr>
        <p:txBody>
          <a:bodyPr vert="horz" anchor="t">
            <a:noAutofit/>
          </a:bodyPr>
          <a:lstStyle/>
          <a:p>
            <a:r>
              <a:rPr lang="en-US" sz="2500" dirty="0"/>
              <a:t>Most steel production uses BF-BOF, scrap EAF, and NG DRI-EAF, with Green H</a:t>
            </a:r>
            <a:r>
              <a:rPr lang="en-US" sz="2500" baseline="-25000" dirty="0"/>
              <a:t>2</a:t>
            </a:r>
            <a:r>
              <a:rPr lang="en-US" sz="2500" dirty="0"/>
              <a:t> DRI-EAF, iron ore electrolysis, and CCUS technologies emerging 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B1DD06D-A4E3-132A-6F71-8E24E84D7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00609" y="2155358"/>
            <a:ext cx="6590782" cy="2801285"/>
            <a:chOff x="1471707" y="2136703"/>
            <a:chExt cx="5612363" cy="2051236"/>
          </a:xfrm>
        </p:grpSpPr>
        <p:sp>
          <p:nvSpPr>
            <p:cNvPr id="2" name="Arc 1">
              <a:extLst>
                <a:ext uri="{FF2B5EF4-FFF2-40B4-BE49-F238E27FC236}">
                  <a16:creationId xmlns:a16="http://schemas.microsoft.com/office/drawing/2014/main" id="{C173F0E1-7818-612F-B608-A6EA457B5CAE}"/>
                </a:ext>
              </a:extLst>
            </p:cNvPr>
            <p:cNvSpPr/>
            <p:nvPr/>
          </p:nvSpPr>
          <p:spPr bwMode="gray">
            <a:xfrm>
              <a:off x="1795063" y="2249866"/>
              <a:ext cx="2307265" cy="1938073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A0A0A0"/>
              </a:solidFill>
              <a:prstDash val="dash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btfpColumnHeaderBoxText984923">
              <a:extLst>
                <a:ext uri="{FF2B5EF4-FFF2-40B4-BE49-F238E27FC236}">
                  <a16:creationId xmlns:a16="http://schemas.microsoft.com/office/drawing/2014/main" id="{06779CDB-15D6-9EDD-3052-6BB942CB2AAA}"/>
                </a:ext>
              </a:extLst>
            </p:cNvPr>
            <p:cNvSpPr txBox="1"/>
            <p:nvPr/>
          </p:nvSpPr>
          <p:spPr bwMode="gray">
            <a:xfrm>
              <a:off x="1471707" y="2988754"/>
              <a:ext cx="974061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noProof="0" dirty="0">
                  <a:solidFill>
                    <a:srgbClr val="A0A0A0"/>
                  </a:solidFill>
                  <a:latin typeface="Arial"/>
                </a:rPr>
                <a:t>Iron ore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btfpColumnHeaderBoxText984923">
              <a:extLst>
                <a:ext uri="{FF2B5EF4-FFF2-40B4-BE49-F238E27FC236}">
                  <a16:creationId xmlns:a16="http://schemas.microsoft.com/office/drawing/2014/main" id="{BDFCB5FC-C147-F249-907F-9A8171B302D2}"/>
                </a:ext>
              </a:extLst>
            </p:cNvPr>
            <p:cNvSpPr txBox="1"/>
            <p:nvPr/>
          </p:nvSpPr>
          <p:spPr bwMode="gray">
            <a:xfrm>
              <a:off x="4059094" y="2962050"/>
              <a:ext cx="631603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0A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Iron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btfpColumnHeaderBoxText984923">
              <a:extLst>
                <a:ext uri="{FF2B5EF4-FFF2-40B4-BE49-F238E27FC236}">
                  <a16:creationId xmlns:a16="http://schemas.microsoft.com/office/drawing/2014/main" id="{AA7914E6-B765-026D-9A9D-F3BAFCD30FBE}"/>
                </a:ext>
              </a:extLst>
            </p:cNvPr>
            <p:cNvSpPr txBox="1"/>
            <p:nvPr/>
          </p:nvSpPr>
          <p:spPr bwMode="gray">
            <a:xfrm>
              <a:off x="6452467" y="2902989"/>
              <a:ext cx="631603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0A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Steel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Arc 126">
              <a:extLst>
                <a:ext uri="{FF2B5EF4-FFF2-40B4-BE49-F238E27FC236}">
                  <a16:creationId xmlns:a16="http://schemas.microsoft.com/office/drawing/2014/main" id="{110ED056-DF5B-4B47-E279-CF17F64AB64E}"/>
                </a:ext>
              </a:extLst>
            </p:cNvPr>
            <p:cNvSpPr/>
            <p:nvPr/>
          </p:nvSpPr>
          <p:spPr bwMode="gray">
            <a:xfrm>
              <a:off x="4425684" y="2249866"/>
              <a:ext cx="2314401" cy="1938073"/>
            </a:xfrm>
            <a:prstGeom prst="arc">
              <a:avLst>
                <a:gd name="adj1" fmla="val 11489332"/>
                <a:gd name="adj2" fmla="val 20826571"/>
              </a:avLst>
            </a:prstGeom>
            <a:ln w="28575" cap="flat">
              <a:solidFill>
                <a:srgbClr val="A0A0A0"/>
              </a:solidFill>
              <a:prstDash val="dash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EF9FC172-E3BF-3139-9E9E-AE2C15DF4551}"/>
                </a:ext>
              </a:extLst>
            </p:cNvPr>
            <p:cNvSpPr/>
            <p:nvPr/>
          </p:nvSpPr>
          <p:spPr bwMode="gray">
            <a:xfrm rot="10800000">
              <a:off x="4422546" y="2136703"/>
              <a:ext cx="2307265" cy="1938073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A0A0A0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21A34423-B395-85BF-923A-995ED9FEF75F}"/>
                </a:ext>
              </a:extLst>
            </p:cNvPr>
            <p:cNvSpPr/>
            <p:nvPr/>
          </p:nvSpPr>
          <p:spPr bwMode="gray">
            <a:xfrm rot="11019647">
              <a:off x="1795064" y="2136703"/>
              <a:ext cx="2307265" cy="1938073"/>
            </a:xfrm>
            <a:prstGeom prst="arc">
              <a:avLst>
                <a:gd name="adj1" fmla="val 11324853"/>
                <a:gd name="adj2" fmla="val 20567824"/>
              </a:avLst>
            </a:prstGeom>
            <a:ln w="28575" cap="flat">
              <a:solidFill>
                <a:srgbClr val="A0A0A0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5" name="btfpColumnHeaderBoxText984923">
            <a:extLst>
              <a:ext uri="{FF2B5EF4-FFF2-40B4-BE49-F238E27FC236}">
                <a16:creationId xmlns:a16="http://schemas.microsoft.com/office/drawing/2014/main" id="{65239918-1140-3244-2353-4EA6315416CE}"/>
              </a:ext>
            </a:extLst>
          </p:cNvPr>
          <p:cNvSpPr txBox="1"/>
          <p:nvPr/>
        </p:nvSpPr>
        <p:spPr bwMode="gray">
          <a:xfrm>
            <a:off x="913946" y="3738212"/>
            <a:ext cx="2651884" cy="811440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BF-BOF: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ore, coke, and limestone produce iron in a blast furnace, which is turned into steel in an oxygen furnace</a:t>
            </a:r>
            <a:endParaRPr kumimoji="0" lang="en-US" sz="120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btfpColumnHeaderBoxText984923">
            <a:extLst>
              <a:ext uri="{FF2B5EF4-FFF2-40B4-BE49-F238E27FC236}">
                <a16:creationId xmlns:a16="http://schemas.microsoft.com/office/drawing/2014/main" id="{0FA012E7-3764-5F0E-2B19-C6BEBE403D15}"/>
              </a:ext>
            </a:extLst>
          </p:cNvPr>
          <p:cNvSpPr txBox="1"/>
          <p:nvPr/>
        </p:nvSpPr>
        <p:spPr bwMode="gray">
          <a:xfrm>
            <a:off x="8590790" y="1919242"/>
            <a:ext cx="2651884" cy="626774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Scrap EAF: </a:t>
            </a:r>
            <a:r>
              <a:rPr lang="en-US" sz="1200" dirty="0">
                <a:latin typeface="Arial"/>
              </a:rPr>
              <a:t>S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crap metal is melted </a:t>
            </a:r>
            <a:b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in an electric arc furnace using electrical energy </a:t>
            </a:r>
            <a:endParaRPr kumimoji="0" lang="en-US" sz="120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btfpColumnHeaderBoxText984923">
            <a:extLst>
              <a:ext uri="{FF2B5EF4-FFF2-40B4-BE49-F238E27FC236}">
                <a16:creationId xmlns:a16="http://schemas.microsoft.com/office/drawing/2014/main" id="{CC4D1DC2-F730-8DB4-3134-8812456BBDBE}"/>
              </a:ext>
            </a:extLst>
          </p:cNvPr>
          <p:cNvSpPr txBox="1"/>
          <p:nvPr/>
        </p:nvSpPr>
        <p:spPr bwMode="gray">
          <a:xfrm>
            <a:off x="1474667" y="4817448"/>
            <a:ext cx="2651884" cy="626774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Arial"/>
              </a:rPr>
              <a:t>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DRI-EAF: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 turns into iron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usin</a:t>
            </a:r>
            <a:r>
              <a:rPr lang="en-US" sz="1200" dirty="0">
                <a:latin typeface="Arial"/>
              </a:rPr>
              <a:t>g natural gas, which is then melted in an EAF to produce steel</a:t>
            </a:r>
            <a:endParaRPr kumimoji="0" lang="en-US" sz="120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tfpColumnHeaderBoxText984923">
            <a:extLst>
              <a:ext uri="{FF2B5EF4-FFF2-40B4-BE49-F238E27FC236}">
                <a16:creationId xmlns:a16="http://schemas.microsoft.com/office/drawing/2014/main" id="{B13B49A8-F966-3073-F1CB-665B3C826157}"/>
              </a:ext>
            </a:extLst>
          </p:cNvPr>
          <p:cNvSpPr txBox="1"/>
          <p:nvPr/>
        </p:nvSpPr>
        <p:spPr bwMode="gray">
          <a:xfrm>
            <a:off x="4724010" y="5122723"/>
            <a:ext cx="2651884" cy="811440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Green H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DRI-EAF: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Green hydrogen replaces natural gas as an iron ore reductant</a:t>
            </a:r>
            <a:r>
              <a:rPr lang="en-US" sz="1200" dirty="0">
                <a:solidFill>
                  <a:srgbClr val="009BDB"/>
                </a:solidFill>
                <a:latin typeface="Arial"/>
              </a:rPr>
              <a:t>; water instead of CO</a:t>
            </a:r>
            <a:r>
              <a:rPr lang="en-US" sz="1200" baseline="-25000" dirty="0">
                <a:solidFill>
                  <a:srgbClr val="009BDB"/>
                </a:solidFill>
                <a:latin typeface="Arial"/>
              </a:rPr>
              <a:t>2</a:t>
            </a:r>
            <a:r>
              <a:rPr lang="en-US" sz="1200" dirty="0">
                <a:solidFill>
                  <a:srgbClr val="009BDB"/>
                </a:solidFill>
                <a:latin typeface="Arial"/>
              </a:rPr>
              <a:t> is generated as a byproduct</a:t>
            </a:r>
            <a:endParaRPr kumimoji="0" lang="en-US" sz="1200" i="0" u="none" strike="noStrike" kern="1200" cap="none" spc="0" normalizeH="0" baseline="-25000" noProof="0" dirty="0">
              <a:ln>
                <a:noFill/>
              </a:ln>
              <a:solidFill>
                <a:srgbClr val="009BD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btfpColumnHeaderBoxText984923">
            <a:extLst>
              <a:ext uri="{FF2B5EF4-FFF2-40B4-BE49-F238E27FC236}">
                <a16:creationId xmlns:a16="http://schemas.microsoft.com/office/drawing/2014/main" id="{BA4EBD08-6BED-8CBB-B040-09DD36BB0B5E}"/>
              </a:ext>
            </a:extLst>
          </p:cNvPr>
          <p:cNvSpPr txBox="1"/>
          <p:nvPr/>
        </p:nvSpPr>
        <p:spPr bwMode="gray">
          <a:xfrm>
            <a:off x="680036" y="2164524"/>
            <a:ext cx="2709497" cy="1180771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 ore electrolysis</a:t>
            </a: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200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Molten oxide electrolysis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runs a </a:t>
            </a:r>
            <a:r>
              <a:rPr lang="en-US" sz="1200" dirty="0">
                <a:solidFill>
                  <a:srgbClr val="009BDB"/>
                </a:solidFill>
                <a:latin typeface="Arial"/>
              </a:rPr>
              <a:t>current through iron ore and liquid electrolyte to split ore into pure molten iron; e</a:t>
            </a:r>
            <a:r>
              <a:rPr kumimoji="0" lang="en-US" sz="1200" u="none" strike="noStrike" kern="1200" cap="none" spc="0" normalizeH="0" baseline="0" noProof="0" dirty="0" err="1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lectrowinning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-EAF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dissolves iron from iron ore in acid, then electrifies it from solid iron </a:t>
            </a:r>
            <a:endParaRPr kumimoji="0" lang="en-US" sz="1200" i="0" u="none" strike="noStrike" kern="1200" cap="none" spc="0" normalizeH="0" baseline="-25000" noProof="0" dirty="0">
              <a:ln>
                <a:noFill/>
              </a:ln>
              <a:solidFill>
                <a:srgbClr val="009BD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btfpColumnHeaderBoxText984923">
            <a:extLst>
              <a:ext uri="{FF2B5EF4-FFF2-40B4-BE49-F238E27FC236}">
                <a16:creationId xmlns:a16="http://schemas.microsoft.com/office/drawing/2014/main" id="{AE90AF5D-54D6-366C-B421-F1686172CB17}"/>
              </a:ext>
            </a:extLst>
          </p:cNvPr>
          <p:cNvSpPr txBox="1"/>
          <p:nvPr/>
        </p:nvSpPr>
        <p:spPr bwMode="gray">
          <a:xfrm>
            <a:off x="8957866" y="4737090"/>
            <a:ext cx="2776970" cy="996106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Carbon capture, </a:t>
            </a:r>
            <a:r>
              <a:rPr lang="en-US" sz="1200" b="1" dirty="0">
                <a:solidFill>
                  <a:srgbClr val="009BDB"/>
                </a:solidFill>
                <a:latin typeface="Arial"/>
              </a:rPr>
              <a:t>utilization, and storage (CCUS)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Equipment is added to existing steel-producing infrastructure to capture emitted CO</a:t>
            </a:r>
            <a:r>
              <a:rPr kumimoji="0" lang="en-US" sz="1200" i="0" u="none" strike="noStrike" kern="1200" cap="none" spc="0" normalizeH="0" baseline="-2500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which is then sequestered or reused</a:t>
            </a:r>
            <a:endParaRPr kumimoji="0" lang="en-US" sz="1200" i="0" u="none" strike="noStrike" kern="1200" cap="none" spc="0" normalizeH="0" baseline="-25000" noProof="0" dirty="0">
              <a:ln>
                <a:noFill/>
              </a:ln>
              <a:solidFill>
                <a:srgbClr val="009BD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btfpNotesBox292759">
            <a:extLst>
              <a:ext uri="{FF2B5EF4-FFF2-40B4-BE49-F238E27FC236}">
                <a16:creationId xmlns:a16="http://schemas.microsoft.com/office/drawing/2014/main" id="{87AC0E59-ECF5-27B8-35BB-1FED8A7BCF7A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330200" y="6228544"/>
            <a:ext cx="9162593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See </a:t>
            </a:r>
            <a:r>
              <a:rPr lang="en-US" sz="800" dirty="0">
                <a:solidFill>
                  <a:srgbClr val="000000"/>
                </a:solidFill>
                <a:hlinkClick r:id="" action="ppaction://noaction"/>
              </a:rPr>
              <a:t>glossary.</a:t>
            </a:r>
            <a:r>
              <a:rPr lang="en-US" sz="800" dirty="0">
                <a:solidFill>
                  <a:srgbClr val="000000"/>
                </a:solidFill>
              </a:rPr>
              <a:t> Sources: </a:t>
            </a:r>
            <a:r>
              <a:rPr lang="en-US" sz="800" dirty="0">
                <a:solidFill>
                  <a:srgbClr val="000000"/>
                </a:solidFill>
                <a:hlinkClick r:id="rId8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IEEFA</a:t>
            </a:r>
            <a:r>
              <a:rPr lang="en-US" sz="800" dirty="0">
                <a:solidFill>
                  <a:srgbClr val="000000"/>
                </a:solidFill>
              </a:rPr>
              <a:t> (2022); IEA, 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Iron and Steel Technology Roadmap</a:t>
            </a:r>
            <a:r>
              <a:rPr lang="en-US" sz="800" dirty="0">
                <a:solidFill>
                  <a:srgbClr val="000000"/>
                </a:solidFill>
              </a:rPr>
              <a:t> (2020); Steel Technology,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Basic Oxygen Furnace Steelmaking</a:t>
            </a:r>
            <a:r>
              <a:rPr lang="en-US" sz="800" dirty="0">
                <a:solidFill>
                  <a:srgbClr val="000000"/>
                </a:solidFill>
              </a:rPr>
              <a:t>;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Recycling Today, </a:t>
            </a:r>
            <a:r>
              <a:rPr lang="en-US" sz="800" dirty="0">
                <a:solidFill>
                  <a:srgbClr val="000000"/>
                </a:solidFill>
                <a:hlinkClick r:id="rId12"/>
              </a:rPr>
              <a:t>Growth of EAF Steelmaking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 err="1">
                <a:solidFill>
                  <a:srgbClr val="000000"/>
                </a:solidFill>
              </a:rPr>
              <a:t>Wildsight</a:t>
            </a:r>
            <a:r>
              <a:rPr lang="en-US" sz="800" dirty="0">
                <a:solidFill>
                  <a:srgbClr val="000000"/>
                </a:solidFill>
              </a:rPr>
              <a:t>,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Do We Really Need Coal to Make Steel</a:t>
            </a:r>
            <a:r>
              <a:rPr lang="en-US" sz="800" dirty="0">
                <a:solidFill>
                  <a:srgbClr val="000000"/>
                </a:solidFill>
              </a:rPr>
              <a:t>. 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B2FB028-E198-A484-FB3F-F1735F7B7C2E}"/>
              </a:ext>
            </a:extLst>
          </p:cNvPr>
          <p:cNvSpPr/>
          <p:nvPr/>
        </p:nvSpPr>
        <p:spPr bwMode="gray">
          <a:xfrm>
            <a:off x="356383" y="2154853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F9A5714-CBF6-014D-DB21-7735F1DAF676}"/>
              </a:ext>
            </a:extLst>
          </p:cNvPr>
          <p:cNvSpPr/>
          <p:nvPr/>
        </p:nvSpPr>
        <p:spPr bwMode="gray">
          <a:xfrm>
            <a:off x="4428849" y="5118186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08EFA0-D350-5FB7-E5E2-CD63768453C6}"/>
              </a:ext>
            </a:extLst>
          </p:cNvPr>
          <p:cNvSpPr/>
          <p:nvPr/>
        </p:nvSpPr>
        <p:spPr bwMode="gray">
          <a:xfrm>
            <a:off x="8662180" y="4745654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2103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882788"/>
          </a:xfrm>
        </p:spPr>
        <p:txBody>
          <a:bodyPr vert="horz" anchor="t">
            <a:noAutofit/>
          </a:bodyPr>
          <a:lstStyle/>
          <a:p>
            <a:r>
              <a:rPr lang="en-US" sz="2400" dirty="0"/>
              <a:t>Green </a:t>
            </a:r>
            <a:r>
              <a:rPr lang="en-US" sz="2400" b="1" dirty="0">
                <a:solidFill>
                  <a:srgbClr val="000000"/>
                </a:solidFill>
              </a:rPr>
              <a:t>H</a:t>
            </a:r>
            <a:r>
              <a:rPr lang="en-US" sz="2400" b="1" baseline="-25000" dirty="0">
                <a:solidFill>
                  <a:srgbClr val="000000"/>
                </a:solidFill>
              </a:rPr>
              <a:t>2</a:t>
            </a:r>
            <a:r>
              <a:rPr lang="en-US" sz="2400" dirty="0"/>
              <a:t> DRI-EAF is an emerging technology using green hydrogen instead of natural gas as an iron ore reductant with standard electric arc furnaces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659D1C-1B4A-898A-5517-DF3D38095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33526" y="2020930"/>
            <a:ext cx="5130848" cy="2307306"/>
            <a:chOff x="1795064" y="2136703"/>
            <a:chExt cx="4934747" cy="1938073"/>
          </a:xfrm>
        </p:grpSpPr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5047F97-B793-A3C4-8F34-83068A73909D}"/>
                </a:ext>
              </a:extLst>
            </p:cNvPr>
            <p:cNvSpPr/>
            <p:nvPr/>
          </p:nvSpPr>
          <p:spPr bwMode="gray">
            <a:xfrm rot="10800000">
              <a:off x="4422546" y="2136703"/>
              <a:ext cx="2307265" cy="1938073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61608272-A3EA-1011-F7BE-CA81D09ABC87}"/>
                </a:ext>
              </a:extLst>
            </p:cNvPr>
            <p:cNvSpPr/>
            <p:nvPr/>
          </p:nvSpPr>
          <p:spPr bwMode="gray">
            <a:xfrm rot="11019647">
              <a:off x="1795064" y="2136703"/>
              <a:ext cx="2307265" cy="1938073"/>
            </a:xfrm>
            <a:prstGeom prst="arc">
              <a:avLst>
                <a:gd name="adj1" fmla="val 11324853"/>
                <a:gd name="adj2" fmla="val 20567824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btfpColumnHeaderBox984923">
            <a:extLst>
              <a:ext uri="{FF2B5EF4-FFF2-40B4-BE49-F238E27FC236}">
                <a16:creationId xmlns:a16="http://schemas.microsoft.com/office/drawing/2014/main" id="{75341EF0-F03B-6845-F14B-E8BA2B7F3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44301" y="1573284"/>
            <a:ext cx="7645271" cy="288219"/>
            <a:chOff x="2054792" y="3733308"/>
            <a:chExt cx="1210161" cy="288219"/>
          </a:xfrm>
        </p:grpSpPr>
        <p:sp>
          <p:nvSpPr>
            <p:cNvPr id="13" name="btfpColumnHeaderBoxText984923">
              <a:extLst>
                <a:ext uri="{FF2B5EF4-FFF2-40B4-BE49-F238E27FC236}">
                  <a16:creationId xmlns:a16="http://schemas.microsoft.com/office/drawing/2014/main" id="{BEF045CE-DC82-D477-659C-BDE9E93FA3FA}"/>
                </a:ext>
              </a:extLst>
            </p:cNvPr>
            <p:cNvSpPr txBox="1"/>
            <p:nvPr/>
          </p:nvSpPr>
          <p:spPr bwMode="gray">
            <a:xfrm>
              <a:off x="2054792" y="3733308"/>
              <a:ext cx="1210161" cy="288219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400" b="1" dirty="0">
                  <a:solidFill>
                    <a:srgbClr val="000000"/>
                  </a:solidFill>
                </a:rPr>
                <a:t>Green H</a:t>
              </a:r>
              <a:r>
                <a:rPr lang="en-US" sz="1400" b="1" baseline="-25000" dirty="0">
                  <a:solidFill>
                    <a:srgbClr val="000000"/>
                  </a:solidFill>
                </a:rPr>
                <a:t>2</a:t>
              </a:r>
              <a:r>
                <a:rPr lang="en-US" sz="1400" b="1" dirty="0">
                  <a:solidFill>
                    <a:srgbClr val="000000"/>
                  </a:solidFill>
                </a:rPr>
                <a:t> direct reduced iron-EAF has an average cited decarbonization potential of ~90%</a:t>
              </a:r>
            </a:p>
          </p:txBody>
        </p:sp>
        <p:cxnSp>
          <p:nvCxnSpPr>
            <p:cNvPr id="15" name="btfpColumnHeaderBoxLine984923">
              <a:extLst>
                <a:ext uri="{FF2B5EF4-FFF2-40B4-BE49-F238E27FC236}">
                  <a16:creationId xmlns:a16="http://schemas.microsoft.com/office/drawing/2014/main" id="{DD867970-8F0F-2D59-FCD1-F5C2BE7AD93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054792" y="4019072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btfpColumnHeaderBoxText984923">
            <a:extLst>
              <a:ext uri="{FF2B5EF4-FFF2-40B4-BE49-F238E27FC236}">
                <a16:creationId xmlns:a16="http://schemas.microsoft.com/office/drawing/2014/main" id="{152F1082-1857-6BC3-D920-09E5E9C863F0}"/>
              </a:ext>
            </a:extLst>
          </p:cNvPr>
          <p:cNvSpPr txBox="1"/>
          <p:nvPr/>
        </p:nvSpPr>
        <p:spPr bwMode="gray">
          <a:xfrm>
            <a:off x="1457769" y="3084112"/>
            <a:ext cx="1012769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chemeClr val="accent1"/>
                </a:solidFill>
                <a:latin typeface="Arial"/>
              </a:rPr>
              <a:t>Iron ore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btfpColumnHeaderBoxText984923">
            <a:extLst>
              <a:ext uri="{FF2B5EF4-FFF2-40B4-BE49-F238E27FC236}">
                <a16:creationId xmlns:a16="http://schemas.microsoft.com/office/drawing/2014/main" id="{3CA1E75F-A1AA-C5F5-933E-B8343C1C84EF}"/>
              </a:ext>
            </a:extLst>
          </p:cNvPr>
          <p:cNvSpPr txBox="1"/>
          <p:nvPr/>
        </p:nvSpPr>
        <p:spPr bwMode="gray">
          <a:xfrm>
            <a:off x="4291300" y="3080440"/>
            <a:ext cx="656702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btfpColumnHeaderBoxText984923">
            <a:extLst>
              <a:ext uri="{FF2B5EF4-FFF2-40B4-BE49-F238E27FC236}">
                <a16:creationId xmlns:a16="http://schemas.microsoft.com/office/drawing/2014/main" id="{BBA9F16F-9541-30A4-DC59-865BC60D413B}"/>
              </a:ext>
            </a:extLst>
          </p:cNvPr>
          <p:cNvSpPr txBox="1"/>
          <p:nvPr/>
        </p:nvSpPr>
        <p:spPr bwMode="gray">
          <a:xfrm>
            <a:off x="6839052" y="3080440"/>
            <a:ext cx="656702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Steel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A14A4E6E-958E-D026-6467-DE02CC3B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4672458" y="2156334"/>
            <a:ext cx="2406372" cy="2307306"/>
          </a:xfrm>
          <a:prstGeom prst="arc">
            <a:avLst>
              <a:gd name="adj1" fmla="val 11489332"/>
              <a:gd name="adj2" fmla="val 20826571"/>
            </a:avLst>
          </a:prstGeom>
          <a:ln w="28575" cap="flat">
            <a:solidFill>
              <a:srgbClr val="A0A0A0"/>
            </a:solidFill>
            <a:prstDash val="dash"/>
            <a:miter lim="800000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177800" marR="0" lvl="0" indent="-17780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btfpNotesBox292759">
            <a:extLst>
              <a:ext uri="{FF2B5EF4-FFF2-40B4-BE49-F238E27FC236}">
                <a16:creationId xmlns:a16="http://schemas.microsoft.com/office/drawing/2014/main" id="{DDC895F9-83E4-DD39-9B4D-D5D01B56855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121067"/>
            <a:ext cx="9334501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IEEFA</a:t>
            </a:r>
            <a:r>
              <a:rPr lang="en-US" sz="800" dirty="0">
                <a:solidFill>
                  <a:srgbClr val="000000"/>
                </a:solidFill>
              </a:rPr>
              <a:t> (2022); IEA, 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Iron and Steel Technology Roadmap</a:t>
            </a:r>
            <a:r>
              <a:rPr lang="en-US" sz="800" dirty="0">
                <a:solidFill>
                  <a:srgbClr val="000000"/>
                </a:solidFill>
              </a:rPr>
              <a:t> (2020); Steel Technology, </a:t>
            </a:r>
            <a:r>
              <a:rPr lang="en-US" sz="800" dirty="0">
                <a:solidFill>
                  <a:srgbClr val="000000"/>
                </a:solidFill>
                <a:hlinkClick r:id="rId12"/>
              </a:rPr>
              <a:t>Basic Oxygen Furnace Steelmaking</a:t>
            </a:r>
            <a:r>
              <a:rPr lang="en-US" sz="800" dirty="0">
                <a:solidFill>
                  <a:srgbClr val="000000"/>
                </a:solidFill>
              </a:rPr>
              <a:t>;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Recycling Today,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Growth of EAF Steelmaking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 err="1">
                <a:solidFill>
                  <a:srgbClr val="000000"/>
                </a:solidFill>
              </a:rPr>
              <a:t>Wildsight</a:t>
            </a:r>
            <a:r>
              <a:rPr lang="en-US" sz="800" dirty="0">
                <a:solidFill>
                  <a:srgbClr val="000000"/>
                </a:solidFill>
              </a:rPr>
              <a:t>,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Do We Really Need Coal to Make Steel</a:t>
            </a:r>
            <a:r>
              <a:rPr lang="en-US" sz="800" dirty="0">
                <a:solidFill>
                  <a:srgbClr val="000000"/>
                </a:solidFill>
              </a:rPr>
              <a:t>. 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" name="Picture 10" descr="Electric Arc Furnace penetration process on Make a GIF">
            <a:extLst>
              <a:ext uri="{FF2B5EF4-FFF2-40B4-BE49-F238E27FC236}">
                <a16:creationId xmlns:a16="http://schemas.microsoft.com/office/drawing/2014/main" id="{0AC99DFC-F8B6-B9A4-32E3-9584A5F9DF8E}"/>
              </a:ext>
            </a:extLst>
          </p:cNvPr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871" y="2205547"/>
            <a:ext cx="2011680" cy="2011680"/>
          </a:xfrm>
          <a:prstGeom prst="ellipse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tfpCallout843070">
            <a:extLst>
              <a:ext uri="{FF2B5EF4-FFF2-40B4-BE49-F238E27FC236}">
                <a16:creationId xmlns:a16="http://schemas.microsoft.com/office/drawing/2014/main" id="{EF570841-8FE9-749D-2A44-CF5130C3AD9A}"/>
              </a:ext>
            </a:extLst>
          </p:cNvPr>
          <p:cNvSpPr/>
          <p:nvPr/>
        </p:nvSpPr>
        <p:spPr bwMode="gray">
          <a:xfrm>
            <a:off x="602131" y="4827218"/>
            <a:ext cx="1711276" cy="914995"/>
          </a:xfrm>
          <a:prstGeom prst="wedgeRectCallout">
            <a:avLst>
              <a:gd name="adj1" fmla="val 70850"/>
              <a:gd name="adj2" fmla="val -96911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Arial"/>
              </a:rPr>
              <a:t>Renewable electricity is used throughout the production process, including the creation of green hydrogen </a:t>
            </a:r>
            <a:endParaRPr kumimoji="0" lang="en-US" sz="10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btfpCallout843070">
            <a:extLst>
              <a:ext uri="{FF2B5EF4-FFF2-40B4-BE49-F238E27FC236}">
                <a16:creationId xmlns:a16="http://schemas.microsoft.com/office/drawing/2014/main" id="{E7A07794-9335-BAD4-44DE-5B67B9FDD3CA}"/>
              </a:ext>
            </a:extLst>
          </p:cNvPr>
          <p:cNvSpPr/>
          <p:nvPr/>
        </p:nvSpPr>
        <p:spPr bwMode="gray">
          <a:xfrm>
            <a:off x="2961182" y="4850567"/>
            <a:ext cx="1711276" cy="453330"/>
          </a:xfrm>
          <a:prstGeom prst="wedgeRectCallout">
            <a:avLst>
              <a:gd name="adj1" fmla="val 5925"/>
              <a:gd name="adj2" fmla="val -144627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Arial"/>
              </a:rPr>
              <a:t>Comes at a green price premium </a:t>
            </a:r>
            <a:endParaRPr kumimoji="0" lang="en-US" sz="10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0EBAC7-829C-4EEB-A54D-153BF9FA1F00}"/>
              </a:ext>
            </a:extLst>
          </p:cNvPr>
          <p:cNvSpPr/>
          <p:nvPr/>
        </p:nvSpPr>
        <p:spPr bwMode="gray">
          <a:xfrm>
            <a:off x="92284" y="563751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11D49-2483-388B-31CF-025B281CCD93}"/>
              </a:ext>
            </a:extLst>
          </p:cNvPr>
          <p:cNvSpPr txBox="1"/>
          <p:nvPr/>
        </p:nvSpPr>
        <p:spPr bwMode="gray">
          <a:xfrm>
            <a:off x="8377239" y="1578793"/>
            <a:ext cx="3484561" cy="2323713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BF-BOF: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ore, coke, and limestone produce iron in a blast furnace, which is turned into steel in an oxygen furnace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Scrap EAF: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Scrap metal is melted in an </a:t>
            </a:r>
            <a:r>
              <a:rPr lang="en-US" sz="1050" dirty="0">
                <a:latin typeface="Arial"/>
              </a:rPr>
              <a:t>EAF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using electrical energy </a:t>
            </a:r>
            <a:endParaRPr kumimoji="0" lang="en-US" sz="105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NG DRI-EAF: </a:t>
            </a:r>
            <a:r>
              <a:rPr lang="en-US" sz="1050" dirty="0">
                <a:latin typeface="Arial"/>
              </a:rPr>
              <a:t>I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ron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ore turns into iron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usin</a:t>
            </a:r>
            <a:r>
              <a:rPr lang="en-US" sz="1050" dirty="0">
                <a:latin typeface="Arial"/>
              </a:rPr>
              <a:t>g natural gas, which is then melted in an EAF to produce steel</a:t>
            </a:r>
          </a:p>
          <a:p>
            <a:pPr>
              <a:spcBef>
                <a:spcPts val="0"/>
              </a:spcBef>
              <a:defRPr/>
            </a:pPr>
            <a:r>
              <a:rPr lang="en-US" sz="1050" b="1" dirty="0">
                <a:solidFill>
                  <a:srgbClr val="009BDB"/>
                </a:solidFill>
              </a:rPr>
              <a:t>Green H</a:t>
            </a:r>
            <a:r>
              <a:rPr lang="en-US" sz="1050" b="1" baseline="-25000" dirty="0">
                <a:solidFill>
                  <a:srgbClr val="009BDB"/>
                </a:solidFill>
              </a:rPr>
              <a:t>2</a:t>
            </a:r>
            <a:r>
              <a:rPr lang="en-US" sz="1050" b="1" dirty="0">
                <a:solidFill>
                  <a:srgbClr val="009BDB"/>
                </a:solidFill>
              </a:rPr>
              <a:t> DRI-EAF: </a:t>
            </a:r>
            <a:r>
              <a:rPr lang="en-US" sz="1050" dirty="0">
                <a:solidFill>
                  <a:srgbClr val="009BDB"/>
                </a:solidFill>
              </a:rPr>
              <a:t>Green hydrogen replaces natural gas as an iron ore reductant; byproduct is water vs. CO</a:t>
            </a:r>
            <a:r>
              <a:rPr lang="en-US" sz="1050" baseline="-25000" dirty="0">
                <a:solidFill>
                  <a:srgbClr val="009BDB"/>
                </a:solidFill>
              </a:rPr>
              <a:t>2</a:t>
            </a:r>
            <a:endParaRPr kumimoji="0" lang="en-US" sz="1050" i="0" u="none" strike="noStrike" kern="1200" cap="none" spc="0" normalizeH="0" baseline="-25000" noProof="0" dirty="0">
              <a:ln>
                <a:noFill/>
              </a:ln>
              <a:solidFill>
                <a:srgbClr val="009BDB"/>
              </a:solidFill>
              <a:effectLst/>
              <a:uLnTx/>
              <a:uFillTx/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966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882788"/>
          </a:xfrm>
        </p:spPr>
        <p:txBody>
          <a:bodyPr vert="horz" anchor="t">
            <a:noAutofit/>
          </a:bodyPr>
          <a:lstStyle/>
          <a:p>
            <a:r>
              <a:rPr lang="en-US" sz="2400" dirty="0"/>
              <a:t>Iron ore electrolysis is an emerging technology that uses an electric current to drive a chemical reaction, producing molten iron or pure solid iron  </a:t>
            </a:r>
          </a:p>
        </p:txBody>
      </p:sp>
      <p:grpSp>
        <p:nvGrpSpPr>
          <p:cNvPr id="12" name="btfpColumnHeaderBox984923">
            <a:extLst>
              <a:ext uri="{FF2B5EF4-FFF2-40B4-BE49-F238E27FC236}">
                <a16:creationId xmlns:a16="http://schemas.microsoft.com/office/drawing/2014/main" id="{75341EF0-F03B-6845-F14B-E8BA2B7F3AB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44300" y="1573284"/>
            <a:ext cx="7480300" cy="288219"/>
            <a:chOff x="2054792" y="3733308"/>
            <a:chExt cx="1184048" cy="288219"/>
          </a:xfrm>
        </p:grpSpPr>
        <p:sp>
          <p:nvSpPr>
            <p:cNvPr id="13" name="btfpColumnHeaderBoxText984923">
              <a:extLst>
                <a:ext uri="{FF2B5EF4-FFF2-40B4-BE49-F238E27FC236}">
                  <a16:creationId xmlns:a16="http://schemas.microsoft.com/office/drawing/2014/main" id="{BEF045CE-DC82-D477-659C-BDE9E93FA3FA}"/>
                </a:ext>
              </a:extLst>
            </p:cNvPr>
            <p:cNvSpPr txBox="1"/>
            <p:nvPr/>
          </p:nvSpPr>
          <p:spPr bwMode="gray">
            <a:xfrm>
              <a:off x="2054792" y="3733308"/>
              <a:ext cx="1184048" cy="288219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400" b="1" dirty="0">
                  <a:solidFill>
                    <a:srgbClr val="000000"/>
                  </a:solidFill>
                </a:rPr>
                <a:t>Iron ore electrolysis has an average cited decarbonization potential of ~97%</a:t>
              </a:r>
            </a:p>
          </p:txBody>
        </p:sp>
        <p:cxnSp>
          <p:nvCxnSpPr>
            <p:cNvPr id="15" name="btfpColumnHeaderBoxLine984923">
              <a:extLst>
                <a:ext uri="{FF2B5EF4-FFF2-40B4-BE49-F238E27FC236}">
                  <a16:creationId xmlns:a16="http://schemas.microsoft.com/office/drawing/2014/main" id="{DD867970-8F0F-2D59-FCD1-F5C2BE7AD93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054792" y="4019072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2AE0E44-9796-3C28-C3CB-C4846B998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38623" y="2018708"/>
            <a:ext cx="5130849" cy="2442028"/>
            <a:chOff x="2601563" y="3504608"/>
            <a:chExt cx="5130849" cy="2442028"/>
          </a:xfrm>
        </p:grpSpPr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0FE212B6-7BF6-C41B-1048-A681EB627F14}"/>
                </a:ext>
              </a:extLst>
            </p:cNvPr>
            <p:cNvSpPr/>
            <p:nvPr/>
          </p:nvSpPr>
          <p:spPr bwMode="gray">
            <a:xfrm>
              <a:off x="2601563" y="3639330"/>
              <a:ext cx="2398953" cy="2307306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009BDB"/>
              </a:solidFill>
              <a:prstDash val="dash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5047F97-B793-A3C4-8F34-83068A73909D}"/>
                </a:ext>
              </a:extLst>
            </p:cNvPr>
            <p:cNvSpPr/>
            <p:nvPr/>
          </p:nvSpPr>
          <p:spPr bwMode="gray">
            <a:xfrm rot="10800000">
              <a:off x="5333459" y="3504608"/>
              <a:ext cx="2398953" cy="2307306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A0A0A0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61608272-A3EA-1011-F7BE-CA81D09ABC87}"/>
                </a:ext>
              </a:extLst>
            </p:cNvPr>
            <p:cNvSpPr/>
            <p:nvPr/>
          </p:nvSpPr>
          <p:spPr bwMode="gray">
            <a:xfrm rot="11019647">
              <a:off x="2601564" y="3504608"/>
              <a:ext cx="2398953" cy="2307306"/>
            </a:xfrm>
            <a:prstGeom prst="arc">
              <a:avLst>
                <a:gd name="adj1" fmla="val 11324853"/>
                <a:gd name="adj2" fmla="val 20567824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" name="btfpColumnHeaderBoxText984923">
            <a:extLst>
              <a:ext uri="{FF2B5EF4-FFF2-40B4-BE49-F238E27FC236}">
                <a16:creationId xmlns:a16="http://schemas.microsoft.com/office/drawing/2014/main" id="{152F1082-1857-6BC3-D920-09E5E9C863F0}"/>
              </a:ext>
            </a:extLst>
          </p:cNvPr>
          <p:cNvSpPr txBox="1"/>
          <p:nvPr/>
        </p:nvSpPr>
        <p:spPr bwMode="gray">
          <a:xfrm>
            <a:off x="1457769" y="3084112"/>
            <a:ext cx="1012769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chemeClr val="accent1"/>
                </a:solidFill>
                <a:latin typeface="Arial"/>
              </a:rPr>
              <a:t>Iron ore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btfpColumnHeaderBoxText984923">
            <a:extLst>
              <a:ext uri="{FF2B5EF4-FFF2-40B4-BE49-F238E27FC236}">
                <a16:creationId xmlns:a16="http://schemas.microsoft.com/office/drawing/2014/main" id="{3CA1E75F-A1AA-C5F5-933E-B8343C1C84EF}"/>
              </a:ext>
            </a:extLst>
          </p:cNvPr>
          <p:cNvSpPr txBox="1"/>
          <p:nvPr/>
        </p:nvSpPr>
        <p:spPr bwMode="gray">
          <a:xfrm>
            <a:off x="4291300" y="3080440"/>
            <a:ext cx="656702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btfpColumnHeaderBoxText984923">
            <a:extLst>
              <a:ext uri="{FF2B5EF4-FFF2-40B4-BE49-F238E27FC236}">
                <a16:creationId xmlns:a16="http://schemas.microsoft.com/office/drawing/2014/main" id="{BBA9F16F-9541-30A4-DC59-865BC60D413B}"/>
              </a:ext>
            </a:extLst>
          </p:cNvPr>
          <p:cNvSpPr txBox="1"/>
          <p:nvPr/>
        </p:nvSpPr>
        <p:spPr bwMode="gray">
          <a:xfrm>
            <a:off x="6779783" y="3023338"/>
            <a:ext cx="656702" cy="376099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Steel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A14A4E6E-958E-D026-6467-DE02CC3B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4672458" y="2156334"/>
            <a:ext cx="2406372" cy="2307306"/>
          </a:xfrm>
          <a:prstGeom prst="arc">
            <a:avLst>
              <a:gd name="adj1" fmla="val 11489332"/>
              <a:gd name="adj2" fmla="val 20826571"/>
            </a:avLst>
          </a:prstGeom>
          <a:ln w="28575" cap="flat">
            <a:solidFill>
              <a:srgbClr val="A0A0A0"/>
            </a:solidFill>
            <a:prstDash val="dash"/>
            <a:miter lim="800000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177800" marR="0" lvl="0" indent="-17780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btfpNotesBox292759">
            <a:extLst>
              <a:ext uri="{FF2B5EF4-FFF2-40B4-BE49-F238E27FC236}">
                <a16:creationId xmlns:a16="http://schemas.microsoft.com/office/drawing/2014/main" id="{4A5BE7C4-88FA-1A85-0472-3689DA92245C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086840"/>
            <a:ext cx="9330636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IEEFA</a:t>
            </a:r>
            <a:r>
              <a:rPr lang="en-US" sz="800" dirty="0">
                <a:solidFill>
                  <a:srgbClr val="000000"/>
                </a:solidFill>
              </a:rPr>
              <a:t> (2022); IEA, 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Iron and Steel Technology Roadmap</a:t>
            </a:r>
            <a:r>
              <a:rPr lang="en-US" sz="800" dirty="0">
                <a:solidFill>
                  <a:srgbClr val="000000"/>
                </a:solidFill>
              </a:rPr>
              <a:t> (2020); Steel Technology, </a:t>
            </a:r>
            <a:r>
              <a:rPr lang="en-US" sz="800" dirty="0">
                <a:solidFill>
                  <a:srgbClr val="000000"/>
                </a:solidFill>
                <a:hlinkClick r:id="rId12"/>
              </a:rPr>
              <a:t>Basic Oxygen Furnace Steelmaking</a:t>
            </a:r>
            <a:r>
              <a:rPr lang="en-US" sz="800" dirty="0">
                <a:solidFill>
                  <a:srgbClr val="000000"/>
                </a:solidFill>
              </a:rPr>
              <a:t>;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Recycling Today,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Growth of EAF Steelmaking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 err="1">
                <a:solidFill>
                  <a:srgbClr val="000000"/>
                </a:solidFill>
              </a:rPr>
              <a:t>Wildsight</a:t>
            </a:r>
            <a:r>
              <a:rPr lang="en-US" sz="800" dirty="0">
                <a:solidFill>
                  <a:srgbClr val="000000"/>
                </a:solidFill>
              </a:rPr>
              <a:t>,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Do We Really Need Coal to Make Steel</a:t>
            </a:r>
            <a:r>
              <a:rPr lang="en-US" sz="800" dirty="0">
                <a:solidFill>
                  <a:srgbClr val="000000"/>
                </a:solidFill>
              </a:rPr>
              <a:t>. Credit: </a:t>
            </a:r>
            <a:r>
              <a:rPr lang="en-US" sz="800" dirty="0"/>
              <a:t>Mimi Khawsam-ang,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(13 March 2024); share/adapt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btfpCallout843070">
            <a:extLst>
              <a:ext uri="{FF2B5EF4-FFF2-40B4-BE49-F238E27FC236}">
                <a16:creationId xmlns:a16="http://schemas.microsoft.com/office/drawing/2014/main" id="{D0C3397C-4C49-7B33-4113-65E2AD505AA0}"/>
              </a:ext>
            </a:extLst>
          </p:cNvPr>
          <p:cNvSpPr/>
          <p:nvPr/>
        </p:nvSpPr>
        <p:spPr bwMode="gray">
          <a:xfrm>
            <a:off x="338463" y="2037820"/>
            <a:ext cx="1265278" cy="1068883"/>
          </a:xfrm>
          <a:prstGeom prst="wedgeRectCallout">
            <a:avLst>
              <a:gd name="adj1" fmla="val 66964"/>
              <a:gd name="adj2" fmla="val 29110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Arial"/>
              </a:rPr>
              <a:t>Iron is now akin to solid-state battery, allowing for a reversed process that </a:t>
            </a:r>
            <a:r>
              <a:rPr lang="en-US" sz="1000" i="1" dirty="0">
                <a:solidFill>
                  <a:schemeClr val="bg1"/>
                </a:solidFill>
                <a:latin typeface="Arial"/>
              </a:rPr>
              <a:t>produces</a:t>
            </a:r>
            <a:r>
              <a:rPr lang="en-US" sz="1000" dirty="0">
                <a:solidFill>
                  <a:schemeClr val="bg1"/>
                </a:solidFill>
                <a:latin typeface="Arial"/>
              </a:rPr>
              <a:t> electricity</a:t>
            </a:r>
            <a:endParaRPr kumimoji="0" lang="en-US" sz="10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btfpCallout843070">
            <a:extLst>
              <a:ext uri="{FF2B5EF4-FFF2-40B4-BE49-F238E27FC236}">
                <a16:creationId xmlns:a16="http://schemas.microsoft.com/office/drawing/2014/main" id="{254F82A2-269D-62C7-54ED-2972B40B16DD}"/>
              </a:ext>
            </a:extLst>
          </p:cNvPr>
          <p:cNvSpPr/>
          <p:nvPr/>
        </p:nvSpPr>
        <p:spPr bwMode="gray">
          <a:xfrm>
            <a:off x="1415719" y="4636725"/>
            <a:ext cx="2137250" cy="1222772"/>
          </a:xfrm>
          <a:prstGeom prst="wedgeRectCallout">
            <a:avLst>
              <a:gd name="adj1" fmla="val 22340"/>
              <a:gd name="adj2" fmla="val -64969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kumimoji="0" lang="en-US" sz="1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Electrowinning-EAF dissolves iron from iron ore in acid, then electrifies it to form pure solid iron; molten oxide electrolysis </a:t>
            </a:r>
            <a:r>
              <a:rPr lang="en-US" sz="1000" dirty="0">
                <a:solidFill>
                  <a:schemeClr val="bg1"/>
                </a:solidFill>
                <a:latin typeface="Arial"/>
              </a:rPr>
              <a:t>runs a current through iron ore and liquid electrolyte to split ore into pure molten iron</a:t>
            </a:r>
            <a:endParaRPr kumimoji="0" lang="en-US" sz="10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tfpCallout843070">
            <a:extLst>
              <a:ext uri="{FF2B5EF4-FFF2-40B4-BE49-F238E27FC236}">
                <a16:creationId xmlns:a16="http://schemas.microsoft.com/office/drawing/2014/main" id="{4E93003F-BA93-A372-0195-DC754DC19169}"/>
              </a:ext>
            </a:extLst>
          </p:cNvPr>
          <p:cNvSpPr/>
          <p:nvPr/>
        </p:nvSpPr>
        <p:spPr bwMode="gray">
          <a:xfrm>
            <a:off x="3732745" y="4640892"/>
            <a:ext cx="2137250" cy="607219"/>
          </a:xfrm>
          <a:prstGeom prst="wedgeRectCallout">
            <a:avLst>
              <a:gd name="adj1" fmla="val -38846"/>
              <a:gd name="adj2" fmla="val -103830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Arial"/>
              </a:rPr>
              <a:t>May be cheaper than conventional processes but has not yet been proven at scale</a:t>
            </a:r>
            <a:endParaRPr kumimoji="0" lang="en-US" sz="10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15EB71-AE26-12ED-E847-E7356BB14D86}"/>
              </a:ext>
            </a:extLst>
          </p:cNvPr>
          <p:cNvSpPr/>
          <p:nvPr/>
        </p:nvSpPr>
        <p:spPr bwMode="gray">
          <a:xfrm>
            <a:off x="92284" y="563751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361E0-682E-A0E0-B7F3-85D90CCBD94D}"/>
              </a:ext>
            </a:extLst>
          </p:cNvPr>
          <p:cNvSpPr txBox="1"/>
          <p:nvPr/>
        </p:nvSpPr>
        <p:spPr bwMode="gray">
          <a:xfrm>
            <a:off x="8377239" y="1578793"/>
            <a:ext cx="3484561" cy="3131627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BF-BOF: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ore, coke, and limestone produce iron in a blast furnace, which is turned into steel in an oxygen furnace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Scrap EAF: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Scrap metal is melted in an electric arc furnace (EAF) using electrical energy </a:t>
            </a:r>
            <a:endParaRPr kumimoji="0" lang="en-US" sz="105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NG DRI-EAF: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 turns into iron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usin</a:t>
            </a:r>
            <a:r>
              <a:rPr lang="en-US" sz="1050" dirty="0">
                <a:latin typeface="Arial"/>
              </a:rPr>
              <a:t>g natural gas, which is then melted in an EAF to produce steel</a:t>
            </a:r>
          </a:p>
          <a:p>
            <a:pPr>
              <a:spcBef>
                <a:spcPts val="0"/>
              </a:spcBef>
              <a:defRPr/>
            </a:pPr>
            <a:r>
              <a:rPr lang="en-US" sz="1050" b="1" dirty="0"/>
              <a:t>Green H</a:t>
            </a:r>
            <a:r>
              <a:rPr lang="en-US" sz="1050" b="1" baseline="-25000" dirty="0"/>
              <a:t>2</a:t>
            </a:r>
            <a:r>
              <a:rPr lang="en-US" sz="1050" b="1" dirty="0"/>
              <a:t> DRI-EAF: </a:t>
            </a:r>
            <a:r>
              <a:rPr lang="en-US" sz="1050" dirty="0"/>
              <a:t>Green hydrogen replaces natural gas as an iron ore reductant; byproduct is water vs. CO</a:t>
            </a:r>
            <a:r>
              <a:rPr lang="en-US" sz="1050" baseline="-25000" dirty="0"/>
              <a:t>2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 ore electrolysis</a:t>
            </a:r>
            <a:r>
              <a:rPr kumimoji="0" lang="en-US" sz="1050" b="1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050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Molten oxide electrolysis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runs a </a:t>
            </a:r>
            <a:r>
              <a:rPr lang="en-US" sz="1050" dirty="0">
                <a:solidFill>
                  <a:srgbClr val="009BDB"/>
                </a:solidFill>
                <a:latin typeface="Arial"/>
              </a:rPr>
              <a:t>current through iron ore and liquid electrolyte to split ore into pure molten iron; e</a:t>
            </a:r>
            <a:r>
              <a:rPr kumimoji="0" lang="en-US" sz="1050" u="none" strike="noStrike" kern="1200" cap="none" spc="0" normalizeH="0" baseline="0" noProof="0" dirty="0" err="1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lectrowinning</a:t>
            </a:r>
            <a:r>
              <a:rPr kumimoji="0" lang="en-US" sz="105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-EAF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dissolves iron from iron ore in acid, then electrifies it to form solid iron</a:t>
            </a:r>
            <a:endParaRPr kumimoji="0" lang="en-US" sz="1050" i="0" u="none" strike="noStrike" kern="1200" cap="none" spc="0" normalizeH="0" baseline="-25000" noProof="0" dirty="0">
              <a:ln>
                <a:noFill/>
              </a:ln>
              <a:solidFill>
                <a:srgbClr val="009BD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C4DB54F0-C83C-1619-EE93-4536D100B1F1}"/>
              </a:ext>
            </a:extLst>
          </p:cNvPr>
          <p:cNvPicPr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188461" y="2205547"/>
            <a:ext cx="2011680" cy="2011680"/>
          </a:xfrm>
          <a:prstGeom prst="ellipse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443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2A659D1C-1B4A-898A-5517-DF3D38095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34124" y="2017790"/>
            <a:ext cx="5130849" cy="2442028"/>
            <a:chOff x="1795063" y="2136703"/>
            <a:chExt cx="4934748" cy="2051236"/>
          </a:xfrm>
        </p:grpSpPr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0FE212B6-7BF6-C41B-1048-A681EB627F14}"/>
                </a:ext>
              </a:extLst>
            </p:cNvPr>
            <p:cNvSpPr/>
            <p:nvPr/>
          </p:nvSpPr>
          <p:spPr bwMode="gray">
            <a:xfrm>
              <a:off x="1795063" y="2249866"/>
              <a:ext cx="2307265" cy="1938073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A0A0A0"/>
              </a:solidFill>
              <a:prstDash val="dash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5047F97-B793-A3C4-8F34-83068A73909D}"/>
                </a:ext>
              </a:extLst>
            </p:cNvPr>
            <p:cNvSpPr/>
            <p:nvPr/>
          </p:nvSpPr>
          <p:spPr bwMode="gray">
            <a:xfrm rot="10800000">
              <a:off x="4422546" y="2136703"/>
              <a:ext cx="2307265" cy="1938073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A0A0A0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61608272-A3EA-1011-F7BE-CA81D09ABC87}"/>
                </a:ext>
              </a:extLst>
            </p:cNvPr>
            <p:cNvSpPr/>
            <p:nvPr/>
          </p:nvSpPr>
          <p:spPr bwMode="gray">
            <a:xfrm rot="11019647">
              <a:off x="1795064" y="2136703"/>
              <a:ext cx="2307265" cy="1938073"/>
            </a:xfrm>
            <a:prstGeom prst="arc">
              <a:avLst>
                <a:gd name="adj1" fmla="val 11324853"/>
                <a:gd name="adj2" fmla="val 20567824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882788"/>
          </a:xfrm>
        </p:spPr>
        <p:txBody>
          <a:bodyPr vert="horz" anchor="t">
            <a:noAutofit/>
          </a:bodyPr>
          <a:lstStyle/>
          <a:p>
            <a:r>
              <a:rPr lang="en-US" sz="2400" dirty="0"/>
              <a:t>Carbon capture, utilization, and storage (CCUS) is an emerging technology that reduces steel’s carbon footprint by capturing released CO</a:t>
            </a:r>
            <a:r>
              <a:rPr lang="en-US" sz="2400" baseline="-25000" dirty="0"/>
              <a:t>2</a:t>
            </a:r>
          </a:p>
        </p:txBody>
      </p:sp>
      <p:sp>
        <p:nvSpPr>
          <p:cNvPr id="25" name="btfpColumnHeaderBoxText984923">
            <a:extLst>
              <a:ext uri="{FF2B5EF4-FFF2-40B4-BE49-F238E27FC236}">
                <a16:creationId xmlns:a16="http://schemas.microsoft.com/office/drawing/2014/main" id="{152F1082-1857-6BC3-D920-09E5E9C863F0}"/>
              </a:ext>
            </a:extLst>
          </p:cNvPr>
          <p:cNvSpPr txBox="1"/>
          <p:nvPr/>
        </p:nvSpPr>
        <p:spPr bwMode="gray">
          <a:xfrm>
            <a:off x="1457769" y="3084112"/>
            <a:ext cx="1012769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chemeClr val="accent1"/>
                </a:solidFill>
                <a:latin typeface="Arial"/>
              </a:rPr>
              <a:t>Iron ore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btfpColumnHeaderBoxText984923">
            <a:extLst>
              <a:ext uri="{FF2B5EF4-FFF2-40B4-BE49-F238E27FC236}">
                <a16:creationId xmlns:a16="http://schemas.microsoft.com/office/drawing/2014/main" id="{3CA1E75F-A1AA-C5F5-933E-B8343C1C84EF}"/>
              </a:ext>
            </a:extLst>
          </p:cNvPr>
          <p:cNvSpPr txBox="1"/>
          <p:nvPr/>
        </p:nvSpPr>
        <p:spPr bwMode="gray">
          <a:xfrm>
            <a:off x="4291300" y="3023338"/>
            <a:ext cx="656702" cy="376099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btfpColumnHeaderBoxText984923">
            <a:extLst>
              <a:ext uri="{FF2B5EF4-FFF2-40B4-BE49-F238E27FC236}">
                <a16:creationId xmlns:a16="http://schemas.microsoft.com/office/drawing/2014/main" id="{BBA9F16F-9541-30A4-DC59-865BC60D413B}"/>
              </a:ext>
            </a:extLst>
          </p:cNvPr>
          <p:cNvSpPr txBox="1"/>
          <p:nvPr/>
        </p:nvSpPr>
        <p:spPr bwMode="gray">
          <a:xfrm>
            <a:off x="6779783" y="3023338"/>
            <a:ext cx="656702" cy="376099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Steel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" name="btfpColumnHeaderBox984923">
            <a:extLst>
              <a:ext uri="{FF2B5EF4-FFF2-40B4-BE49-F238E27FC236}">
                <a16:creationId xmlns:a16="http://schemas.microsoft.com/office/drawing/2014/main" id="{75341EF0-F03B-6845-F14B-E8BA2B7F3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44300" y="1573284"/>
            <a:ext cx="7480300" cy="288219"/>
            <a:chOff x="2054792" y="3733308"/>
            <a:chExt cx="1184048" cy="288219"/>
          </a:xfrm>
        </p:grpSpPr>
        <p:sp>
          <p:nvSpPr>
            <p:cNvPr id="32" name="btfpColumnHeaderBoxText984923">
              <a:extLst>
                <a:ext uri="{FF2B5EF4-FFF2-40B4-BE49-F238E27FC236}">
                  <a16:creationId xmlns:a16="http://schemas.microsoft.com/office/drawing/2014/main" id="{BEF045CE-DC82-D477-659C-BDE9E93FA3FA}"/>
                </a:ext>
              </a:extLst>
            </p:cNvPr>
            <p:cNvSpPr txBox="1"/>
            <p:nvPr/>
          </p:nvSpPr>
          <p:spPr bwMode="gray">
            <a:xfrm>
              <a:off x="2054792" y="3733308"/>
              <a:ext cx="1184048" cy="288219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400" b="1" dirty="0">
                  <a:solidFill>
                    <a:srgbClr val="000000"/>
                  </a:solidFill>
                </a:rPr>
                <a:t>Despite a cited ~90% decarbonization potential, CCUS technology is largely unproven</a:t>
              </a:r>
            </a:p>
          </p:txBody>
        </p:sp>
        <p:cxnSp>
          <p:nvCxnSpPr>
            <p:cNvPr id="33" name="btfpColumnHeaderBoxLine984923">
              <a:extLst>
                <a:ext uri="{FF2B5EF4-FFF2-40B4-BE49-F238E27FC236}">
                  <a16:creationId xmlns:a16="http://schemas.microsoft.com/office/drawing/2014/main" id="{DD867970-8F0F-2D59-FCD1-F5C2BE7AD93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054792" y="4019072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Arc 34">
            <a:extLst>
              <a:ext uri="{FF2B5EF4-FFF2-40B4-BE49-F238E27FC236}">
                <a16:creationId xmlns:a16="http://schemas.microsoft.com/office/drawing/2014/main" id="{A14A4E6E-958E-D026-6467-DE02CC3B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4672458" y="2156334"/>
            <a:ext cx="2406372" cy="2307306"/>
          </a:xfrm>
          <a:prstGeom prst="arc">
            <a:avLst>
              <a:gd name="adj1" fmla="val 11489332"/>
              <a:gd name="adj2" fmla="val 20826571"/>
            </a:avLst>
          </a:prstGeom>
          <a:ln w="28575" cap="flat">
            <a:solidFill>
              <a:srgbClr val="A0A0A0"/>
            </a:solidFill>
            <a:prstDash val="dash"/>
            <a:miter lim="800000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177800" marR="0" lvl="0" indent="-17780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btfpNotesBox292759">
            <a:extLst>
              <a:ext uri="{FF2B5EF4-FFF2-40B4-BE49-F238E27FC236}">
                <a16:creationId xmlns:a16="http://schemas.microsoft.com/office/drawing/2014/main" id="{B771A3E5-EAAE-2A66-76A8-F4594D184998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114272"/>
            <a:ext cx="9334501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IEEFA</a:t>
            </a:r>
            <a:r>
              <a:rPr lang="en-US" sz="800" dirty="0">
                <a:solidFill>
                  <a:srgbClr val="000000"/>
                </a:solidFill>
              </a:rPr>
              <a:t> (2022); IEA, 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Iron and Steel Technology Roadmap</a:t>
            </a:r>
            <a:r>
              <a:rPr lang="en-US" sz="800" dirty="0">
                <a:solidFill>
                  <a:srgbClr val="000000"/>
                </a:solidFill>
              </a:rPr>
              <a:t> (2020); Steel Technology, </a:t>
            </a:r>
            <a:r>
              <a:rPr lang="en-US" sz="800" dirty="0">
                <a:solidFill>
                  <a:srgbClr val="000000"/>
                </a:solidFill>
                <a:hlinkClick r:id="rId12"/>
              </a:rPr>
              <a:t>Basic Oxygen Furnace Steelmaking</a:t>
            </a:r>
            <a:r>
              <a:rPr lang="en-US" sz="800" dirty="0">
                <a:solidFill>
                  <a:srgbClr val="000000"/>
                </a:solidFill>
              </a:rPr>
              <a:t>;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Recycling Today,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Growth of EAF Steelmaking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 err="1">
                <a:solidFill>
                  <a:srgbClr val="000000"/>
                </a:solidFill>
              </a:rPr>
              <a:t>Wildsight</a:t>
            </a:r>
            <a:r>
              <a:rPr lang="en-US" sz="800" dirty="0">
                <a:solidFill>
                  <a:srgbClr val="000000"/>
                </a:solidFill>
              </a:rPr>
              <a:t>,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Do We Really Need Coal to Make Steel</a:t>
            </a:r>
            <a:r>
              <a:rPr lang="en-US" sz="800" dirty="0">
                <a:solidFill>
                  <a:srgbClr val="000000"/>
                </a:solidFill>
              </a:rPr>
              <a:t>. 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" name="Picture 6" descr="the gist of carbon capture for investors without time (Q4–2019) | by Bruno  Sánchez-A Nuño | Medium">
            <a:extLst>
              <a:ext uri="{FF2B5EF4-FFF2-40B4-BE49-F238E27FC236}">
                <a16:creationId xmlns:a16="http://schemas.microsoft.com/office/drawing/2014/main" id="{BE912342-28A9-A934-42E0-873DB9E0E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5537" y="2358527"/>
            <a:ext cx="2011680" cy="1602963"/>
          </a:xfrm>
          <a:prstGeom prst="ellipse">
            <a:avLst/>
          </a:prstGeom>
          <a:noFill/>
          <a:effectLst>
            <a:softEdge rad="15393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tfpCallout843070">
            <a:extLst>
              <a:ext uri="{FF2B5EF4-FFF2-40B4-BE49-F238E27FC236}">
                <a16:creationId xmlns:a16="http://schemas.microsoft.com/office/drawing/2014/main" id="{563F6D66-83D2-D019-0746-7D15D960C7A9}"/>
              </a:ext>
            </a:extLst>
          </p:cNvPr>
          <p:cNvSpPr/>
          <p:nvPr/>
        </p:nvSpPr>
        <p:spPr bwMode="gray">
          <a:xfrm>
            <a:off x="794287" y="4560333"/>
            <a:ext cx="2137250" cy="607219"/>
          </a:xfrm>
          <a:prstGeom prst="wedgeRectCallout">
            <a:avLst>
              <a:gd name="adj1" fmla="val 25100"/>
              <a:gd name="adj2" fmla="val -92495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Less viable for the blast furnace route given difficulty of capturing all carbon released </a:t>
            </a:r>
          </a:p>
        </p:txBody>
      </p:sp>
      <p:sp>
        <p:nvSpPr>
          <p:cNvPr id="10" name="btfpCallout843070">
            <a:extLst>
              <a:ext uri="{FF2B5EF4-FFF2-40B4-BE49-F238E27FC236}">
                <a16:creationId xmlns:a16="http://schemas.microsoft.com/office/drawing/2014/main" id="{4F855B2E-3A61-13AA-92F0-D4EE66C58D65}"/>
              </a:ext>
            </a:extLst>
          </p:cNvPr>
          <p:cNvSpPr/>
          <p:nvPr/>
        </p:nvSpPr>
        <p:spPr bwMode="gray">
          <a:xfrm>
            <a:off x="3088592" y="4560333"/>
            <a:ext cx="2137250" cy="607219"/>
          </a:xfrm>
          <a:prstGeom prst="wedgeRectCallout">
            <a:avLst>
              <a:gd name="adj1" fmla="val -22284"/>
              <a:gd name="adj2" fmla="val -92495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Capture rates range from 50%</a:t>
            </a:r>
            <a:r>
              <a:rPr lang="en-US" sz="1000" dirty="0">
                <a:solidFill>
                  <a:schemeClr val="bg1"/>
                </a:solidFill>
                <a:latin typeface="Arial"/>
              </a:rPr>
              <a:t>-</a:t>
            </a:r>
            <a:r>
              <a:rPr kumimoji="0" lang="en-US" sz="1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90%, and viability is debated due to the lack of a single capture point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48D66A-F4D7-487D-9E3E-6237332236D5}"/>
              </a:ext>
            </a:extLst>
          </p:cNvPr>
          <p:cNvSpPr/>
          <p:nvPr/>
        </p:nvSpPr>
        <p:spPr bwMode="gray">
          <a:xfrm>
            <a:off x="92284" y="563751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251774-1DA4-6B8A-97F5-EF6A21D432ED}"/>
              </a:ext>
            </a:extLst>
          </p:cNvPr>
          <p:cNvSpPr txBox="1"/>
          <p:nvPr/>
        </p:nvSpPr>
        <p:spPr bwMode="gray">
          <a:xfrm>
            <a:off x="8377239" y="1578793"/>
            <a:ext cx="3484561" cy="3616375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BF-BOF: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ore, coke, and limestone produce iron in a blast furnace, which is turned into steel in an oxygen furnace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Scrap EAF: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Scrap metal is melted in an electric arc furnace using electrical energy </a:t>
            </a:r>
            <a:endParaRPr kumimoji="0" lang="en-US" sz="105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NG DRI-EAF: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 turns into iron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usin</a:t>
            </a:r>
            <a:r>
              <a:rPr lang="en-US" sz="1050" dirty="0">
                <a:latin typeface="Arial"/>
              </a:rPr>
              <a:t>g natural gas, which is then melted in an EAF to produce steel</a:t>
            </a:r>
          </a:p>
          <a:p>
            <a:pPr>
              <a:spcBef>
                <a:spcPts val="0"/>
              </a:spcBef>
              <a:defRPr/>
            </a:pPr>
            <a:r>
              <a:rPr lang="en-US" sz="1050" b="1" dirty="0"/>
              <a:t>Green H</a:t>
            </a:r>
            <a:r>
              <a:rPr lang="en-US" sz="1050" b="1" baseline="-25000" dirty="0"/>
              <a:t>2</a:t>
            </a:r>
            <a:r>
              <a:rPr lang="en-US" sz="1050" b="1" dirty="0"/>
              <a:t> DRI-EAF: </a:t>
            </a:r>
            <a:r>
              <a:rPr lang="en-US" sz="1050" dirty="0"/>
              <a:t>Green hydrogen replaces natural gas as an iron ore reductant; byproduct is water vs. CO</a:t>
            </a:r>
            <a:r>
              <a:rPr lang="en-US" sz="1050" baseline="-25000" dirty="0"/>
              <a:t>2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 electrolysis: </a:t>
            </a:r>
            <a:r>
              <a:rPr kumimoji="0" lang="en-US" sz="105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Molten oxide electrolysis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runs a </a:t>
            </a:r>
            <a:r>
              <a:rPr lang="en-US" sz="1050" dirty="0">
                <a:latin typeface="Arial"/>
              </a:rPr>
              <a:t>current through iron ore and liquid electrolytes to split ore into pure molten iron; e</a:t>
            </a:r>
            <a:r>
              <a:rPr kumimoji="0" lang="en-US" sz="105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lectrowinning</a:t>
            </a:r>
            <a:r>
              <a:rPr kumimoji="0" lang="en-US" sz="105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-EAF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dissolves iron from iron ore in acid, then electrifies it to form solid iron 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CCUS: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Equipment is added to existing steel-producing infrastructure to capture emitted CO</a:t>
            </a:r>
            <a:r>
              <a:rPr kumimoji="0" lang="en-US" sz="1050" i="0" u="none" strike="noStrike" kern="1200" cap="none" spc="0" normalizeH="0" baseline="-2500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</a:t>
            </a:r>
            <a:r>
              <a:rPr kumimoji="0" lang="en-US" sz="1050" i="0" u="none" strike="noStrike" kern="1200" cap="none" spc="0" normalizeH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then sequester or reuse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009BD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3338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42227-E5FB-5432-F3ED-6D2B10D63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916780C0-B286-DA27-9D36-5848A87536A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7" name="think-cell data - do not delete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A0C5901-71F4-D99D-1CA6-E9D5ABCD8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>
                <a:cs typeface="Arial"/>
              </a:rPr>
              <a:t>Green H</a:t>
            </a:r>
            <a:r>
              <a:rPr lang="en-US" baseline="-25000" dirty="0">
                <a:cs typeface="Arial"/>
              </a:rPr>
              <a:t>2</a:t>
            </a:r>
            <a:r>
              <a:rPr lang="en-US" dirty="0">
                <a:cs typeface="Arial"/>
              </a:rPr>
              <a:t>, electrolysis, and CCUS could reduce steelmaking CO</a:t>
            </a:r>
            <a:r>
              <a:rPr lang="en-US" baseline="-25000" dirty="0">
                <a:cs typeface="Arial"/>
              </a:rPr>
              <a:t>2</a:t>
            </a:r>
            <a:r>
              <a:rPr lang="en-US" dirty="0">
                <a:cs typeface="Arial"/>
              </a:rPr>
              <a:t> emissions by over 85% if implemented at scale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A1D6C7F-0E0E-E527-EBFC-77CDAA94D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015862"/>
              </p:ext>
            </p:extLst>
          </p:nvPr>
        </p:nvGraphicFramePr>
        <p:xfrm>
          <a:off x="397934" y="1981204"/>
          <a:ext cx="9538972" cy="41220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2135">
                  <a:extLst>
                    <a:ext uri="{9D8B030D-6E8A-4147-A177-3AD203B41FA5}">
                      <a16:colId xmlns:a16="http://schemas.microsoft.com/office/drawing/2014/main" val="1209005246"/>
                    </a:ext>
                  </a:extLst>
                </a:gridCol>
                <a:gridCol w="2532279">
                  <a:extLst>
                    <a:ext uri="{9D8B030D-6E8A-4147-A177-3AD203B41FA5}">
                      <a16:colId xmlns:a16="http://schemas.microsoft.com/office/drawing/2014/main" val="1110654787"/>
                    </a:ext>
                  </a:extLst>
                </a:gridCol>
                <a:gridCol w="2532279">
                  <a:extLst>
                    <a:ext uri="{9D8B030D-6E8A-4147-A177-3AD203B41FA5}">
                      <a16:colId xmlns:a16="http://schemas.microsoft.com/office/drawing/2014/main" val="2863399275"/>
                    </a:ext>
                  </a:extLst>
                </a:gridCol>
                <a:gridCol w="2532279">
                  <a:extLst>
                    <a:ext uri="{9D8B030D-6E8A-4147-A177-3AD203B41FA5}">
                      <a16:colId xmlns:a16="http://schemas.microsoft.com/office/drawing/2014/main" val="4185904796"/>
                    </a:ext>
                  </a:extLst>
                </a:gridCol>
              </a:tblGrid>
              <a:tr h="57149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</a:rPr>
                        <a:t>100% Green Hydrogen (H2) </a:t>
                      </a:r>
                      <a:br>
                        <a:rPr lang="en-US" sz="1400" b="1" dirty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1400" b="1" dirty="0">
                          <a:solidFill>
                            <a:srgbClr val="000000"/>
                          </a:solidFill>
                        </a:rPr>
                        <a:t>DRI-EAF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</a:rPr>
                        <a:t>Iron Ore Electrolysis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None/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</a:rPr>
                        <a:t>Carbon Capture, Utilization, and Storage (CCUS)</a:t>
                      </a:r>
                      <a:endParaRPr lang="fr-FR" sz="1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161297"/>
                  </a:ext>
                </a:extLst>
              </a:tr>
              <a:tr h="65740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/>
                        <a:t>Description</a:t>
                      </a:r>
                      <a:endParaRPr lang="en-US" sz="850" b="1" dirty="0"/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>
                          <a:cs typeface="Arial"/>
                        </a:rPr>
                        <a:t>Green hydrogen </a:t>
                      </a:r>
                      <a:r>
                        <a:rPr lang="en-US" sz="1000" dirty="0">
                          <a:cs typeface="Arial"/>
                        </a:rPr>
                        <a:t>replaces </a:t>
                      </a:r>
                      <a:r>
                        <a:rPr lang="en-US" sz="1000" b="1" dirty="0">
                          <a:cs typeface="Arial"/>
                        </a:rPr>
                        <a:t>natural gas </a:t>
                      </a:r>
                      <a:r>
                        <a:rPr lang="en-US" sz="1000" dirty="0">
                          <a:cs typeface="Arial"/>
                        </a:rPr>
                        <a:t>as an iron ore reductant in DRI shaft; the rest of the process remains the same</a:t>
                      </a:r>
                    </a:p>
                    <a:p>
                      <a:pPr algn="l"/>
                      <a:r>
                        <a:rPr lang="en-US" sz="1000" dirty="0">
                          <a:cs typeface="Arial"/>
                        </a:rPr>
                        <a:t>Generates </a:t>
                      </a:r>
                      <a:r>
                        <a:rPr lang="en-US" sz="1000" b="1" dirty="0">
                          <a:cs typeface="Arial"/>
                        </a:rPr>
                        <a:t>water as a byproduct </a:t>
                      </a:r>
                      <a:r>
                        <a:rPr lang="en-US" sz="1000" dirty="0">
                          <a:cs typeface="Arial"/>
                        </a:rPr>
                        <a:t>instead of CO</a:t>
                      </a:r>
                      <a:r>
                        <a:rPr lang="en-US" sz="1000" baseline="-25000" dirty="0">
                          <a:cs typeface="Arial"/>
                        </a:rPr>
                        <a:t>2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400"/>
                        </a:spcBef>
                      </a:pPr>
                      <a:r>
                        <a:rPr lang="en-US" sz="1100" b="1" dirty="0">
                          <a:cs typeface="Arial"/>
                        </a:rPr>
                        <a:t>Two different processes </a:t>
                      </a:r>
                      <a:r>
                        <a:rPr lang="en-US" sz="1100" dirty="0">
                          <a:cs typeface="Arial"/>
                        </a:rPr>
                        <a:t>are</a:t>
                      </a:r>
                      <a:r>
                        <a:rPr lang="en-US" sz="1100" b="1" dirty="0">
                          <a:cs typeface="Arial"/>
                        </a:rPr>
                        <a:t> </a:t>
                      </a:r>
                      <a:r>
                        <a:rPr lang="en-US" sz="1100" dirty="0">
                          <a:cs typeface="Arial"/>
                        </a:rPr>
                        <a:t>possible</a:t>
                      </a:r>
                      <a:r>
                        <a:rPr lang="en-US" sz="1100" b="1" dirty="0">
                          <a:cs typeface="Arial"/>
                        </a:rPr>
                        <a:t>:</a:t>
                      </a:r>
                    </a:p>
                    <a:p>
                      <a:pPr marL="177800" lvl="1" indent="0">
                        <a:spcBef>
                          <a:spcPts val="400"/>
                        </a:spcBef>
                        <a:buNone/>
                      </a:pPr>
                      <a:r>
                        <a:rPr lang="en-US" sz="900" b="1" dirty="0">
                          <a:cs typeface="Arial"/>
                        </a:rPr>
                        <a:t>Molten oxide electrolysis: H</a:t>
                      </a:r>
                      <a:r>
                        <a:rPr lang="en-US" sz="900" dirty="0">
                          <a:cs typeface="Arial"/>
                        </a:rPr>
                        <a:t>igh current runs through mixture of iron ore and liquid electrolyte to split ore into pure molten iron</a:t>
                      </a:r>
                    </a:p>
                    <a:p>
                      <a:pPr marL="177800" lvl="1" indent="0">
                        <a:spcBef>
                          <a:spcPts val="400"/>
                        </a:spcBef>
                        <a:buNone/>
                      </a:pPr>
                      <a:r>
                        <a:rPr lang="en-US" sz="900" b="1" dirty="0">
                          <a:cs typeface="Arial"/>
                        </a:rPr>
                        <a:t>Electrowinning-EAF: </a:t>
                      </a:r>
                      <a:r>
                        <a:rPr lang="en-US" sz="900" dirty="0">
                          <a:cs typeface="Arial"/>
                        </a:rPr>
                        <a:t>Iron from iron ore is dissolved in acid. Iron-rich solution is then electrified to form pure solid iron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>
                          <a:cs typeface="Arial"/>
                        </a:rPr>
                        <a:t>CCUS equipment </a:t>
                      </a:r>
                      <a:r>
                        <a:rPr lang="en-US" sz="1000" dirty="0">
                          <a:cs typeface="Arial"/>
                        </a:rPr>
                        <a:t>can be added to </a:t>
                      </a:r>
                      <a:r>
                        <a:rPr lang="en-US" sz="1000" b="1" dirty="0">
                          <a:cs typeface="Arial"/>
                        </a:rPr>
                        <a:t>existing steel-producing infrastructure </a:t>
                      </a:r>
                      <a:r>
                        <a:rPr lang="en-US" sz="1000" dirty="0">
                          <a:cs typeface="Arial"/>
                        </a:rPr>
                        <a:t>to </a:t>
                      </a:r>
                      <a:r>
                        <a:rPr lang="en-US" sz="1000" b="1" dirty="0">
                          <a:cs typeface="Arial"/>
                        </a:rPr>
                        <a:t>capture </a:t>
                      </a:r>
                      <a:r>
                        <a:rPr lang="en-US" sz="1000" dirty="0">
                          <a:cs typeface="Arial"/>
                        </a:rPr>
                        <a:t>emitted CO</a:t>
                      </a:r>
                      <a:r>
                        <a:rPr lang="en-US" sz="1000" baseline="-25000" dirty="0">
                          <a:cs typeface="Arial"/>
                        </a:rPr>
                        <a:t>2</a:t>
                      </a:r>
                    </a:p>
                    <a:p>
                      <a:pPr algn="l"/>
                      <a:r>
                        <a:rPr lang="en-US" sz="1000" dirty="0">
                          <a:cs typeface="Arial"/>
                        </a:rPr>
                        <a:t>Captured CO</a:t>
                      </a:r>
                      <a:r>
                        <a:rPr lang="en-US" sz="1000" baseline="-25000" dirty="0">
                          <a:cs typeface="Arial"/>
                        </a:rPr>
                        <a:t>2</a:t>
                      </a:r>
                      <a:r>
                        <a:rPr lang="en-US" sz="1000" dirty="0">
                          <a:cs typeface="Arial"/>
                        </a:rPr>
                        <a:t> is then </a:t>
                      </a:r>
                      <a:r>
                        <a:rPr lang="en-US" sz="1000" b="1" dirty="0">
                          <a:cs typeface="Arial"/>
                        </a:rPr>
                        <a:t>sequestered underground </a:t>
                      </a:r>
                      <a:r>
                        <a:rPr lang="en-US" sz="1000" dirty="0">
                          <a:cs typeface="Arial"/>
                        </a:rPr>
                        <a:t>or </a:t>
                      </a:r>
                      <a:r>
                        <a:rPr lang="en-US" sz="1000" b="1" dirty="0">
                          <a:cs typeface="Arial"/>
                        </a:rPr>
                        <a:t>reused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080875"/>
                  </a:ext>
                </a:extLst>
              </a:tr>
              <a:tr h="44435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b="1" dirty="0"/>
                        <a:t>Real-time sector initiatives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600"/>
                        </a:spcBef>
                        <a:buNone/>
                      </a:pPr>
                      <a:r>
                        <a:rPr lang="en-US" sz="1000" dirty="0">
                          <a:cs typeface="Arial"/>
                          <a:hlinkClick r:id="rId8"/>
                        </a:rPr>
                        <a:t>HYBRIT</a:t>
                      </a:r>
                      <a:br>
                        <a:rPr lang="en-US" sz="1000" dirty="0">
                          <a:cs typeface="Arial"/>
                        </a:rPr>
                      </a:br>
                      <a:r>
                        <a:rPr lang="en-US" sz="1000" dirty="0">
                          <a:cs typeface="Arial"/>
                        </a:rPr>
                        <a:t>100% fossil fuel-free DRI-EAF production with green H</a:t>
                      </a:r>
                      <a:r>
                        <a:rPr lang="en-US" sz="1000" baseline="-25000" dirty="0">
                          <a:cs typeface="Arial"/>
                        </a:rPr>
                        <a:t>2</a:t>
                      </a:r>
                      <a:r>
                        <a:rPr lang="en-US" sz="1000" dirty="0">
                          <a:cs typeface="Arial"/>
                        </a:rPr>
                        <a:t> used for DRI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cs typeface="Arial"/>
                          <a:hlinkClick r:id="rId9"/>
                        </a:rPr>
                        <a:t>Electra</a:t>
                      </a:r>
                      <a:br>
                        <a:rPr lang="en-US" sz="1000" dirty="0">
                          <a:cs typeface="Arial"/>
                        </a:rPr>
                      </a:br>
                      <a:r>
                        <a:rPr lang="en-US" sz="1000" dirty="0">
                          <a:cs typeface="Arial"/>
                        </a:rPr>
                        <a:t>Electrowinning to produce high-purity iron plates ready for EAF input (no DRI or MOE step)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cs typeface="Arial"/>
                          <a:hlinkClick r:id="rId10"/>
                        </a:rPr>
                        <a:t>ArcelorMittal</a:t>
                      </a:r>
                      <a:br>
                        <a:rPr lang="en-US" sz="1000" dirty="0">
                          <a:cs typeface="Arial"/>
                        </a:rPr>
                      </a:br>
                      <a:r>
                        <a:rPr lang="en-US" sz="1000" dirty="0" err="1">
                          <a:cs typeface="Arial"/>
                        </a:rPr>
                        <a:t>Carbalyst</a:t>
                      </a:r>
                      <a:r>
                        <a:rPr lang="en-US" sz="1000" dirty="0">
                          <a:cs typeface="Arial"/>
                        </a:rPr>
                        <a:t>® captures carbon from a blast furnace and reuses it as bio-ethanol. However, technology not proven at scale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15052"/>
                  </a:ext>
                </a:extLst>
              </a:tr>
              <a:tr h="44435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Applicability to conventional routes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None/>
                      </a:pPr>
                      <a:r>
                        <a:rPr lang="en-US" sz="1000" b="1" i="0" u="none" dirty="0">
                          <a:cs typeface="Arial"/>
                        </a:rPr>
                        <a:t>Applicable to existing DRI-EAF route</a:t>
                      </a:r>
                      <a:r>
                        <a:rPr lang="en-US" sz="1000" i="0" u="none" dirty="0">
                          <a:cs typeface="Arial"/>
                        </a:rPr>
                        <a:t>, with minor retrofitting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None/>
                      </a:pPr>
                      <a:r>
                        <a:rPr lang="en-US" sz="1000" b="1" i="0" u="none" dirty="0">
                          <a:cs typeface="Arial"/>
                        </a:rPr>
                        <a:t>Full overhaul </a:t>
                      </a:r>
                      <a:r>
                        <a:rPr lang="en-US" sz="1000" i="0" u="none" dirty="0">
                          <a:cs typeface="Arial"/>
                        </a:rPr>
                        <a:t>of BF-BOF equipment required; </a:t>
                      </a:r>
                      <a:r>
                        <a:rPr lang="en-US" sz="1000" b="1" dirty="0">
                          <a:cs typeface="Arial"/>
                        </a:rPr>
                        <a:t>replacement </a:t>
                      </a:r>
                      <a:r>
                        <a:rPr lang="en-US" sz="1000" dirty="0">
                          <a:cs typeface="Arial"/>
                        </a:rPr>
                        <a:t>of DRI shaft in DRI-EAF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  <a:defRPr/>
                      </a:pPr>
                      <a:r>
                        <a:rPr lang="en-US" sz="1000" b="1" i="0" dirty="0">
                          <a:cs typeface="Arial"/>
                        </a:rPr>
                        <a:t>Retrofitting</a:t>
                      </a:r>
                      <a:r>
                        <a:rPr lang="en-US" sz="1000" i="0" dirty="0">
                          <a:cs typeface="Arial"/>
                        </a:rPr>
                        <a:t> of capture technology is possible on </a:t>
                      </a:r>
                      <a:r>
                        <a:rPr lang="en-US" sz="1000" b="1" i="0" dirty="0">
                          <a:cs typeface="Arial"/>
                        </a:rPr>
                        <a:t>conventional BF-BOF and DRI-EAF</a:t>
                      </a:r>
                      <a:endParaRPr lang="en-US" sz="1000" b="1" i="0" u="sng" dirty="0"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313410"/>
                  </a:ext>
                </a:extLst>
              </a:tr>
              <a:tr h="47479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Decarbonization potential (vs. BF-BOF)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~90%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~97%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cs typeface="Arial"/>
                        </a:rPr>
                        <a:t>~90%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153290"/>
                  </a:ext>
                </a:extLst>
              </a:tr>
              <a:tr h="47479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Estimated production cost (excl. CapEx)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&lt;$800 per tonne of steel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~$215 per tonne of iron + cost of ‘stranded’ iron ore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cs typeface="Arial"/>
                        </a:rPr>
                        <a:t>~$380 – 400 per tonne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711332"/>
                  </a:ext>
                </a:extLst>
              </a:tr>
            </a:tbl>
          </a:graphicData>
        </a:graphic>
      </p:graphicFrame>
      <p:sp>
        <p:nvSpPr>
          <p:cNvPr id="64" name="Oval 63">
            <a:extLst>
              <a:ext uri="{FF2B5EF4-FFF2-40B4-BE49-F238E27FC236}">
                <a16:creationId xmlns:a16="http://schemas.microsoft.com/office/drawing/2014/main" id="{76329F36-CE18-6FF1-AB3B-EBF8B06FD343}"/>
              </a:ext>
            </a:extLst>
          </p:cNvPr>
          <p:cNvSpPr/>
          <p:nvPr/>
        </p:nvSpPr>
        <p:spPr bwMode="gray">
          <a:xfrm>
            <a:off x="7463989" y="1621889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E7D71AA-D13D-A8A1-A318-942DF5B658D5}"/>
              </a:ext>
            </a:extLst>
          </p:cNvPr>
          <p:cNvSpPr/>
          <p:nvPr/>
        </p:nvSpPr>
        <p:spPr bwMode="gray">
          <a:xfrm>
            <a:off x="4940923" y="1621889"/>
            <a:ext cx="274320" cy="274320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49DAC70-321E-530E-04D2-31200A2702B5}"/>
              </a:ext>
            </a:extLst>
          </p:cNvPr>
          <p:cNvSpPr/>
          <p:nvPr/>
        </p:nvSpPr>
        <p:spPr bwMode="gray">
          <a:xfrm>
            <a:off x="2400922" y="1621889"/>
            <a:ext cx="274320" cy="274320"/>
          </a:xfrm>
          <a:prstGeom prst="ellipse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" name="btfpNotesBox172206">
            <a:extLst>
              <a:ext uri="{FF2B5EF4-FFF2-40B4-BE49-F238E27FC236}">
                <a16:creationId xmlns:a16="http://schemas.microsoft.com/office/drawing/2014/main" id="{A1C927BE-8399-3038-B86F-4239DFC32DD5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330199" y="6310868"/>
            <a:ext cx="115316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Columbia Center on Global Energy Policy</a:t>
            </a:r>
            <a:r>
              <a:rPr lang="en-US" sz="800" dirty="0">
                <a:solidFill>
                  <a:srgbClr val="000000"/>
                </a:solidFill>
              </a:rPr>
              <a:t> (2021); IEA, </a:t>
            </a:r>
            <a:r>
              <a:rPr lang="en-US" sz="800" dirty="0">
                <a:solidFill>
                  <a:srgbClr val="000000"/>
                </a:solidFill>
                <a:hlinkClick r:id="rId12"/>
              </a:rPr>
              <a:t>Iron and Steel Technology Roadmap</a:t>
            </a:r>
            <a:r>
              <a:rPr lang="en-US" sz="800" dirty="0">
                <a:solidFill>
                  <a:srgbClr val="000000"/>
                </a:solidFill>
              </a:rPr>
              <a:t> (2020);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McKinsey</a:t>
            </a:r>
            <a:r>
              <a:rPr lang="en-US" sz="800" dirty="0">
                <a:solidFill>
                  <a:srgbClr val="000000"/>
                </a:solidFill>
              </a:rPr>
              <a:t> (2020);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Mining Technology</a:t>
            </a:r>
            <a:r>
              <a:rPr lang="en-US" sz="800" dirty="0">
                <a:solidFill>
                  <a:srgbClr val="000000"/>
                </a:solidFill>
              </a:rPr>
              <a:t> (2023);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Tata Steel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Primetals Technologies</a:t>
            </a:r>
            <a:r>
              <a:rPr lang="en-US" sz="800" dirty="0">
                <a:solidFill>
                  <a:srgbClr val="000000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Edie,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ArcelorMittal accused of net-zero greenwashing</a:t>
            </a:r>
            <a:r>
              <a:rPr lang="en-US" sz="800" dirty="0">
                <a:solidFill>
                  <a:srgbClr val="000000"/>
                </a:solidFill>
              </a:rPr>
              <a:t> (2023). Credit: </a:t>
            </a:r>
            <a:r>
              <a:rPr lang="en-US" sz="800" dirty="0"/>
              <a:t>Mimi Khawsam-ang,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18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(13 March 2024); share/adapt </a:t>
            </a:r>
            <a:r>
              <a:rPr lang="en-US" sz="800" dirty="0">
                <a:solidFill>
                  <a:srgbClr val="000000"/>
                </a:solidFill>
                <a:hlinkClick r:id="rId19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Contact: </a:t>
            </a:r>
            <a:r>
              <a:rPr lang="en-US" sz="800" dirty="0">
                <a:solidFill>
                  <a:srgbClr val="000000"/>
                </a:solidFill>
                <a:hlinkClick r:id="rId20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btfpCallout843070">
            <a:extLst>
              <a:ext uri="{FF2B5EF4-FFF2-40B4-BE49-F238E27FC236}">
                <a16:creationId xmlns:a16="http://schemas.microsoft.com/office/drawing/2014/main" id="{EFE4132A-570C-5593-90D5-F33DA002E7F5}"/>
              </a:ext>
            </a:extLst>
          </p:cNvPr>
          <p:cNvSpPr/>
          <p:nvPr/>
        </p:nvSpPr>
        <p:spPr bwMode="gray">
          <a:xfrm>
            <a:off x="8144381" y="5231828"/>
            <a:ext cx="1977519" cy="299442"/>
          </a:xfrm>
          <a:prstGeom prst="wedgeRectCallout">
            <a:avLst>
              <a:gd name="adj1" fmla="val -60314"/>
              <a:gd name="adj2" fmla="val -24635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Hypothetical best-case scenario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663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8FBD39-9108-CE02-B861-E2CEAE0B65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363557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03" imgH="503" progId="TCLayout.ActiveDocument.1">
                  <p:embed/>
                </p:oleObj>
              </mc:Choice>
              <mc:Fallback>
                <p:oleObj name="think-cell Slide" r:id="rId8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FBD39-9108-CE02-B861-E2CEAE0B6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In green hydrogen DRI-EAF, hydrogen replaces natural gas as reductant to create pure iron, with water as the main byproduct</a:t>
            </a:r>
            <a:endParaRPr lang="en-US" dirty="0">
              <a:cs typeface="Arial"/>
            </a:endParaRPr>
          </a:p>
        </p:txBody>
      </p:sp>
      <p:pic>
        <p:nvPicPr>
          <p:cNvPr id="33" name="Picture 2" descr="Hybrit">
            <a:extLst>
              <a:ext uri="{FF2B5EF4-FFF2-40B4-BE49-F238E27FC236}">
                <a16:creationId xmlns:a16="http://schemas.microsoft.com/office/drawing/2014/main" id="{704EFCC2-45E7-4E4A-9075-86AF7ABE3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838" y="2105145"/>
            <a:ext cx="5100253" cy="362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btfpColumnHeaderBox266757"/>
          <p:cNvGrpSpPr/>
          <p:nvPr>
            <p:custDataLst>
              <p:tags r:id="rId3"/>
            </p:custDataLst>
          </p:nvPr>
        </p:nvGrpSpPr>
        <p:grpSpPr>
          <a:xfrm>
            <a:off x="330200" y="1533106"/>
            <a:ext cx="5495528" cy="318997"/>
            <a:chOff x="330200" y="1270000"/>
            <a:chExt cx="5495528" cy="318997"/>
          </a:xfrm>
        </p:grpSpPr>
        <p:sp>
          <p:nvSpPr>
            <p:cNvPr id="7" name="btfpColumnHeaderBoxText266757"/>
            <p:cNvSpPr txBox="1"/>
            <p:nvPr/>
          </p:nvSpPr>
          <p:spPr bwMode="gray">
            <a:xfrm>
              <a:off x="330200" y="1270000"/>
              <a:ext cx="5495528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1800"/>
                </a:spcBef>
                <a:buNone/>
              </a:pPr>
              <a:r>
                <a:rPr lang="en-US" b="1" dirty="0">
                  <a:cs typeface="Arial"/>
                </a:rPr>
                <a:t>100% Green H</a:t>
              </a:r>
              <a:r>
                <a:rPr lang="en-US" b="1" baseline="-25000" dirty="0">
                  <a:cs typeface="Arial"/>
                </a:rPr>
                <a:t>2</a:t>
              </a:r>
              <a:r>
                <a:rPr lang="en-US" b="1" dirty="0">
                  <a:cs typeface="Arial"/>
                </a:rPr>
                <a:t> DRI-EAF production process</a:t>
              </a:r>
            </a:p>
          </p:txBody>
        </p:sp>
        <p:cxnSp>
          <p:nvCxnSpPr>
            <p:cNvPr id="8" name="btfpColumnHeaderBoxLine266757"/>
            <p:cNvCxnSpPr/>
            <p:nvPr/>
          </p:nvCxnSpPr>
          <p:spPr bwMode="gray">
            <a:xfrm>
              <a:off x="330200" y="1588997"/>
              <a:ext cx="549552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btfpNotesBox967513"/>
          <p:cNvSpPr txBox="1"/>
          <p:nvPr>
            <p:custDataLst>
              <p:tags r:id="rId4"/>
            </p:custDataLst>
          </p:nvPr>
        </p:nvSpPr>
        <p:spPr bwMode="gray">
          <a:xfrm>
            <a:off x="330199" y="6319679"/>
            <a:ext cx="115316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Columbia Center on Global Energy Policy</a:t>
            </a:r>
            <a:r>
              <a:rPr lang="en-US" sz="800" dirty="0">
                <a:solidFill>
                  <a:srgbClr val="000000"/>
                </a:solidFill>
              </a:rPr>
              <a:t> (2021), </a:t>
            </a:r>
            <a:r>
              <a:rPr lang="en-US" sz="800" dirty="0">
                <a:solidFill>
                  <a:srgbClr val="000000"/>
                </a:solidFill>
                <a:hlinkClick r:id="rId12"/>
              </a:rPr>
              <a:t>HYBRIT</a:t>
            </a:r>
            <a:r>
              <a:rPr lang="en-US" sz="800" dirty="0">
                <a:solidFill>
                  <a:srgbClr val="000000"/>
                </a:solidFill>
              </a:rPr>
              <a:t>, HYBRIT </a:t>
            </a:r>
            <a:r>
              <a:rPr lang="en-US" sz="800" i="1" dirty="0">
                <a:solidFill>
                  <a:srgbClr val="000000"/>
                </a:solidFill>
                <a:hlinkClick r:id="rId13"/>
              </a:rPr>
              <a:t>Media Bank</a:t>
            </a:r>
            <a:r>
              <a:rPr lang="en-US" sz="800" dirty="0">
                <a:solidFill>
                  <a:srgbClr val="000000"/>
                </a:solidFill>
              </a:rPr>
              <a:t>,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World Economic Forum</a:t>
            </a:r>
            <a:r>
              <a:rPr lang="en-US" sz="800" dirty="0">
                <a:solidFill>
                  <a:srgbClr val="000000"/>
                </a:solidFill>
              </a:rPr>
              <a:t> (2021),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Department of Energy</a:t>
            </a:r>
            <a:r>
              <a:rPr lang="en-US" sz="800" i="1" dirty="0">
                <a:solidFill>
                  <a:srgbClr val="000000"/>
                </a:solidFill>
              </a:rPr>
              <a:t>.</a:t>
            </a:r>
            <a:br>
              <a:rPr lang="en-US" sz="800" i="1" dirty="0">
                <a:solidFill>
                  <a:srgbClr val="000000"/>
                </a:solidFill>
              </a:rPr>
            </a:b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8"/>
              </a:rPr>
              <a:t>gwagner@columbia.edu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20" name="btfpNotesBox474311"/>
          <p:cNvSpPr txBox="1"/>
          <p:nvPr>
            <p:custDataLst>
              <p:tags r:id="rId5"/>
            </p:custDataLst>
          </p:nvPr>
        </p:nvSpPr>
        <p:spPr bwMode="gray">
          <a:xfrm>
            <a:off x="4844991" y="5873681"/>
            <a:ext cx="1073882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HYBRIT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B68587-9C08-F5B1-7757-0ED3C6863759}"/>
              </a:ext>
            </a:extLst>
          </p:cNvPr>
          <p:cNvSpPr txBox="1"/>
          <p:nvPr/>
        </p:nvSpPr>
        <p:spPr bwMode="gray">
          <a:xfrm>
            <a:off x="7720781" y="1578793"/>
            <a:ext cx="4141020" cy="4726935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Description</a:t>
            </a:r>
          </a:p>
          <a:p>
            <a:pPr>
              <a:spcBef>
                <a:spcPts val="400"/>
              </a:spcBef>
            </a:pPr>
            <a:r>
              <a:rPr lang="en-US" sz="1050" b="1" dirty="0">
                <a:cs typeface="Arial"/>
              </a:rPr>
              <a:t>Hydrogen </a:t>
            </a:r>
            <a:r>
              <a:rPr lang="en-US" sz="1050" dirty="0">
                <a:cs typeface="Arial"/>
              </a:rPr>
              <a:t>is used as a </a:t>
            </a:r>
            <a:r>
              <a:rPr lang="en-US" sz="1050" b="1" dirty="0">
                <a:cs typeface="Arial"/>
              </a:rPr>
              <a:t>reductant instead of natural gas </a:t>
            </a:r>
            <a:r>
              <a:rPr lang="en-US" sz="1050" dirty="0">
                <a:cs typeface="Arial"/>
              </a:rPr>
              <a:t>to </a:t>
            </a:r>
            <a:r>
              <a:rPr lang="en-US" sz="1050" b="1" dirty="0">
                <a:cs typeface="Arial"/>
              </a:rPr>
              <a:t>transform iron ore into solid, purified iron. </a:t>
            </a:r>
            <a:r>
              <a:rPr lang="en-US" sz="1050" dirty="0">
                <a:cs typeface="Arial"/>
              </a:rPr>
              <a:t>After this, the iron is moved to an </a:t>
            </a:r>
            <a:r>
              <a:rPr lang="en-US" sz="1050" b="1" dirty="0">
                <a:cs typeface="Arial"/>
              </a:rPr>
              <a:t>electric arc furnace </a:t>
            </a:r>
            <a:r>
              <a:rPr lang="en-US" sz="1050" dirty="0">
                <a:cs typeface="Arial"/>
              </a:rPr>
              <a:t>where it is </a:t>
            </a:r>
            <a:r>
              <a:rPr lang="en-US" sz="1050" b="1" dirty="0">
                <a:cs typeface="Arial"/>
              </a:rPr>
              <a:t>transformed into crude steel</a:t>
            </a:r>
          </a:p>
          <a:p>
            <a:pPr>
              <a:spcBef>
                <a:spcPts val="400"/>
              </a:spcBef>
            </a:pPr>
            <a:r>
              <a:rPr lang="en-US" sz="1050" dirty="0">
                <a:cs typeface="Arial"/>
              </a:rPr>
              <a:t>Instead of CO</a:t>
            </a:r>
            <a:r>
              <a:rPr lang="en-US" sz="1050" baseline="-25000" dirty="0">
                <a:cs typeface="Arial"/>
              </a:rPr>
              <a:t>2</a:t>
            </a:r>
            <a:r>
              <a:rPr lang="en-US" sz="1050" dirty="0">
                <a:cs typeface="Arial"/>
              </a:rPr>
              <a:t>, the </a:t>
            </a:r>
            <a:r>
              <a:rPr lang="en-US" sz="1050" b="1" dirty="0">
                <a:cs typeface="Arial"/>
              </a:rPr>
              <a:t>main byproduct </a:t>
            </a:r>
            <a:r>
              <a:rPr lang="en-US" sz="1050" dirty="0">
                <a:cs typeface="Arial"/>
              </a:rPr>
              <a:t>of this production process is </a:t>
            </a:r>
            <a:r>
              <a:rPr lang="en-US" sz="1050" b="1" dirty="0">
                <a:cs typeface="Arial"/>
              </a:rPr>
              <a:t>water</a:t>
            </a:r>
          </a:p>
          <a:p>
            <a:pPr>
              <a:spcBef>
                <a:spcPts val="400"/>
              </a:spcBef>
            </a:pPr>
            <a:r>
              <a:rPr lang="en-US" sz="1050" dirty="0">
                <a:cs typeface="Arial"/>
              </a:rPr>
              <a:t>For the process to be CO</a:t>
            </a:r>
            <a:r>
              <a:rPr lang="en-US" sz="1050" baseline="-25000" dirty="0">
                <a:cs typeface="Arial"/>
              </a:rPr>
              <a:t>2</a:t>
            </a:r>
            <a:r>
              <a:rPr lang="en-US" sz="1050" dirty="0">
                <a:cs typeface="Arial"/>
              </a:rPr>
              <a:t> neutral, two important criteria must be met</a:t>
            </a:r>
          </a:p>
          <a:p>
            <a:pPr lvl="1"/>
            <a:r>
              <a:rPr lang="en-US" sz="850" dirty="0">
                <a:cs typeface="Arial"/>
              </a:rPr>
              <a:t>The </a:t>
            </a:r>
            <a:r>
              <a:rPr lang="en-US" sz="850" b="1" dirty="0">
                <a:cs typeface="Arial"/>
              </a:rPr>
              <a:t>electricity </a:t>
            </a:r>
            <a:r>
              <a:rPr lang="en-US" sz="850" dirty="0">
                <a:cs typeface="Arial"/>
              </a:rPr>
              <a:t>used to power the </a:t>
            </a:r>
            <a:r>
              <a:rPr lang="en-US" sz="850" b="1" dirty="0">
                <a:cs typeface="Arial"/>
              </a:rPr>
              <a:t>electric arc furnace </a:t>
            </a:r>
            <a:r>
              <a:rPr lang="en-US" sz="850" dirty="0">
                <a:cs typeface="Arial"/>
              </a:rPr>
              <a:t>should come from a </a:t>
            </a:r>
            <a:r>
              <a:rPr lang="en-US" sz="850" b="1" dirty="0">
                <a:cs typeface="Arial"/>
              </a:rPr>
              <a:t>renewable source</a:t>
            </a:r>
          </a:p>
          <a:p>
            <a:pPr lvl="1"/>
            <a:r>
              <a:rPr lang="en-US" sz="850" dirty="0">
                <a:cs typeface="Arial"/>
              </a:rPr>
              <a:t>The </a:t>
            </a:r>
            <a:r>
              <a:rPr lang="en-US" sz="850" b="1" dirty="0">
                <a:cs typeface="Arial"/>
              </a:rPr>
              <a:t>hydrogen </a:t>
            </a:r>
            <a:r>
              <a:rPr lang="en-US" sz="850" dirty="0">
                <a:cs typeface="Arial"/>
              </a:rPr>
              <a:t>used in the production process should be </a:t>
            </a:r>
            <a:r>
              <a:rPr lang="en-US" sz="850" b="1" dirty="0">
                <a:cs typeface="Arial"/>
              </a:rPr>
              <a:t>green hydrogen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Hydrogen sourcing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050" dirty="0">
                <a:cs typeface="Arial"/>
              </a:rPr>
              <a:t>Hydrogen can be produced in several ways, not all of which are CO</a:t>
            </a:r>
            <a:r>
              <a:rPr lang="en-US" sz="1050" baseline="-25000" dirty="0">
                <a:cs typeface="Arial"/>
              </a:rPr>
              <a:t>2</a:t>
            </a:r>
            <a:r>
              <a:rPr lang="en-US" sz="1050" dirty="0">
                <a:cs typeface="Arial"/>
              </a:rPr>
              <a:t> neutral</a:t>
            </a:r>
          </a:p>
          <a:p>
            <a:pPr>
              <a:spcBef>
                <a:spcPts val="400"/>
              </a:spcBef>
            </a:pPr>
            <a:r>
              <a:rPr lang="en-US" sz="1050" b="1" dirty="0">
                <a:cs typeface="Arial"/>
              </a:rPr>
              <a:t>Green hydrogen</a:t>
            </a:r>
            <a:r>
              <a:rPr lang="en-US" sz="1050" dirty="0">
                <a:cs typeface="Arial"/>
              </a:rPr>
              <a:t>: produced from </a:t>
            </a:r>
            <a:r>
              <a:rPr lang="en-US" sz="1050" b="1" dirty="0">
                <a:cs typeface="Arial"/>
              </a:rPr>
              <a:t>water electrolysis using 100% renewable electricity</a:t>
            </a:r>
            <a:r>
              <a:rPr lang="en-US" sz="1050" dirty="0">
                <a:cs typeface="Arial"/>
              </a:rPr>
              <a:t> – zero-carbon option</a:t>
            </a:r>
          </a:p>
          <a:p>
            <a:pPr>
              <a:spcBef>
                <a:spcPts val="400"/>
              </a:spcBef>
            </a:pPr>
            <a:r>
              <a:rPr lang="en-US" sz="1050" b="1" dirty="0">
                <a:cs typeface="Arial"/>
              </a:rPr>
              <a:t>Grey hydrogen</a:t>
            </a:r>
            <a:r>
              <a:rPr lang="en-US" sz="1050" dirty="0">
                <a:cs typeface="Arial"/>
              </a:rPr>
              <a:t>: produced from </a:t>
            </a:r>
            <a:r>
              <a:rPr lang="en-US" sz="1050" b="1" dirty="0">
                <a:cs typeface="Arial"/>
              </a:rPr>
              <a:t>natural gas, methane, or other carbon-containing feedstock</a:t>
            </a:r>
            <a:endParaRPr lang="en-US" sz="1050" dirty="0">
              <a:cs typeface="Arial"/>
            </a:endParaRPr>
          </a:p>
          <a:p>
            <a:pPr>
              <a:spcBef>
                <a:spcPts val="400"/>
              </a:spcBef>
            </a:pPr>
            <a:r>
              <a:rPr lang="en-US" sz="1050" b="1" dirty="0">
                <a:cs typeface="Arial"/>
              </a:rPr>
              <a:t>Blue hydrogen</a:t>
            </a:r>
            <a:r>
              <a:rPr lang="en-US" sz="1050" dirty="0">
                <a:cs typeface="Arial"/>
              </a:rPr>
              <a:t>: similar to grey hydrogen, but with </a:t>
            </a:r>
            <a:r>
              <a:rPr lang="en-US" sz="1050" b="1" dirty="0">
                <a:cs typeface="Arial"/>
              </a:rPr>
              <a:t>carbon capture </a:t>
            </a:r>
            <a:r>
              <a:rPr lang="en-US" sz="1050" dirty="0">
                <a:cs typeface="Arial"/>
              </a:rPr>
              <a:t>(capture rate of 85-95%) – low-carbon, but not zero-carbon, option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3564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8FBD39-9108-CE02-B861-E2CEAE0B65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75829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503" imgH="503" progId="TCLayout.ActiveDocument.1">
                  <p:embed/>
                </p:oleObj>
              </mc:Choice>
              <mc:Fallback>
                <p:oleObj name="think-cell Slide" r:id="rId31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FBD39-9108-CE02-B861-E2CEAE0B6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Global green hydrogen production needs to expand significantly for green hydrogen DRI-EAF to become feasible</a:t>
            </a:r>
            <a:endParaRPr lang="en-US" dirty="0">
              <a:cs typeface="Arial"/>
            </a:endParaRPr>
          </a:p>
        </p:txBody>
      </p:sp>
      <p:graphicFrame>
        <p:nvGraphicFramePr>
          <p:cNvPr id="58" name="Chart 57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92607989"/>
              </p:ext>
            </p:extLst>
          </p:nvPr>
        </p:nvGraphicFramePr>
        <p:xfrm>
          <a:off x="611188" y="2254250"/>
          <a:ext cx="6932612" cy="3805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3"/>
          </a:graphicData>
        </a:graphic>
      </p:graphicFrame>
      <p:sp>
        <p:nvSpPr>
          <p:cNvPr id="825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538163" y="5900738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D125516A-E10E-40D6-BE43-DCA17199FB8B}" type="datetime'''''''''''''''''''0'''''''''''''''''''''''''''''">
              <a:rPr lang="en-US" altLang="en-US" sz="1000" smtClean="0">
                <a:effectLst/>
              </a:rPr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en-US" sz="1000" dirty="0"/>
          </a:p>
        </p:txBody>
      </p:sp>
      <p:sp>
        <p:nvSpPr>
          <p:cNvPr id="825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398463" y="5294313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90C5D9A9-3697-4EE1-BCD6-D39438ED4D43}" type="datetime'''''''''1''''''''0''''''''0'''''''''''''''''''''''">
              <a:rPr lang="en-US" altLang="en-US" sz="1000" smtClean="0">
                <a:effectLst/>
              </a:rPr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100</a:t>
            </a:fld>
            <a:endParaRPr lang="en-US" sz="1000" dirty="0"/>
          </a:p>
        </p:txBody>
      </p:sp>
      <p:sp>
        <p:nvSpPr>
          <p:cNvPr id="825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398463" y="4687888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E7659F8D-676C-4F0F-A265-F88E5144043F}" type="datetime'20''''''''''''''''''''''0'''''''''''''''''''''''''''''''''''">
              <a:rPr lang="en-US" altLang="en-US" sz="1000" smtClean="0">
                <a:effectLst/>
              </a:rPr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200</a:t>
            </a:fld>
            <a:endParaRPr lang="en-US" sz="1000" dirty="0"/>
          </a:p>
        </p:txBody>
      </p:sp>
      <p:sp>
        <p:nvSpPr>
          <p:cNvPr id="825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398463" y="4081463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B11FA80D-ADD8-4FE7-B0A2-77027FE6BDDD}" type="datetime'''''''30''''''''''''''''''''''0'''''''''">
              <a:rPr lang="en-US" altLang="en-US" sz="1000" smtClean="0">
                <a:effectLst/>
              </a:rPr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300</a:t>
            </a:fld>
            <a:endParaRPr lang="en-US" sz="1000" dirty="0"/>
          </a:p>
        </p:txBody>
      </p:sp>
      <p:sp>
        <p:nvSpPr>
          <p:cNvPr id="826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398463" y="3473450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6B94EBE8-5CA9-47E9-BA42-24F4055541AA}" type="datetime'''''''''''''''''''''''''4''''''''''''''''''0''0'''''">
              <a:rPr lang="en-US" altLang="en-US" sz="1000" smtClean="0">
                <a:effectLst/>
              </a:rPr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400</a:t>
            </a:fld>
            <a:endParaRPr lang="en-US" sz="1000" dirty="0"/>
          </a:p>
        </p:txBody>
      </p:sp>
      <p:sp>
        <p:nvSpPr>
          <p:cNvPr id="826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398463" y="2867025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0BBBFFB7-8B48-4CBF-AA06-4D8C56C859DD}" type="datetime'''''''''''''''''''''''''''5''''0''0'''''''">
              <a:rPr lang="en-US" altLang="en-US" sz="1000" smtClean="0">
                <a:effectLst/>
              </a:rPr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500</a:t>
            </a:fld>
            <a:endParaRPr lang="en-US" sz="1000" dirty="0"/>
          </a:p>
        </p:txBody>
      </p:sp>
      <p:sp>
        <p:nvSpPr>
          <p:cNvPr id="826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398463" y="2260600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1FD3398B-C6D2-4336-9A4F-8D791605C4B1}" type="datetime'''''6''''''0''''''''''''''''0'''''''''''''''''''''''''''''''">
              <a:rPr lang="en-US" altLang="en-US" sz="1000" smtClean="0">
                <a:effectLst/>
              </a:rPr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600</a:t>
            </a:fld>
            <a:endParaRPr lang="en-US" sz="1000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7051DA3-337D-8200-CBBB-170AA754675C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 bwMode="auto">
          <a:xfrm>
            <a:off x="398463" y="2006600"/>
            <a:ext cx="57753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000" dirty="0">
                <a:cs typeface="Arial"/>
              </a:rPr>
              <a:t>Low and zero-carbon hydrogen production for Net Zero scenario by Deloitte, 2030-2050 (in mm </a:t>
            </a:r>
            <a:r>
              <a:rPr lang="en-US" sz="1000" dirty="0" err="1">
                <a:cs typeface="Arial"/>
              </a:rPr>
              <a:t>tonnes</a:t>
            </a:r>
            <a:r>
              <a:rPr lang="en-US" sz="1000" dirty="0">
                <a:cs typeface="Arial"/>
              </a:rPr>
              <a:t>)</a:t>
            </a:r>
            <a:endParaRPr lang="en-US" sz="1000" i="1" dirty="0">
              <a:cs typeface="Arial"/>
            </a:endParaRP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1223963" y="6019800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6D1B0E5-ED66-4295-8868-893F47D596EB}" type="datetime'''''''2''0''''''''''''3''''''''''''''''''0'''''''''''''''''''">
              <a:rPr lang="en-US" altLang="en-US" sz="1000" smtClean="0"/>
              <a:pPr/>
              <a:t>2030</a:t>
            </a:fld>
            <a:endParaRPr lang="en-US" sz="1000" dirty="0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2578100" y="6019800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243FE9F-4526-4AD6-BC71-811C49D88A10}" type="datetime'''''''''2''''''''''''''''''''''''''''''''035'''''''''''">
              <a:rPr lang="en-US" altLang="en-US" sz="1000" smtClean="0"/>
              <a:pPr/>
              <a:t>2035</a:t>
            </a:fld>
            <a:endParaRPr lang="en-US" sz="1000" dirty="0"/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3930650" y="6019800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8DBD8D2-2061-49A0-AAE0-63F6E896450A}" type="datetime'''''''''''''''''''''''''20''''''4''''''''''''''''''0'''">
              <a:rPr lang="en-US" altLang="en-US" sz="1000" smtClean="0"/>
              <a:pPr/>
              <a:t>2040</a:t>
            </a:fld>
            <a:endParaRPr lang="en-US" sz="1000" dirty="0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2D2AD51F-0525-0EFD-E68D-15089C2B5010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5284788" y="6019800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CFD46F9-7A49-443D-A848-09AA9FB2BC1C}" type="datetime'''2''''''''''''0''''4''''''''''''''''''''''5'''''''">
              <a:rPr lang="en-US" altLang="en-US" sz="1000" smtClean="0"/>
              <a:pPr/>
              <a:t>2045</a:t>
            </a:fld>
            <a:endParaRPr lang="en-US" sz="1000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6E89E20C-6CDB-D98B-C653-4D853E4EC24A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6637338" y="6019800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8BE6B2A-2277-4AC0-9461-022B3E321DD4}" type="datetime'''''''''20''''''''''''''''5''0'''''''''''''''''''''''">
              <a:rPr lang="en-US" altLang="en-US" sz="1000" smtClean="0"/>
              <a:pPr/>
              <a:t>2050</a:t>
            </a:fld>
            <a:endParaRPr lang="en-US" sz="1000" dirty="0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1247775" y="4756150"/>
            <a:ext cx="244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161552D-0E4D-4C74-8E66-155A1B60C112}" type="datetime'''17''''''''''''''''''''''''''''''2'''''">
              <a:rPr lang="en-US" altLang="en-US" sz="1000" smtClean="0"/>
              <a:pPr/>
              <a:t>172</a:t>
            </a:fld>
            <a:endParaRPr lang="en-US" sz="1000" dirty="0"/>
          </a:p>
        </p:txBody>
      </p:sp>
      <p:sp useBgFill="1">
        <p:nvSpPr>
          <p:cNvPr id="4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2601913" y="4040188"/>
            <a:ext cx="244475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D8EE005-22D9-42B6-A8D0-EC5643997BE8}" type="datetime'''2''''''''''''''''''''''''''''''''''''9''''''''''''''0'''">
              <a:rPr lang="en-US" altLang="en-US" sz="1000" smtClean="0"/>
              <a:pPr/>
              <a:t>290</a:t>
            </a:fld>
            <a:endParaRPr lang="en-US" sz="1000" dirty="0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3954463" y="3335338"/>
            <a:ext cx="244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FB72937-69E9-45CB-99F4-23530E025038}" type="datetime'''''''''''''''''4''''''''''0''''''''''''''''''''6'''''''''">
              <a:rPr lang="en-US" altLang="en-US" sz="1000" smtClean="0"/>
              <a:pPr/>
              <a:t>406</a:t>
            </a:fld>
            <a:endParaRPr lang="en-US" sz="1000" dirty="0"/>
          </a:p>
        </p:txBody>
      </p:sp>
      <p:sp>
        <p:nvSpPr>
          <p:cNvPr id="821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5308600" y="2747963"/>
            <a:ext cx="244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910AABD-2721-47C7-9EFE-0CA248431FCA}" type="datetime'''''5''0''''''''''''''''''''''3'''''''''''">
              <a:rPr lang="en-US" altLang="en-US" sz="1000" smtClean="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503</a:t>
            </a:fld>
            <a:endParaRPr lang="en-US" sz="1000" dirty="0"/>
          </a:p>
        </p:txBody>
      </p:sp>
      <p:sp>
        <p:nvSpPr>
          <p:cNvPr id="821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6661150" y="2171700"/>
            <a:ext cx="244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3B7BFC7-55AF-4424-A6DD-821D7F207FCC}" type="datetime'''''''''5''9''8'''''">
              <a:rPr lang="en-US" altLang="en-US" sz="1000" smtClean="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598</a:t>
            </a:fld>
            <a:endParaRPr lang="en-US" sz="1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E43F62-672E-6C1D-D916-F1888A26FB78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693738" y="2336800"/>
            <a:ext cx="1243013" cy="4572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229" name="Rectangle 8228">
            <a:extLst>
              <a:ext uri="{FF2B5EF4-FFF2-40B4-BE49-F238E27FC236}">
                <a16:creationId xmlns:a16="http://schemas.microsoft.com/office/drawing/2014/main" id="{EAE80F4D-9A19-B92F-6C04-07A01ACEF019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744538" y="2392363"/>
            <a:ext cx="179388" cy="133350"/>
          </a:xfrm>
          <a:prstGeom prst="rect">
            <a:avLst/>
          </a:prstGeom>
          <a:solidFill>
            <a:schemeClr val="accent6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230" name="Rectangle 8229">
            <a:extLst>
              <a:ext uri="{FF2B5EF4-FFF2-40B4-BE49-F238E27FC236}">
                <a16:creationId xmlns:a16="http://schemas.microsoft.com/office/drawing/2014/main" id="{26B35F46-3338-018C-6664-E96BDC7B2EB4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744538" y="2595563"/>
            <a:ext cx="179388" cy="133350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974725" y="2387600"/>
            <a:ext cx="9112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12D89F31-CD31-4281-9830-298DF4574A09}" type="datetime'''G''r''e''en ''''h''''''''yd''''r''''o''''''''''g''''en'''''">
              <a:rPr lang="en-US" altLang="en-US" sz="1000" smtClean="0"/>
              <a:pPr/>
              <a:t>Green hydrogen</a:t>
            </a:fld>
            <a:endParaRPr lang="en-US" sz="1000" baseline="-25000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974725" y="2590800"/>
            <a:ext cx="8128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1D39553E-6F65-48EA-B0B8-AD8D91EB78FF}" type="datetime'''Bl''ue ''''''h''''y''dr''''oge''n'''''">
              <a:rPr lang="en-US" altLang="en-US" sz="1000" smtClean="0"/>
              <a:pPr/>
              <a:t>Blue hydrogen</a:t>
            </a:fld>
            <a:endParaRPr lang="en-US" sz="1000" baseline="-25000" dirty="0"/>
          </a:p>
        </p:txBody>
      </p:sp>
      <p:grpSp>
        <p:nvGrpSpPr>
          <p:cNvPr id="16" name="btfpColumnHeaderBox195468"/>
          <p:cNvGrpSpPr/>
          <p:nvPr>
            <p:custDataLst>
              <p:tags r:id="rId27"/>
            </p:custDataLst>
          </p:nvPr>
        </p:nvGrpSpPr>
        <p:grpSpPr>
          <a:xfrm>
            <a:off x="328613" y="1549582"/>
            <a:ext cx="7508875" cy="318997"/>
            <a:chOff x="330200" y="1510756"/>
            <a:chExt cx="11531600" cy="318997"/>
          </a:xfrm>
        </p:grpSpPr>
        <p:sp>
          <p:nvSpPr>
            <p:cNvPr id="9" name="btfpColumnHeaderBoxText195468"/>
            <p:cNvSpPr txBox="1"/>
            <p:nvPr/>
          </p:nvSpPr>
          <p:spPr bwMode="gray">
            <a:xfrm>
              <a:off x="330200" y="1510756"/>
              <a:ext cx="11531600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</a:rPr>
                <a:t>Green hydrogen production needs to grow at a rapid rate</a:t>
              </a:r>
            </a:p>
          </p:txBody>
        </p:sp>
        <p:cxnSp>
          <p:nvCxnSpPr>
            <p:cNvPr id="11" name="btfpColumnHeaderBoxLine195468"/>
            <p:cNvCxnSpPr/>
            <p:nvPr/>
          </p:nvCxnSpPr>
          <p:spPr bwMode="gray">
            <a:xfrm>
              <a:off x="330200" y="1829753"/>
              <a:ext cx="11531600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btfpNotesBox841048"/>
          <p:cNvSpPr txBox="1"/>
          <p:nvPr>
            <p:custDataLst>
              <p:tags r:id="rId28"/>
            </p:custDataLst>
          </p:nvPr>
        </p:nvSpPr>
        <p:spPr bwMode="gray">
          <a:xfrm>
            <a:off x="330199" y="6319679"/>
            <a:ext cx="115316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Deloitte </a:t>
            </a:r>
            <a:r>
              <a:rPr lang="en-US" sz="800" i="1" dirty="0">
                <a:solidFill>
                  <a:srgbClr val="000000"/>
                </a:solidFill>
                <a:hlinkClick r:id="rId34"/>
              </a:rPr>
              <a:t>Green hydrogen: Energizing the path to Net Zero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(2023), </a:t>
            </a:r>
            <a:r>
              <a:rPr lang="en-US" sz="800" dirty="0">
                <a:solidFill>
                  <a:srgbClr val="000000"/>
                </a:solidFill>
                <a:hlinkClick r:id="rId35"/>
              </a:rPr>
              <a:t>Washington Post</a:t>
            </a:r>
            <a:r>
              <a:rPr lang="en-US" sz="800" dirty="0">
                <a:solidFill>
                  <a:srgbClr val="000000"/>
                </a:solidFill>
              </a:rPr>
              <a:t> (2023), </a:t>
            </a:r>
            <a:r>
              <a:rPr lang="en-US" sz="800" dirty="0">
                <a:solidFill>
                  <a:srgbClr val="000000"/>
                </a:solidFill>
                <a:hlinkClick r:id="rId36"/>
              </a:rPr>
              <a:t>IRENA</a:t>
            </a:r>
            <a:r>
              <a:rPr lang="en-US" sz="800" dirty="0">
                <a:solidFill>
                  <a:srgbClr val="000000"/>
                </a:solidFill>
              </a:rPr>
              <a:t> (2021)</a:t>
            </a:r>
            <a:r>
              <a:rPr lang="en-US" sz="800" i="1" dirty="0">
                <a:solidFill>
                  <a:srgbClr val="000000"/>
                </a:solidFill>
              </a:rPr>
              <a:t>.</a:t>
            </a:r>
            <a:br>
              <a:rPr lang="en-US" sz="800" i="1" dirty="0">
                <a:solidFill>
                  <a:srgbClr val="000000"/>
                </a:solidFill>
              </a:rPr>
            </a:b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37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38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39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C38E5-7D7A-CC45-6169-C68882096B06}"/>
              </a:ext>
            </a:extLst>
          </p:cNvPr>
          <p:cNvSpPr txBox="1"/>
          <p:nvPr/>
        </p:nvSpPr>
        <p:spPr bwMode="gray">
          <a:xfrm>
            <a:off x="8377238" y="1578793"/>
            <a:ext cx="3493934" cy="3367589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>
              <a:spcBef>
                <a:spcPts val="400"/>
              </a:spcBef>
            </a:pPr>
            <a:r>
              <a:rPr lang="en-US" sz="1050" dirty="0">
                <a:cs typeface="Arial"/>
              </a:rPr>
              <a:t>Hydrogen already produced commercially today, but currently </a:t>
            </a:r>
            <a:r>
              <a:rPr lang="en-US" sz="1050" b="1" dirty="0">
                <a:cs typeface="Arial"/>
              </a:rPr>
              <a:t>only 1% produced using renewable energy</a:t>
            </a:r>
          </a:p>
          <a:p>
            <a:pPr>
              <a:spcBef>
                <a:spcPts val="400"/>
              </a:spcBef>
            </a:pPr>
            <a:r>
              <a:rPr lang="en-US" sz="1050" b="1" dirty="0">
                <a:cs typeface="Arial"/>
              </a:rPr>
              <a:t>New green hydrogen production </a:t>
            </a:r>
            <a:r>
              <a:rPr lang="en-US" sz="1050" dirty="0">
                <a:cs typeface="Arial"/>
              </a:rPr>
              <a:t>should be built </a:t>
            </a:r>
            <a:r>
              <a:rPr lang="en-US" sz="1050" b="1" dirty="0">
                <a:cs typeface="Arial"/>
              </a:rPr>
              <a:t>close to renewable energy suppliers </a:t>
            </a:r>
            <a:r>
              <a:rPr lang="en-US" sz="1050" dirty="0">
                <a:cs typeface="Arial"/>
              </a:rPr>
              <a:t>like solar and wind farms</a:t>
            </a:r>
          </a:p>
          <a:p>
            <a:pPr lvl="1"/>
            <a:r>
              <a:rPr lang="en-US" sz="900" dirty="0">
                <a:cs typeface="Arial"/>
              </a:rPr>
              <a:t>Production can then even be synced to ramp up when solar and/or wind energy is available</a:t>
            </a:r>
          </a:p>
          <a:p>
            <a:pPr>
              <a:spcBef>
                <a:spcPts val="400"/>
              </a:spcBef>
            </a:pPr>
            <a:r>
              <a:rPr lang="en-US" sz="1050" b="1" dirty="0">
                <a:cs typeface="Arial"/>
              </a:rPr>
              <a:t>Strong policy support </a:t>
            </a:r>
            <a:r>
              <a:rPr lang="en-US" sz="1050" dirty="0">
                <a:cs typeface="Arial"/>
              </a:rPr>
              <a:t>for green hydrogen is expected to help scaling efforts. For example, in the US tax code section 45V provides </a:t>
            </a:r>
            <a:r>
              <a:rPr lang="en-US" sz="1050" b="1" dirty="0">
                <a:cs typeface="Arial"/>
              </a:rPr>
              <a:t>tax credits for hydrogen production</a:t>
            </a:r>
          </a:p>
          <a:p>
            <a:pPr>
              <a:spcBef>
                <a:spcPts val="400"/>
              </a:spcBef>
            </a:pPr>
            <a:r>
              <a:rPr lang="en-US" sz="1050" b="1" dirty="0">
                <a:cs typeface="Arial"/>
              </a:rPr>
              <a:t>Blue hydrogen production </a:t>
            </a:r>
            <a:r>
              <a:rPr lang="en-US" sz="1050" dirty="0">
                <a:cs typeface="Arial"/>
              </a:rPr>
              <a:t>projected to grow in </a:t>
            </a:r>
            <a:r>
              <a:rPr lang="en-US" sz="1050" b="1" dirty="0">
                <a:cs typeface="Arial"/>
              </a:rPr>
              <a:t>regions with abundant natural gas resources </a:t>
            </a:r>
            <a:r>
              <a:rPr lang="en-US" sz="1050" dirty="0">
                <a:cs typeface="Arial"/>
              </a:rPr>
              <a:t>to </a:t>
            </a:r>
            <a:r>
              <a:rPr lang="en-US" sz="1050" b="1" dirty="0">
                <a:cs typeface="Arial"/>
              </a:rPr>
              <a:t>help kickstart the global hydrogen economy. </a:t>
            </a:r>
            <a:r>
              <a:rPr lang="en-US" sz="1050" dirty="0">
                <a:cs typeface="Arial"/>
              </a:rPr>
              <a:t>Peak production expected in </a:t>
            </a:r>
            <a:r>
              <a:rPr lang="en-US" sz="1050" b="1" dirty="0">
                <a:cs typeface="Arial"/>
              </a:rPr>
              <a:t>2040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830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2E0FC-1BAB-686F-A3FC-814C7E51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3911C6AB-4BBB-DD70-0FE0-FC51B3A80E6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824131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592" imgH="591" progId="TCLayout.ActiveDocument.1">
                  <p:embed/>
                </p:oleObj>
              </mc:Choice>
              <mc:Fallback>
                <p:oleObj name="think-cell Slide" r:id="rId12" imgW="592" imgH="59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11C6AB-4BBB-DD70-0FE0-FC51B3A80E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tfpPhotoGeneric198737">
            <a:extLst>
              <a:ext uri="{FF2B5EF4-FFF2-40B4-BE49-F238E27FC236}">
                <a16:creationId xmlns:a16="http://schemas.microsoft.com/office/drawing/2014/main" id="{CD56745A-6B6A-EC54-AF7D-755A8A2B668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200" y="769122"/>
            <a:ext cx="3510784" cy="4981063"/>
          </a:xfrm>
          <a:prstGeom prst="rect">
            <a:avLst/>
          </a:prstGeom>
        </p:spPr>
      </p:pic>
      <p:sp>
        <p:nvSpPr>
          <p:cNvPr id="16" name="btfpBulletedList771181">
            <a:extLst>
              <a:ext uri="{FF2B5EF4-FFF2-40B4-BE49-F238E27FC236}">
                <a16:creationId xmlns:a16="http://schemas.microsoft.com/office/drawing/2014/main" id="{90BCCCAA-89BC-EE8A-D493-D54510882C0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4183267" y="733896"/>
            <a:ext cx="7507288" cy="1103755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US" sz="1400" dirty="0"/>
              <a:t>The </a:t>
            </a:r>
            <a:r>
              <a:rPr lang="en-US" sz="1400" b="1" dirty="0"/>
              <a:t>global steel sector </a:t>
            </a:r>
            <a:r>
              <a:rPr lang="en-US" sz="1400" dirty="0"/>
              <a:t>is responsible for approximately </a:t>
            </a:r>
            <a:r>
              <a:rPr lang="en-US" sz="1400" b="1" dirty="0"/>
              <a:t>10% of global CO</a:t>
            </a:r>
            <a:r>
              <a:rPr lang="en-US" sz="1400" b="1" baseline="-25000" dirty="0"/>
              <a:t>2</a:t>
            </a:r>
            <a:r>
              <a:rPr lang="en-US" sz="1400" b="1" dirty="0"/>
              <a:t>e emissions</a:t>
            </a:r>
            <a:endParaRPr lang="en-US" sz="1400" b="1" baseline="-25000" dirty="0">
              <a:cs typeface="Arial"/>
            </a:endParaRPr>
          </a:p>
          <a:p>
            <a:pPr lvl="1">
              <a:spcBef>
                <a:spcPts val="300"/>
              </a:spcBef>
            </a:pPr>
            <a:r>
              <a:rPr lang="en-US" sz="1200" b="1" dirty="0"/>
              <a:t>Global steel emissions </a:t>
            </a:r>
            <a:r>
              <a:rPr lang="en-US" sz="1200" dirty="0"/>
              <a:t>have </a:t>
            </a:r>
            <a:r>
              <a:rPr lang="en-US" sz="1200" b="1" dirty="0"/>
              <a:t>more than doubled since 2000 </a:t>
            </a:r>
            <a:r>
              <a:rPr lang="en-US" sz="1200" dirty="0"/>
              <a:t>(from 1.2 </a:t>
            </a:r>
            <a:r>
              <a:rPr lang="en-GB" sz="1200" dirty="0"/>
              <a:t>gigatonnes</a:t>
            </a:r>
            <a:r>
              <a:rPr lang="en-US" sz="1200" dirty="0"/>
              <a:t> in 2000 to 2.5 </a:t>
            </a:r>
            <a:r>
              <a:rPr lang="en-GB" sz="1200" dirty="0"/>
              <a:t>gigatonnes</a:t>
            </a:r>
            <a:r>
              <a:rPr lang="en-US" sz="1200" dirty="0"/>
              <a:t> in 2021). However, </a:t>
            </a:r>
            <a:r>
              <a:rPr lang="en-US" sz="1200" b="1" dirty="0"/>
              <a:t>emissions </a:t>
            </a:r>
            <a:r>
              <a:rPr lang="en-US" sz="1200" dirty="0"/>
              <a:t>have </a:t>
            </a:r>
            <a:r>
              <a:rPr lang="en-US" sz="1200" b="1" dirty="0"/>
              <a:t>started to decouple </a:t>
            </a:r>
            <a:r>
              <a:rPr lang="en-US" sz="1200" dirty="0"/>
              <a:t>from production levels since 2016</a:t>
            </a:r>
          </a:p>
          <a:p>
            <a:pPr lvl="1">
              <a:spcBef>
                <a:spcPts val="300"/>
              </a:spcBef>
            </a:pPr>
            <a:r>
              <a:rPr lang="en-US" sz="1200" dirty="0">
                <a:cs typeface="Arial"/>
              </a:rPr>
              <a:t>Without intervention, </a:t>
            </a:r>
            <a:r>
              <a:rPr lang="en-US" sz="1200" b="1" dirty="0">
                <a:cs typeface="Arial"/>
              </a:rPr>
              <a:t>emissions are expected to continue growing </a:t>
            </a:r>
            <a:r>
              <a:rPr lang="en-US" sz="1200" dirty="0">
                <a:cs typeface="Arial"/>
              </a:rPr>
              <a:t>due to rising </a:t>
            </a:r>
            <a:r>
              <a:rPr lang="en-US" sz="1200" b="1" dirty="0">
                <a:cs typeface="Arial"/>
              </a:rPr>
              <a:t>demand from emerging economies</a:t>
            </a:r>
            <a:r>
              <a:rPr lang="en-US" sz="1200" dirty="0">
                <a:cs typeface="Arial"/>
              </a:rPr>
              <a:t>. Reaching </a:t>
            </a:r>
            <a:r>
              <a:rPr lang="en-US" sz="1200" b="1" dirty="0">
                <a:cs typeface="Arial"/>
              </a:rPr>
              <a:t>net zero by 2050 </a:t>
            </a:r>
            <a:r>
              <a:rPr lang="en-US" sz="1200" dirty="0">
                <a:cs typeface="Arial"/>
              </a:rPr>
              <a:t>would require a </a:t>
            </a:r>
            <a:r>
              <a:rPr lang="en-US" sz="1200" b="1" dirty="0">
                <a:cs typeface="Arial"/>
              </a:rPr>
              <a:t>25% emission reduction by 2030</a:t>
            </a:r>
            <a:endParaRPr lang="en-US" sz="1200" dirty="0">
              <a:cs typeface="Arial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31BC014C-A1B1-3C03-1BC8-B413142B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5" y="4826613"/>
            <a:ext cx="3165987" cy="882788"/>
          </a:xfrm>
        </p:spPr>
        <p:txBody>
          <a:bodyPr vert="horz" anchor="t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Key messages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b="0" dirty="0">
                <a:solidFill>
                  <a:schemeClr val="bg1"/>
                </a:solidFill>
              </a:rPr>
              <a:t>Steel sector overview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btfpBulletedList771181">
            <a:extLst>
              <a:ext uri="{FF2B5EF4-FFF2-40B4-BE49-F238E27FC236}">
                <a16:creationId xmlns:a16="http://schemas.microsoft.com/office/drawing/2014/main" id="{812B5657-CE48-2EDF-D2A7-E77FEAEB0F2D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gray">
          <a:xfrm>
            <a:off x="4183267" y="1919218"/>
            <a:ext cx="7507288" cy="1811641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dirty="0"/>
              <a:t>Steel is currently produced through </a:t>
            </a:r>
            <a:r>
              <a:rPr lang="en-US" sz="1400" b="1" dirty="0"/>
              <a:t>three main production routes, all of which emit CO</a:t>
            </a:r>
            <a:r>
              <a:rPr lang="en-US" sz="1400" b="1" baseline="-25000" dirty="0"/>
              <a:t>2</a:t>
            </a:r>
            <a:r>
              <a:rPr lang="en-US" sz="1400" dirty="0"/>
              <a:t>:</a:t>
            </a:r>
            <a:endParaRPr lang="en-US" sz="1400" b="1" dirty="0">
              <a:cs typeface="Arial"/>
            </a:endParaRPr>
          </a:p>
          <a:p>
            <a:pPr lvl="1"/>
            <a:r>
              <a:rPr lang="en-US" sz="1200" b="1" dirty="0"/>
              <a:t>Blast furnace-basic oxygen furnace (BF-BOF): </a:t>
            </a:r>
            <a:r>
              <a:rPr lang="en-US" sz="1200" dirty="0"/>
              <a:t>72% of global steel production. It uses coke and limestone to produce pure iron from iron ore in a blast furnace, which is then turned into steel in an oxygen furnace</a:t>
            </a:r>
          </a:p>
          <a:p>
            <a:pPr lvl="1"/>
            <a:r>
              <a:rPr lang="en-US" sz="1200" b="1" dirty="0"/>
              <a:t>Scrap electric arc furnace (scrap EAF): </a:t>
            </a:r>
            <a:r>
              <a:rPr lang="en-US" sz="1200" dirty="0"/>
              <a:t>21% of global steel production. Scrap metal is melted in an EAF using electrical energy</a:t>
            </a:r>
          </a:p>
          <a:p>
            <a:pPr lvl="1"/>
            <a:r>
              <a:rPr lang="en-US" sz="1200" b="1" dirty="0"/>
              <a:t>Natural gas-based direct reduced iron-electric arc furnace (NG DRI-EAF): </a:t>
            </a:r>
            <a:r>
              <a:rPr lang="en-US" sz="1200" dirty="0"/>
              <a:t>7% of global steel production. Iron ore is turned into iron using natural gas, which is then melted in an EAF to produce steel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9D6213-7790-3B0B-1311-7E207AF4DB07}"/>
              </a:ext>
            </a:extLst>
          </p:cNvPr>
          <p:cNvCxnSpPr/>
          <p:nvPr/>
        </p:nvCxnSpPr>
        <p:spPr bwMode="gray">
          <a:xfrm>
            <a:off x="4188030" y="1878435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tfpBulletedList771181">
            <a:extLst>
              <a:ext uri="{FF2B5EF4-FFF2-40B4-BE49-F238E27FC236}">
                <a16:creationId xmlns:a16="http://schemas.microsoft.com/office/drawing/2014/main" id="{3E7B5F97-A98B-6118-6687-0F97FD8EED3B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gray">
          <a:xfrm>
            <a:off x="4183267" y="3812426"/>
            <a:ext cx="7507288" cy="719034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dirty="0"/>
              <a:t>On average, </a:t>
            </a:r>
            <a:r>
              <a:rPr lang="en-US" sz="1400" b="1" dirty="0"/>
              <a:t>BF-BOF is the cheapest production method </a:t>
            </a:r>
            <a:r>
              <a:rPr lang="en-US" sz="1400" dirty="0"/>
              <a:t>($390 per tonne vs. $415 for scrap EAF and $455 for NG DRI-EAF). However, </a:t>
            </a:r>
            <a:r>
              <a:rPr lang="en-US" sz="1400" b="1" dirty="0"/>
              <a:t>regional variations in costs </a:t>
            </a:r>
            <a:r>
              <a:rPr lang="en-US" sz="1400" dirty="0"/>
              <a:t>(such as for raw material and fuel) make all </a:t>
            </a:r>
            <a:r>
              <a:rPr lang="en-US" sz="1400" b="1" dirty="0"/>
              <a:t>three methods competitive</a:t>
            </a:r>
            <a:endParaRPr lang="en-US" sz="1400" dirty="0">
              <a:cs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720CF0-45F9-2C61-88A1-64ED65520986}"/>
              </a:ext>
            </a:extLst>
          </p:cNvPr>
          <p:cNvCxnSpPr/>
          <p:nvPr/>
        </p:nvCxnSpPr>
        <p:spPr bwMode="gray">
          <a:xfrm>
            <a:off x="4188030" y="3771643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tfpBulletedList771181">
            <a:extLst>
              <a:ext uri="{FF2B5EF4-FFF2-40B4-BE49-F238E27FC236}">
                <a16:creationId xmlns:a16="http://schemas.microsoft.com/office/drawing/2014/main" id="{7891B118-36E8-DB04-06A5-2BE533C24D6A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gray">
          <a:xfrm>
            <a:off x="4183267" y="5198185"/>
            <a:ext cx="7507288" cy="50359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dirty="0"/>
              <a:t>Because steel is a </a:t>
            </a:r>
            <a:r>
              <a:rPr lang="en-US" sz="1400" b="1" dirty="0"/>
              <a:t>100% recyclable material</a:t>
            </a:r>
            <a:r>
              <a:rPr lang="en-US" sz="1400" dirty="0"/>
              <a:t>, increased use of </a:t>
            </a:r>
            <a:r>
              <a:rPr lang="en-US" sz="1400" b="1" dirty="0"/>
              <a:t>scrap metal </a:t>
            </a:r>
            <a:r>
              <a:rPr lang="en-US" sz="1400" dirty="0"/>
              <a:t>can help </a:t>
            </a:r>
            <a:r>
              <a:rPr lang="en-US" sz="1400" b="1" dirty="0"/>
              <a:t>decarbonize </a:t>
            </a:r>
            <a:r>
              <a:rPr lang="en-US" sz="1400" dirty="0"/>
              <a:t>the steel sector</a:t>
            </a:r>
            <a:endParaRPr lang="en-US" sz="1400" b="1" dirty="0">
              <a:cs typeface="Arial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570B77-8A45-6839-0D47-C6BBE41D4A67}"/>
              </a:ext>
            </a:extLst>
          </p:cNvPr>
          <p:cNvCxnSpPr/>
          <p:nvPr/>
        </p:nvCxnSpPr>
        <p:spPr bwMode="gray">
          <a:xfrm>
            <a:off x="4188030" y="4572243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1BDA89-4F8F-1D7A-2222-7FFD62881D79}"/>
              </a:ext>
            </a:extLst>
          </p:cNvPr>
          <p:cNvCxnSpPr/>
          <p:nvPr/>
        </p:nvCxnSpPr>
        <p:spPr bwMode="gray">
          <a:xfrm>
            <a:off x="4188030" y="5157401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tfpBulletedList771181">
            <a:extLst>
              <a:ext uri="{FF2B5EF4-FFF2-40B4-BE49-F238E27FC236}">
                <a16:creationId xmlns:a16="http://schemas.microsoft.com/office/drawing/2014/main" id="{3E03D897-EAB2-B487-66A6-6429CB6FC9FB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gray">
          <a:xfrm>
            <a:off x="4183267" y="4613027"/>
            <a:ext cx="7507288" cy="50359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b="1" dirty="0"/>
              <a:t>Downstream activities </a:t>
            </a:r>
            <a:r>
              <a:rPr lang="en-US" sz="1400" dirty="0"/>
              <a:t>after crude steelmaking (e.g., refining, casting, rolling) represent </a:t>
            </a:r>
            <a:r>
              <a:rPr lang="en-US" sz="1400" b="1" dirty="0"/>
              <a:t>less than 20% of the total steel production emissions</a:t>
            </a:r>
            <a:endParaRPr lang="en-US" sz="1400" dirty="0">
              <a:cs typeface="Arial"/>
            </a:endParaRPr>
          </a:p>
        </p:txBody>
      </p:sp>
      <p:sp>
        <p:nvSpPr>
          <p:cNvPr id="14" name="btfpNotesBox111697">
            <a:extLst>
              <a:ext uri="{FF2B5EF4-FFF2-40B4-BE49-F238E27FC236}">
                <a16:creationId xmlns:a16="http://schemas.microsoft.com/office/drawing/2014/main" id="{D96041CA-E817-D668-EB71-D499792CCA1A}"/>
              </a:ext>
            </a:extLst>
          </p:cNvPr>
          <p:cNvSpPr txBox="1"/>
          <p:nvPr>
            <p:custDataLst>
              <p:tags r:id="rId9"/>
            </p:custDataLst>
          </p:nvPr>
        </p:nvSpPr>
        <p:spPr bwMode="gray">
          <a:xfrm>
            <a:off x="330200" y="6395107"/>
            <a:ext cx="11531600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Khawsam-ang,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77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42211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Molten Ore Electrolysis uses electricity to transform iron ore into pure molten iron ready for refining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6952CC-A1D3-6424-168E-2F1C7E40E5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4" t="2882" r="5080" b="2990"/>
          <a:stretch/>
        </p:blipFill>
        <p:spPr>
          <a:xfrm>
            <a:off x="1822961" y="2108199"/>
            <a:ext cx="4430057" cy="3966951"/>
          </a:xfrm>
          <a:prstGeom prst="rect">
            <a:avLst/>
          </a:prstGeom>
        </p:spPr>
      </p:pic>
      <p:sp>
        <p:nvSpPr>
          <p:cNvPr id="31" name="btfpNotesBox788837"/>
          <p:cNvSpPr txBox="1"/>
          <p:nvPr>
            <p:custDataLst>
              <p:tags r:id="rId3"/>
            </p:custDataLst>
          </p:nvPr>
        </p:nvSpPr>
        <p:spPr bwMode="gray">
          <a:xfrm>
            <a:off x="330199" y="6319679"/>
            <a:ext cx="115316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Boston Metal</a:t>
            </a:r>
            <a:r>
              <a:rPr lang="en-US" sz="800" dirty="0">
                <a:solidFill>
                  <a:srgbClr val="000000"/>
                </a:solidFill>
              </a:rPr>
              <a:t>, </a:t>
            </a:r>
            <a:r>
              <a:rPr lang="en-US" sz="800" dirty="0">
                <a:solidFill>
                  <a:srgbClr val="000000"/>
                </a:solidFill>
                <a:hlinkClick r:id="rId12"/>
              </a:rPr>
              <a:t>Mining Technology</a:t>
            </a:r>
            <a:r>
              <a:rPr lang="en-US" sz="800" dirty="0">
                <a:solidFill>
                  <a:srgbClr val="000000"/>
                </a:solidFill>
              </a:rPr>
              <a:t> (2023), Mission Possible Partnership </a:t>
            </a:r>
            <a:r>
              <a:rPr lang="en-US" sz="800" i="1" dirty="0">
                <a:solidFill>
                  <a:srgbClr val="000000"/>
                </a:solidFill>
                <a:hlinkClick r:id="rId13"/>
              </a:rPr>
              <a:t>Net Zero Steel Sector Transition Strategy</a:t>
            </a:r>
            <a:r>
              <a:rPr lang="en-US" sz="800" dirty="0">
                <a:solidFill>
                  <a:srgbClr val="000000"/>
                </a:solidFill>
              </a:rPr>
              <a:t> (2021)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gwagner@columbia.edu</a:t>
            </a:r>
            <a:endParaRPr lang="en-US" sz="800" dirty="0">
              <a:solidFill>
                <a:srgbClr val="000000"/>
              </a:solidFill>
            </a:endParaRPr>
          </a:p>
        </p:txBody>
      </p:sp>
      <p:grpSp>
        <p:nvGrpSpPr>
          <p:cNvPr id="23" name="btfpColumnHeaderBox739630"/>
          <p:cNvGrpSpPr/>
          <p:nvPr>
            <p:custDataLst>
              <p:tags r:id="rId4"/>
            </p:custDataLst>
          </p:nvPr>
        </p:nvGrpSpPr>
        <p:grpSpPr>
          <a:xfrm>
            <a:off x="330200" y="1552666"/>
            <a:ext cx="7507288" cy="318997"/>
            <a:chOff x="330200" y="1270000"/>
            <a:chExt cx="3483504" cy="318997"/>
          </a:xfrm>
        </p:grpSpPr>
        <p:sp>
          <p:nvSpPr>
            <p:cNvPr id="24" name="btfpColumnHeaderBoxText739630"/>
            <p:cNvSpPr txBox="1"/>
            <p:nvPr/>
          </p:nvSpPr>
          <p:spPr bwMode="gray">
            <a:xfrm>
              <a:off x="330200" y="1270000"/>
              <a:ext cx="3483504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</a:rPr>
                <a:t>Molten Ore Electrolysis (MOE) is a one-step steelmaking process</a:t>
              </a:r>
            </a:p>
          </p:txBody>
        </p:sp>
        <p:cxnSp>
          <p:nvCxnSpPr>
            <p:cNvPr id="28" name="btfpColumnHeaderBoxLine739630"/>
            <p:cNvCxnSpPr/>
            <p:nvPr/>
          </p:nvCxnSpPr>
          <p:spPr bwMode="gray">
            <a:xfrm>
              <a:off x="330200" y="1588997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btfpNotesBox474311"/>
          <p:cNvSpPr txBox="1"/>
          <p:nvPr>
            <p:custDataLst>
              <p:tags r:id="rId5"/>
            </p:custDataLst>
          </p:nvPr>
        </p:nvSpPr>
        <p:spPr bwMode="gray">
          <a:xfrm>
            <a:off x="5179136" y="6056968"/>
            <a:ext cx="1073882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Boston Metal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A9B5A9-BBC1-E218-E18E-C398F64DA860}"/>
              </a:ext>
            </a:extLst>
          </p:cNvPr>
          <p:cNvSpPr txBox="1"/>
          <p:nvPr/>
        </p:nvSpPr>
        <p:spPr bwMode="gray">
          <a:xfrm>
            <a:off x="8377238" y="1578793"/>
            <a:ext cx="3479800" cy="3634328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buNone/>
            </a:pPr>
            <a:r>
              <a:rPr lang="en-US" sz="1250" b="1" dirty="0"/>
              <a:t>Process description</a:t>
            </a:r>
          </a:p>
          <a:p>
            <a:pPr>
              <a:spcBef>
                <a:spcPts val="400"/>
              </a:spcBef>
            </a:pPr>
            <a:r>
              <a:rPr lang="en-US" sz="1050" dirty="0">
                <a:cs typeface="Arial"/>
              </a:rPr>
              <a:t>In a </a:t>
            </a:r>
            <a:r>
              <a:rPr lang="en-US" sz="1050" b="1" dirty="0">
                <a:cs typeface="Arial"/>
              </a:rPr>
              <a:t>Molten Ore Electrolysis (MOE)</a:t>
            </a:r>
            <a:r>
              <a:rPr lang="en-US" sz="1050" dirty="0">
                <a:cs typeface="Arial"/>
              </a:rPr>
              <a:t> reactor, </a:t>
            </a:r>
            <a:r>
              <a:rPr lang="en-US" sz="1050" b="1" dirty="0">
                <a:cs typeface="Arial"/>
              </a:rPr>
              <a:t>iron ore </a:t>
            </a:r>
            <a:r>
              <a:rPr lang="en-US" sz="1050" dirty="0">
                <a:cs typeface="Arial"/>
              </a:rPr>
              <a:t>is combined with an </a:t>
            </a:r>
            <a:r>
              <a:rPr lang="en-US" sz="1050" b="1" dirty="0">
                <a:cs typeface="Arial"/>
              </a:rPr>
              <a:t>electrolyte</a:t>
            </a:r>
            <a:r>
              <a:rPr lang="en-US" sz="1050" dirty="0">
                <a:cs typeface="Arial"/>
              </a:rPr>
              <a:t>, and a </a:t>
            </a:r>
            <a:r>
              <a:rPr lang="en-US" sz="1050" b="1" dirty="0">
                <a:cs typeface="Arial"/>
              </a:rPr>
              <a:t>strong electrical current </a:t>
            </a:r>
            <a:r>
              <a:rPr lang="en-US" sz="1050" dirty="0">
                <a:cs typeface="Arial"/>
              </a:rPr>
              <a:t>is applied to </a:t>
            </a:r>
            <a:r>
              <a:rPr lang="en-US" sz="1050" b="1" dirty="0">
                <a:cs typeface="Arial"/>
              </a:rPr>
              <a:t>initiate the electrolysis process</a:t>
            </a:r>
            <a:endParaRPr lang="en-US" sz="1050" dirty="0">
              <a:cs typeface="Arial"/>
            </a:endParaRPr>
          </a:p>
          <a:p>
            <a:pPr>
              <a:spcBef>
                <a:spcPts val="400"/>
              </a:spcBef>
            </a:pPr>
            <a:r>
              <a:rPr lang="en-US" sz="1050" dirty="0">
                <a:cs typeface="Arial"/>
              </a:rPr>
              <a:t>The result of this process is </a:t>
            </a:r>
            <a:r>
              <a:rPr lang="en-US" sz="1050" b="1" dirty="0">
                <a:cs typeface="Arial"/>
              </a:rPr>
              <a:t>molten iron</a:t>
            </a:r>
            <a:r>
              <a:rPr lang="en-US" sz="1050" dirty="0">
                <a:cs typeface="Arial"/>
              </a:rPr>
              <a:t>, which is </a:t>
            </a:r>
            <a:r>
              <a:rPr lang="en-US" sz="1050" b="1" dirty="0">
                <a:cs typeface="Arial"/>
              </a:rPr>
              <a:t>immediately suitable for transfer to the refining stage</a:t>
            </a:r>
            <a:r>
              <a:rPr lang="en-US" sz="1050" dirty="0">
                <a:cs typeface="Arial"/>
              </a:rPr>
              <a:t>. In this subsequent stage, carbon and other elements are added to </a:t>
            </a:r>
            <a:r>
              <a:rPr lang="en-US" sz="1050" b="1" dirty="0">
                <a:cs typeface="Arial"/>
              </a:rPr>
              <a:t>transform the molten iron into refined steel</a:t>
            </a:r>
          </a:p>
          <a:p>
            <a:pPr>
              <a:spcBef>
                <a:spcPts val="400"/>
              </a:spcBef>
            </a:pPr>
            <a:r>
              <a:rPr lang="en-US" sz="1050" dirty="0">
                <a:cs typeface="Arial"/>
              </a:rPr>
              <a:t>The </a:t>
            </a:r>
            <a:r>
              <a:rPr lang="en-US" sz="1050" b="1" dirty="0">
                <a:cs typeface="Arial"/>
              </a:rPr>
              <a:t>only significant byproduct </a:t>
            </a:r>
            <a:r>
              <a:rPr lang="en-US" sz="1050" dirty="0">
                <a:cs typeface="Arial"/>
              </a:rPr>
              <a:t>from this process is </a:t>
            </a:r>
            <a:r>
              <a:rPr lang="en-US" sz="1050" b="1" dirty="0">
                <a:cs typeface="Arial"/>
              </a:rPr>
              <a:t>oxygen (O</a:t>
            </a:r>
            <a:r>
              <a:rPr lang="en-US" sz="1050" b="1" baseline="-25000" dirty="0">
                <a:cs typeface="Arial"/>
              </a:rPr>
              <a:t>2</a:t>
            </a:r>
            <a:r>
              <a:rPr lang="en-US" sz="1050" b="1" dirty="0">
                <a:cs typeface="Arial"/>
              </a:rPr>
              <a:t>)</a:t>
            </a:r>
            <a:r>
              <a:rPr lang="en-US" sz="1050" dirty="0">
                <a:cs typeface="Arial"/>
              </a:rPr>
              <a:t>, coming from the iron oxide in the iron ore</a:t>
            </a:r>
            <a:endParaRPr lang="en-US" sz="1050" baseline="-25000" dirty="0">
              <a:cs typeface="Arial"/>
            </a:endParaRPr>
          </a:p>
          <a:p>
            <a:pPr>
              <a:spcBef>
                <a:spcPts val="400"/>
              </a:spcBef>
            </a:pPr>
            <a:r>
              <a:rPr lang="en-US" sz="1050" b="1" dirty="0">
                <a:cs typeface="Arial"/>
              </a:rPr>
              <a:t>MOE power consumption </a:t>
            </a:r>
            <a:r>
              <a:rPr lang="en-US" sz="1050" dirty="0">
                <a:cs typeface="Arial"/>
              </a:rPr>
              <a:t>per </a:t>
            </a:r>
            <a:r>
              <a:rPr lang="en-US" sz="1050" dirty="0" err="1">
                <a:cs typeface="Arial"/>
              </a:rPr>
              <a:t>tonne</a:t>
            </a:r>
            <a:r>
              <a:rPr lang="en-US" sz="1050" dirty="0">
                <a:cs typeface="Arial"/>
              </a:rPr>
              <a:t> of steel (13 GJ / </a:t>
            </a:r>
            <a:r>
              <a:rPr lang="en-US" sz="1050" dirty="0" err="1">
                <a:cs typeface="Arial"/>
              </a:rPr>
              <a:t>tonne</a:t>
            </a:r>
            <a:r>
              <a:rPr lang="en-US" sz="1050" dirty="0">
                <a:cs typeface="Arial"/>
              </a:rPr>
              <a:t>) is </a:t>
            </a:r>
            <a:r>
              <a:rPr lang="en-US" sz="1050" b="1" dirty="0">
                <a:cs typeface="Arial"/>
              </a:rPr>
              <a:t>considerably less </a:t>
            </a:r>
            <a:r>
              <a:rPr lang="en-US" sz="1050" dirty="0">
                <a:cs typeface="Arial"/>
              </a:rPr>
              <a:t>than that of </a:t>
            </a:r>
            <a:r>
              <a:rPr lang="en-US" sz="1050" b="1" dirty="0">
                <a:cs typeface="Arial"/>
              </a:rPr>
              <a:t>BF-BOF </a:t>
            </a:r>
            <a:r>
              <a:rPr lang="en-US" sz="1050" dirty="0">
                <a:cs typeface="Arial"/>
              </a:rPr>
              <a:t>(24 GJ / </a:t>
            </a:r>
            <a:r>
              <a:rPr lang="en-US" sz="1050" dirty="0" err="1">
                <a:cs typeface="Arial"/>
              </a:rPr>
              <a:t>tonne</a:t>
            </a:r>
            <a:r>
              <a:rPr lang="en-US" sz="1050" dirty="0">
                <a:cs typeface="Arial"/>
              </a:rPr>
              <a:t>)</a:t>
            </a:r>
          </a:p>
          <a:p>
            <a:pPr>
              <a:spcBef>
                <a:spcPts val="400"/>
              </a:spcBef>
            </a:pPr>
            <a:r>
              <a:rPr lang="en-US" sz="1050" dirty="0">
                <a:cs typeface="Arial"/>
              </a:rPr>
              <a:t>For the process to be </a:t>
            </a:r>
            <a:r>
              <a:rPr lang="en-US" sz="1050" b="1" dirty="0">
                <a:cs typeface="Arial"/>
              </a:rPr>
              <a:t>completely carbon neutral</a:t>
            </a:r>
            <a:r>
              <a:rPr lang="en-US" sz="1050" dirty="0">
                <a:cs typeface="Arial"/>
              </a:rPr>
              <a:t>, </a:t>
            </a:r>
            <a:r>
              <a:rPr lang="en-US" sz="1050" b="1" dirty="0">
                <a:cs typeface="Arial"/>
              </a:rPr>
              <a:t>electricity </a:t>
            </a:r>
            <a:r>
              <a:rPr lang="en-US" sz="1050" dirty="0">
                <a:cs typeface="Arial"/>
              </a:rPr>
              <a:t>used to power the reactor should come from </a:t>
            </a:r>
            <a:r>
              <a:rPr lang="en-US" sz="1050" b="1" dirty="0">
                <a:cs typeface="Arial"/>
              </a:rPr>
              <a:t>renewable sources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2721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867384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In electrowinning-EAF, an iron-rich solution is electrified to create pure grade iron ready to be used in an electric arc furnace</a:t>
            </a:r>
          </a:p>
        </p:txBody>
      </p:sp>
      <p:sp>
        <p:nvSpPr>
          <p:cNvPr id="27" name="btfpNotesBox788837"/>
          <p:cNvSpPr txBox="1"/>
          <p:nvPr>
            <p:custDataLst>
              <p:tags r:id="rId3"/>
            </p:custDataLst>
          </p:nvPr>
        </p:nvSpPr>
        <p:spPr bwMode="gray">
          <a:xfrm>
            <a:off x="330199" y="6319679"/>
            <a:ext cx="115316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Lopes et al. (2022)</a:t>
            </a:r>
            <a:r>
              <a:rPr lang="en-US" sz="800" dirty="0">
                <a:solidFill>
                  <a:srgbClr val="000000"/>
                </a:solidFill>
              </a:rPr>
              <a:t>,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Mining Technology</a:t>
            </a:r>
            <a:r>
              <a:rPr lang="en-US" sz="800" dirty="0">
                <a:solidFill>
                  <a:srgbClr val="000000"/>
                </a:solidFill>
              </a:rPr>
              <a:t> (2023), Mission Possible Partnership </a:t>
            </a:r>
            <a:r>
              <a:rPr lang="en-US" sz="800" i="1" dirty="0">
                <a:solidFill>
                  <a:srgbClr val="000000"/>
                </a:solidFill>
                <a:hlinkClick r:id="rId12"/>
              </a:rPr>
              <a:t>Net Zero Steel Sector Transition Strategy</a:t>
            </a:r>
            <a:r>
              <a:rPr lang="en-US" sz="800" dirty="0">
                <a:solidFill>
                  <a:srgbClr val="000000"/>
                </a:solidFill>
              </a:rPr>
              <a:t> (2021)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 </a:t>
            </a:r>
          </a:p>
        </p:txBody>
      </p:sp>
      <p:grpSp>
        <p:nvGrpSpPr>
          <p:cNvPr id="19" name="btfpColumnHeaderBox739630"/>
          <p:cNvGrpSpPr/>
          <p:nvPr>
            <p:custDataLst>
              <p:tags r:id="rId4"/>
            </p:custDataLst>
          </p:nvPr>
        </p:nvGrpSpPr>
        <p:grpSpPr>
          <a:xfrm>
            <a:off x="330200" y="1552666"/>
            <a:ext cx="7507288" cy="318997"/>
            <a:chOff x="330200" y="1270000"/>
            <a:chExt cx="3483504" cy="318997"/>
          </a:xfrm>
        </p:grpSpPr>
        <p:sp>
          <p:nvSpPr>
            <p:cNvPr id="10" name="btfpColumnHeaderBoxText739630"/>
            <p:cNvSpPr txBox="1"/>
            <p:nvPr/>
          </p:nvSpPr>
          <p:spPr bwMode="gray">
            <a:xfrm>
              <a:off x="330200" y="1270000"/>
              <a:ext cx="3483504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 err="1">
                  <a:solidFill>
                    <a:srgbClr val="000000"/>
                  </a:solidFill>
                </a:rPr>
                <a:t>Electrowinning</a:t>
              </a:r>
              <a:r>
                <a:rPr lang="en-US" b="1" dirty="0">
                  <a:solidFill>
                    <a:srgbClr val="000000"/>
                  </a:solidFill>
                </a:rPr>
                <a:t> produces pure iron at low temperatures ready for EAFs</a:t>
              </a:r>
            </a:p>
          </p:txBody>
        </p:sp>
        <p:cxnSp>
          <p:nvCxnSpPr>
            <p:cNvPr id="18" name="btfpColumnHeaderBoxLine739630"/>
            <p:cNvCxnSpPr/>
            <p:nvPr/>
          </p:nvCxnSpPr>
          <p:spPr bwMode="gray">
            <a:xfrm>
              <a:off x="330200" y="1588997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btfpNotesBox474311"/>
          <p:cNvSpPr txBox="1"/>
          <p:nvPr>
            <p:custDataLst>
              <p:tags r:id="rId5"/>
            </p:custDataLst>
          </p:nvPr>
        </p:nvSpPr>
        <p:spPr bwMode="gray">
          <a:xfrm>
            <a:off x="6879274" y="5971625"/>
            <a:ext cx="1073882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Electra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9247FF-2086-DFDA-943C-3D9DA41418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7116" y="2132748"/>
            <a:ext cx="7813456" cy="37363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7E72A3-DC50-D0BA-A844-3BECA67E448A}"/>
              </a:ext>
            </a:extLst>
          </p:cNvPr>
          <p:cNvSpPr txBox="1"/>
          <p:nvPr/>
        </p:nvSpPr>
        <p:spPr bwMode="gray">
          <a:xfrm>
            <a:off x="8382000" y="1578793"/>
            <a:ext cx="3479800" cy="3098284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buNone/>
            </a:pPr>
            <a:r>
              <a:rPr lang="en-US" sz="1250" b="1" dirty="0"/>
              <a:t>Process description</a:t>
            </a:r>
          </a:p>
          <a:p>
            <a:pPr>
              <a:spcBef>
                <a:spcPts val="400"/>
              </a:spcBef>
            </a:pPr>
            <a:r>
              <a:rPr lang="en-US" sz="1050" b="1" dirty="0"/>
              <a:t>Iron ore is dissolved into an acid </a:t>
            </a:r>
            <a:r>
              <a:rPr lang="en-US" sz="1050" dirty="0"/>
              <a:t>to create a </a:t>
            </a:r>
            <a:r>
              <a:rPr lang="en-US" sz="1050" b="1" dirty="0"/>
              <a:t>stable iron-rich liquid </a:t>
            </a:r>
            <a:r>
              <a:rPr lang="en-US" sz="1050" dirty="0"/>
              <a:t>while removing ore impurities. An </a:t>
            </a:r>
            <a:r>
              <a:rPr lang="en-US" sz="1050" b="1" dirty="0"/>
              <a:t>electric current </a:t>
            </a:r>
            <a:r>
              <a:rPr lang="en-US" sz="1050" dirty="0"/>
              <a:t>is then applied to </a:t>
            </a:r>
            <a:r>
              <a:rPr lang="en-US" sz="1050" b="1" dirty="0"/>
              <a:t>extract iron </a:t>
            </a:r>
            <a:r>
              <a:rPr lang="en-US" sz="1050" dirty="0"/>
              <a:t>from this liquid, </a:t>
            </a:r>
            <a:r>
              <a:rPr lang="en-US" sz="1050" b="1" dirty="0"/>
              <a:t>releasing oxygen </a:t>
            </a:r>
            <a:r>
              <a:rPr lang="en-US" sz="1050" dirty="0"/>
              <a:t>but </a:t>
            </a:r>
            <a:r>
              <a:rPr lang="en-US" sz="1050" b="1" dirty="0"/>
              <a:t>no CO</a:t>
            </a:r>
            <a:r>
              <a:rPr lang="en-US" sz="1050" b="1" baseline="-25000" dirty="0"/>
              <a:t>2</a:t>
            </a:r>
            <a:endParaRPr lang="en-US" sz="1050" dirty="0"/>
          </a:p>
          <a:p>
            <a:pPr>
              <a:spcBef>
                <a:spcPts val="400"/>
              </a:spcBef>
            </a:pPr>
            <a:r>
              <a:rPr lang="en-US" sz="1050" b="1" dirty="0"/>
              <a:t>Electrowinning at 60°C </a:t>
            </a:r>
            <a:r>
              <a:rPr lang="en-US" sz="1050" dirty="0"/>
              <a:t>(140F), enables </a:t>
            </a:r>
            <a:r>
              <a:rPr lang="en-US" sz="1050" b="1" dirty="0"/>
              <a:t>low-cost intermittent renewables </a:t>
            </a:r>
            <a:r>
              <a:rPr lang="en-US" sz="1050" dirty="0"/>
              <a:t>and energy </a:t>
            </a:r>
            <a:r>
              <a:rPr lang="en-US" sz="1050" b="1" dirty="0"/>
              <a:t>demand responsiveness, </a:t>
            </a:r>
            <a:r>
              <a:rPr lang="en-US" sz="1050" dirty="0"/>
              <a:t>lowering </a:t>
            </a:r>
            <a:r>
              <a:rPr lang="en-US" sz="1050" dirty="0" err="1"/>
              <a:t>OpEx</a:t>
            </a:r>
            <a:r>
              <a:rPr lang="en-US" sz="1050" dirty="0"/>
              <a:t>.</a:t>
            </a:r>
          </a:p>
          <a:p>
            <a:pPr>
              <a:spcBef>
                <a:spcPts val="400"/>
              </a:spcBef>
            </a:pPr>
            <a:r>
              <a:rPr lang="en-US" sz="1050" b="1" dirty="0"/>
              <a:t>High-impurity,</a:t>
            </a:r>
            <a:r>
              <a:rPr lang="en-US" sz="1050" dirty="0"/>
              <a:t> otherwise </a:t>
            </a:r>
            <a:r>
              <a:rPr lang="en-US" sz="1050" b="1" dirty="0"/>
              <a:t>stranded ores </a:t>
            </a:r>
            <a:r>
              <a:rPr lang="en-US" sz="1050" dirty="0"/>
              <a:t>(&gt; 1 billion </a:t>
            </a:r>
            <a:r>
              <a:rPr lang="en-US" sz="1050" dirty="0" err="1"/>
              <a:t>tonnes</a:t>
            </a:r>
            <a:r>
              <a:rPr lang="en-US" sz="1050" dirty="0"/>
              <a:t> available globally) lower </a:t>
            </a:r>
            <a:r>
              <a:rPr lang="en-US" sz="1050" dirty="0" err="1"/>
              <a:t>OpEx</a:t>
            </a:r>
            <a:r>
              <a:rPr lang="en-US" sz="1050" dirty="0"/>
              <a:t> and </a:t>
            </a:r>
            <a:r>
              <a:rPr lang="en-US" sz="1050" dirty="0" err="1"/>
              <a:t>CapEx</a:t>
            </a:r>
            <a:r>
              <a:rPr lang="en-US" sz="1050" dirty="0"/>
              <a:t> in the ore-to-metal value chain, producing</a:t>
            </a:r>
            <a:r>
              <a:rPr lang="en-US" sz="1050" b="1" dirty="0"/>
              <a:t> co-product revenue</a:t>
            </a:r>
            <a:endParaRPr lang="en-US" sz="1050" dirty="0"/>
          </a:p>
          <a:p>
            <a:pPr>
              <a:spcBef>
                <a:spcPts val="400"/>
              </a:spcBef>
            </a:pPr>
            <a:r>
              <a:rPr lang="en-US" sz="1050" b="1" dirty="0"/>
              <a:t>Product is 99.9% pure iron metal, allowing for premium steelmaking </a:t>
            </a:r>
            <a:r>
              <a:rPr lang="en-US" sz="1050" dirty="0"/>
              <a:t>with contaminated scrap </a:t>
            </a:r>
            <a:r>
              <a:rPr lang="en-US" sz="1050" b="1" dirty="0"/>
              <a:t>in EAFs at lower costs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5709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8FBD39-9108-CE02-B861-E2CEAE0B65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060411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03" imgH="503" progId="TCLayout.ActiveDocument.1">
                  <p:embed/>
                </p:oleObj>
              </mc:Choice>
              <mc:Fallback>
                <p:oleObj name="think-cell Slide" r:id="rId8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FBD39-9108-CE02-B861-E2CEAE0B6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>
                <a:cs typeface="Arial"/>
              </a:rPr>
              <a:t>Carbon capture and storage technologies available, but CCUS remains unproven for use on blast furnaces</a:t>
            </a:r>
            <a:endParaRPr lang="en-US" dirty="0"/>
          </a:p>
        </p:txBody>
      </p:sp>
      <p:pic>
        <p:nvPicPr>
          <p:cNvPr id="3076" name="Picture 4" descr="Schematic Overview Of Ccus">
            <a:hlinkClick r:id="rId10"/>
            <a:extLst>
              <a:ext uri="{FF2B5EF4-FFF2-40B4-BE49-F238E27FC236}">
                <a16:creationId xmlns:a16="http://schemas.microsoft.com/office/drawing/2014/main" id="{95424162-544A-B010-763F-2844A5F96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356" y="2034354"/>
            <a:ext cx="5453823" cy="388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btfpColumnHeaderBox239210"/>
          <p:cNvGrpSpPr/>
          <p:nvPr>
            <p:custDataLst>
              <p:tags r:id="rId3"/>
            </p:custDataLst>
          </p:nvPr>
        </p:nvGrpSpPr>
        <p:grpSpPr>
          <a:xfrm>
            <a:off x="349862" y="1544118"/>
            <a:ext cx="5495528" cy="315913"/>
            <a:chOff x="330200" y="1261452"/>
            <a:chExt cx="5495528" cy="315913"/>
          </a:xfrm>
        </p:grpSpPr>
        <p:sp>
          <p:nvSpPr>
            <p:cNvPr id="11" name="btfpColumnHeaderBoxText239210"/>
            <p:cNvSpPr txBox="1"/>
            <p:nvPr/>
          </p:nvSpPr>
          <p:spPr bwMode="gray">
            <a:xfrm>
              <a:off x="330200" y="1261452"/>
              <a:ext cx="5495528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>
                  <a:solidFill>
                    <a:srgbClr val="000000"/>
                  </a:solidFill>
                </a:rPr>
                <a:t>Captured carbon either stored or used as feedstock</a:t>
              </a:r>
            </a:p>
          </p:txBody>
        </p:sp>
        <p:cxnSp>
          <p:nvCxnSpPr>
            <p:cNvPr id="12" name="btfpColumnHeaderBoxLine239210"/>
            <p:cNvCxnSpPr/>
            <p:nvPr/>
          </p:nvCxnSpPr>
          <p:spPr bwMode="gray">
            <a:xfrm>
              <a:off x="330200" y="1577365"/>
              <a:ext cx="549552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btfpNotesBox833789"/>
          <p:cNvSpPr txBox="1"/>
          <p:nvPr>
            <p:custDataLst>
              <p:tags r:id="rId4"/>
            </p:custDataLst>
          </p:nvPr>
        </p:nvSpPr>
        <p:spPr bwMode="gray">
          <a:xfrm>
            <a:off x="311044" y="6276131"/>
            <a:ext cx="115316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IEA </a:t>
            </a:r>
            <a:r>
              <a:rPr lang="en-US" sz="800" i="1" dirty="0">
                <a:solidFill>
                  <a:srgbClr val="000000"/>
                </a:solidFill>
                <a:hlinkClick r:id="rId10"/>
              </a:rPr>
              <a:t>Energy Technology Perspectives</a:t>
            </a:r>
            <a:r>
              <a:rPr lang="en-US" sz="800" dirty="0">
                <a:solidFill>
                  <a:srgbClr val="000000"/>
                </a:solidFill>
              </a:rPr>
              <a:t> (2020), IEA </a:t>
            </a:r>
            <a:r>
              <a:rPr lang="en-US" sz="800" i="1" dirty="0">
                <a:solidFill>
                  <a:srgbClr val="000000"/>
                </a:solidFill>
                <a:hlinkClick r:id="rId12"/>
              </a:rPr>
              <a:t>Transforming Industry through CCUS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(2017), IEA </a:t>
            </a:r>
            <a:r>
              <a:rPr lang="en-US" sz="800" i="1" dirty="0">
                <a:solidFill>
                  <a:srgbClr val="000000"/>
                </a:solidFill>
                <a:hlinkClick r:id="rId13"/>
              </a:rPr>
              <a:t>Iron and Steel Technology Roadmap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(2020),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Global CCS Institute</a:t>
            </a:r>
            <a:r>
              <a:rPr lang="en-US" sz="800" dirty="0">
                <a:solidFill>
                  <a:srgbClr val="000000"/>
                </a:solidFill>
              </a:rPr>
              <a:t> (2017),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MIT</a:t>
            </a:r>
            <a:r>
              <a:rPr lang="en-US" sz="800" dirty="0">
                <a:solidFill>
                  <a:srgbClr val="000000"/>
                </a:solidFill>
              </a:rPr>
              <a:t> (2021),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International Journal of Greenhouse Gas Control </a:t>
            </a:r>
            <a:r>
              <a:rPr lang="en-US" sz="800" i="1" dirty="0">
                <a:solidFill>
                  <a:srgbClr val="000000"/>
                </a:solidFill>
                <a:hlinkClick r:id="rId16"/>
              </a:rPr>
              <a:t>Volume 61</a:t>
            </a:r>
            <a:r>
              <a:rPr lang="en-US" sz="800" dirty="0">
                <a:solidFill>
                  <a:srgbClr val="000000"/>
                </a:solidFill>
              </a:rPr>
              <a:t> (2017), IEA </a:t>
            </a:r>
            <a:r>
              <a:rPr lang="en-US" sz="800" i="1" dirty="0">
                <a:solidFill>
                  <a:srgbClr val="000000"/>
                </a:solidFill>
                <a:hlinkClick r:id="rId17"/>
              </a:rPr>
              <a:t>Greenhouse Gas R&amp;D Program</a:t>
            </a:r>
            <a:r>
              <a:rPr lang="en-US" sz="800" dirty="0">
                <a:solidFill>
                  <a:srgbClr val="000000"/>
                </a:solidFill>
              </a:rPr>
              <a:t> (2017), </a:t>
            </a:r>
            <a:r>
              <a:rPr lang="en-US" sz="800" dirty="0">
                <a:solidFill>
                  <a:srgbClr val="000000"/>
                </a:solidFill>
                <a:hlinkClick r:id="rId18"/>
              </a:rPr>
              <a:t>Primetals Technologies</a:t>
            </a:r>
            <a:r>
              <a:rPr lang="en-US" sz="800" dirty="0">
                <a:solidFill>
                  <a:srgbClr val="000000"/>
                </a:solidFill>
              </a:rPr>
              <a:t>, </a:t>
            </a:r>
            <a:r>
              <a:rPr lang="en-US" sz="800" dirty="0">
                <a:solidFill>
                  <a:srgbClr val="000000"/>
                </a:solidFill>
                <a:hlinkClick r:id="rId19"/>
              </a:rPr>
              <a:t>Edie</a:t>
            </a:r>
            <a:r>
              <a:rPr lang="en-US" sz="800" dirty="0">
                <a:solidFill>
                  <a:srgbClr val="000000"/>
                </a:solidFill>
              </a:rPr>
              <a:t> – ArcelorMittal accused of net-zero greenwashing. Credit: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20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21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22"/>
              </a:rPr>
              <a:t>gwagner@columbia.edu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23" name="btfpNotesBox474311"/>
          <p:cNvSpPr txBox="1"/>
          <p:nvPr>
            <p:custDataLst>
              <p:tags r:id="rId5"/>
            </p:custDataLst>
          </p:nvPr>
        </p:nvSpPr>
        <p:spPr bwMode="gray">
          <a:xfrm>
            <a:off x="5266238" y="5952112"/>
            <a:ext cx="1073882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IEA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1914C2-5301-1474-1FEA-C021B1118534}"/>
              </a:ext>
            </a:extLst>
          </p:cNvPr>
          <p:cNvSpPr txBox="1"/>
          <p:nvPr/>
        </p:nvSpPr>
        <p:spPr bwMode="gray">
          <a:xfrm>
            <a:off x="7837488" y="1578793"/>
            <a:ext cx="4019550" cy="4396075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buNone/>
            </a:pPr>
            <a:r>
              <a:rPr lang="en-US" sz="1250" b="1" dirty="0"/>
              <a:t>Carbon capture</a:t>
            </a:r>
          </a:p>
          <a:p>
            <a:pPr>
              <a:spcBef>
                <a:spcPts val="400"/>
              </a:spcBef>
            </a:pPr>
            <a:r>
              <a:rPr lang="en-US" sz="1050" dirty="0">
                <a:cs typeface="Arial"/>
              </a:rPr>
              <a:t>In theory, point capture technologies can be </a:t>
            </a:r>
            <a:r>
              <a:rPr lang="en-US" sz="1050" b="1" dirty="0">
                <a:cs typeface="Arial"/>
              </a:rPr>
              <a:t>retrofitted </a:t>
            </a:r>
            <a:r>
              <a:rPr lang="en-US" sz="1050" dirty="0">
                <a:cs typeface="Arial"/>
              </a:rPr>
              <a:t>onto </a:t>
            </a:r>
            <a:r>
              <a:rPr lang="en-US" sz="1050" b="1" dirty="0">
                <a:cs typeface="Arial"/>
              </a:rPr>
              <a:t>BF-BOF and DRI-EAF</a:t>
            </a:r>
          </a:p>
          <a:p>
            <a:pPr>
              <a:spcBef>
                <a:spcPts val="400"/>
              </a:spcBef>
            </a:pPr>
            <a:r>
              <a:rPr lang="en-US" sz="1050" dirty="0"/>
              <a:t>CO</a:t>
            </a:r>
            <a:r>
              <a:rPr lang="en-US" sz="1050" baseline="-25000" dirty="0"/>
              <a:t>2</a:t>
            </a:r>
            <a:r>
              <a:rPr lang="en-US" sz="1050" dirty="0"/>
              <a:t> is primarily captured from the </a:t>
            </a:r>
            <a:r>
              <a:rPr lang="en-US" sz="1050" b="1" dirty="0"/>
              <a:t>shafts of both Blast Furnaces and Direct Reduced Iron reactors, </a:t>
            </a:r>
            <a:r>
              <a:rPr lang="en-US" sz="1050" dirty="0"/>
              <a:t>and</a:t>
            </a:r>
            <a:r>
              <a:rPr lang="en-US" sz="1050" b="1" dirty="0"/>
              <a:t> </a:t>
            </a:r>
            <a:r>
              <a:rPr lang="en-US" sz="1050" dirty="0"/>
              <a:t>at the </a:t>
            </a:r>
            <a:r>
              <a:rPr lang="en-US" sz="1050" b="1" dirty="0"/>
              <a:t>end of the crude steelmaking process</a:t>
            </a:r>
            <a:endParaRPr lang="en-US" sz="1050" dirty="0"/>
          </a:p>
          <a:p>
            <a:pPr>
              <a:spcBef>
                <a:spcPts val="400"/>
              </a:spcBef>
            </a:pPr>
            <a:r>
              <a:rPr lang="en-US" sz="1050" b="1" dirty="0"/>
              <a:t>Capture rates up to 90%</a:t>
            </a:r>
            <a:r>
              <a:rPr lang="en-US" sz="1050" dirty="0"/>
              <a:t>, but </a:t>
            </a:r>
            <a:r>
              <a:rPr lang="en-US" sz="1050" b="1" dirty="0"/>
              <a:t>efficacy varies</a:t>
            </a:r>
            <a:r>
              <a:rPr lang="en-US" sz="1050" dirty="0"/>
              <a:t>, with </a:t>
            </a:r>
            <a:r>
              <a:rPr lang="en-US" sz="1050" b="1" dirty="0"/>
              <a:t>some systems as low as 50%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250" b="1" dirty="0"/>
              <a:t>Carbon utilization and storage</a:t>
            </a:r>
          </a:p>
          <a:p>
            <a:pPr>
              <a:spcBef>
                <a:spcPts val="400"/>
              </a:spcBef>
            </a:pPr>
            <a:r>
              <a:rPr lang="en-US" sz="1050" dirty="0">
                <a:cs typeface="Arial"/>
              </a:rPr>
              <a:t>CO</a:t>
            </a:r>
            <a:r>
              <a:rPr lang="en-US" sz="1050" baseline="-25000" dirty="0">
                <a:cs typeface="Arial"/>
              </a:rPr>
              <a:t>2 </a:t>
            </a:r>
            <a:r>
              <a:rPr lang="en-US" sz="1050" dirty="0">
                <a:cs typeface="Arial"/>
              </a:rPr>
              <a:t>is commonly </a:t>
            </a:r>
            <a:r>
              <a:rPr lang="en-US" sz="1050" b="1" dirty="0">
                <a:cs typeface="Arial"/>
              </a:rPr>
              <a:t>stored in rock formations deep underground </a:t>
            </a:r>
            <a:r>
              <a:rPr lang="en-US" sz="1050" dirty="0">
                <a:cs typeface="Arial"/>
              </a:rPr>
              <a:t>to ensure long-term sequestration</a:t>
            </a:r>
          </a:p>
          <a:p>
            <a:pPr>
              <a:spcBef>
                <a:spcPts val="400"/>
              </a:spcBef>
            </a:pPr>
            <a:r>
              <a:rPr lang="en-US" sz="1050" dirty="0">
                <a:cs typeface="Arial"/>
              </a:rPr>
              <a:t>While the majority of captured CO</a:t>
            </a:r>
            <a:r>
              <a:rPr lang="en-US" sz="1050" baseline="-25000" dirty="0">
                <a:cs typeface="Arial"/>
              </a:rPr>
              <a:t>2</a:t>
            </a:r>
            <a:r>
              <a:rPr lang="en-US" sz="1050" dirty="0">
                <a:cs typeface="Arial"/>
              </a:rPr>
              <a:t> is </a:t>
            </a:r>
            <a:r>
              <a:rPr lang="en-US" sz="1050" b="1" dirty="0">
                <a:cs typeface="Arial"/>
              </a:rPr>
              <a:t>currently used for enhanced oil recovery</a:t>
            </a:r>
            <a:r>
              <a:rPr lang="en-US" sz="1050" dirty="0">
                <a:cs typeface="Arial"/>
              </a:rPr>
              <a:t>, other</a:t>
            </a:r>
            <a:r>
              <a:rPr lang="en-US" sz="1050" b="1" dirty="0">
                <a:cs typeface="Arial"/>
              </a:rPr>
              <a:t> emerging applications </a:t>
            </a:r>
            <a:r>
              <a:rPr lang="en-US" sz="1050" dirty="0">
                <a:cs typeface="Arial"/>
              </a:rPr>
              <a:t>include</a:t>
            </a:r>
            <a:r>
              <a:rPr lang="en-US" sz="1050" b="1" dirty="0">
                <a:cs typeface="Arial"/>
              </a:rPr>
              <a:t> feedstock </a:t>
            </a:r>
            <a:r>
              <a:rPr lang="en-US" sz="1050" dirty="0">
                <a:cs typeface="Arial"/>
              </a:rPr>
              <a:t>for synthetic fuels, chemicals, and building materials</a:t>
            </a:r>
          </a:p>
          <a:p>
            <a:pPr marL="0" indent="0">
              <a:buNone/>
            </a:pPr>
            <a:r>
              <a:rPr lang="en-US" sz="1250" b="1" dirty="0"/>
              <a:t>CCUS Drawbacks</a:t>
            </a:r>
          </a:p>
          <a:p>
            <a:pPr>
              <a:spcBef>
                <a:spcPts val="400"/>
              </a:spcBef>
            </a:pPr>
            <a:r>
              <a:rPr lang="en-US" sz="1050" dirty="0">
                <a:cs typeface="Arial"/>
              </a:rPr>
              <a:t>Despite CCUS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innovation,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viability of CCUS for blast furnace is hotly contested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due to </a:t>
            </a:r>
            <a:r>
              <a:rPr lang="en-US" sz="105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absence of a single, </a:t>
            </a:r>
            <a:r>
              <a:rPr lang="en-US" sz="105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harnessable</a:t>
            </a:r>
            <a:r>
              <a:rPr lang="en-US" sz="105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carbon egress point </a:t>
            </a:r>
            <a:r>
              <a:rPr lang="en-US" sz="105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a blast furnace and the scarcity of pure carbon</a:t>
            </a:r>
          </a:p>
          <a:p>
            <a:pPr lvl="1">
              <a:spcBef>
                <a:spcPts val="400"/>
              </a:spcBef>
            </a:pPr>
            <a:r>
              <a:rPr lang="en-US" sz="850" dirty="0">
                <a:latin typeface="Arial" panose="020B0604020202020204" pitchFamily="34" charset="0"/>
                <a:cs typeface="Arial" panose="020B0604020202020204" pitchFamily="34" charset="0"/>
              </a:rPr>
              <a:t>Despite a few small pilot projects, </a:t>
            </a:r>
            <a:r>
              <a:rPr lang="en-US" sz="850" b="1" dirty="0">
                <a:latin typeface="Arial" panose="020B0604020202020204" pitchFamily="34" charset="0"/>
                <a:cs typeface="Arial" panose="020B0604020202020204" pitchFamily="34" charset="0"/>
              </a:rPr>
              <a:t>no full-scale CCUS facilities for blast-furnace steelmaking are operational anywhere</a:t>
            </a:r>
            <a:endParaRPr lang="en-US" sz="105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380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AB0EE-BE93-F02B-3906-F47DFB158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9390A2C-45BE-3062-4075-AB43F27AE1C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503" imgH="503" progId="TCLayout.ActiveDocument.1">
                  <p:embed/>
                </p:oleObj>
              </mc:Choice>
              <mc:Fallback>
                <p:oleObj name="think-cell Slide" r:id="rId25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9390A2C-45BE-3062-4075-AB43F27AE1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49684C20-5CD6-A6DD-0B4D-78CBDA097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>
                <a:cs typeface="Arial"/>
              </a:rPr>
              <a:t>Green H</a:t>
            </a:r>
            <a:r>
              <a:rPr lang="en-US" baseline="-25000" dirty="0">
                <a:cs typeface="Arial"/>
              </a:rPr>
              <a:t>2</a:t>
            </a:r>
            <a:r>
              <a:rPr lang="en-US" dirty="0">
                <a:cs typeface="Arial"/>
              </a:rPr>
              <a:t>, electrolysis, and CCUS could reduce steelmaking CO</a:t>
            </a:r>
            <a:r>
              <a:rPr lang="en-US" baseline="-25000" dirty="0">
                <a:cs typeface="Arial"/>
              </a:rPr>
              <a:t>2 </a:t>
            </a:r>
            <a:r>
              <a:rPr lang="en-US" dirty="0">
                <a:cs typeface="Arial"/>
              </a:rPr>
              <a:t>emissions by over 85% if implemented at scale</a:t>
            </a:r>
            <a:endParaRPr lang="en-US" baseline="-25000" dirty="0">
              <a:cs typeface="Arial"/>
            </a:endParaRPr>
          </a:p>
        </p:txBody>
      </p:sp>
      <p:sp>
        <p:nvSpPr>
          <p:cNvPr id="10" name="btfpNotesBox393724">
            <a:extLst>
              <a:ext uri="{FF2B5EF4-FFF2-40B4-BE49-F238E27FC236}">
                <a16:creationId xmlns:a16="http://schemas.microsoft.com/office/drawing/2014/main" id="{A9C1B58B-4A97-88B4-DEA2-3E9722ABB231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330199" y="6191806"/>
            <a:ext cx="9261062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7"/>
              </a:rPr>
              <a:t>Columbia Center on Global Energy Policy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(2021);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8"/>
              </a:rPr>
              <a:t>American Institute of Chemical Engineers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(2023);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9"/>
              </a:rPr>
              <a:t>Electra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0"/>
              </a:rPr>
              <a:t>Boston Metal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1"/>
              </a:rPr>
              <a:t>Midrex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(2021); International Journal of Greenhouse Gas Control 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2"/>
              </a:rPr>
              <a:t>Volume 61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(2017); Mission Possible Partnership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3"/>
              </a:rPr>
              <a:t>Net Zero Steel Sector Transition Strategy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(2021)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Mimi Khawsam-ang, Max de Boer, Grace Frascati, and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4"/>
              </a:rPr>
              <a:t>Gernot Wagner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(22 February 2024);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5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6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1" name="Chart 100">
            <a:extLst>
              <a:ext uri="{FF2B5EF4-FFF2-40B4-BE49-F238E27FC236}">
                <a16:creationId xmlns:a16="http://schemas.microsoft.com/office/drawing/2014/main" id="{244A7078-4283-3778-077A-31D69694DD5E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623888" y="2433638"/>
          <a:ext cx="7250112" cy="3068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7"/>
          </a:graphicData>
        </a:graphic>
      </p:graphicFrame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2865D4C-FD3F-B9CD-6829-316694BE0F9F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550863" y="5343525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E842A40-E5BD-4298-9792-A05042350FDB}" type="datetime'''''''''''''''0''''''''''''''''''''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8688DCB-D14A-D2B6-2983-B9FE45C7E10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481013" y="4762500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8FE85C1-11A9-42C1-A054-9D94E7DB3BAF}" type="datetime'''''''''''''''''''''2''''''''0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23339D-3C67-9137-81D3-1EA176823B30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481013" y="4181475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A9AC33C-37CD-4C38-8D18-E4FAAE013802}" type="datetime'''''''''''''''''''''''''''''''40''''''''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FBE9D03-8F01-A645-F857-A40A467917D5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481013" y="3602038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A54AB4B-2029-4C67-8ADA-E9C7549D62E5}" type="datetime'''''''''6''0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5B60293-11E6-9C55-50C0-80E2F071720F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gray">
          <a:xfrm>
            <a:off x="481013" y="3021013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7E19056-778E-49D2-B16E-E5A897E1E60E}" type="datetime'''''''''''''''''''''''''''''''''''''''''''80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705B23A-6411-51D6-631A-80F9939A77B1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gray">
          <a:xfrm>
            <a:off x="411163" y="2439988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B942D39-1C8E-480B-9C90-83983D5B50DF}" type="datetime'''''''''''''''''''''''''''''''''''''''''''1''''''0''''0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100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9F5975C5-BA18-B1A6-EA4B-5DB3FC9AACD5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 bwMode="auto">
          <a:xfrm>
            <a:off x="411164" y="2033588"/>
            <a:ext cx="6473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Crude steelmaking CO</a:t>
            </a:r>
            <a:r>
              <a: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emissions reduction potential of deep decarbonization technologies relative to conventional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BF-BOF and NG DRI-EAF routes (in %)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A0160CE-5E19-0476-E801-E364C13E2381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1347788" y="5462588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Green H</a:t>
            </a:r>
            <a:r>
              <a:rPr kumimoji="0" lang="pt-BR" altLang="en-US" sz="1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pt-B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DRI-EAF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(Zero-carbon elec.)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6C46A8-6339-680B-9B83-6CD6E901DD71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3621199" y="5462588"/>
            <a:ext cx="1214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Electrolysis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(Zero-carbon elec.)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14E2B260-418E-EA54-27C3-9830E9AA060A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6146800" y="5462588"/>
            <a:ext cx="927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5A238BA-87FE-4762-80FF-BFA8DA7BF1B7}" type="datetime'''CC''U''S ''''''A''d''''d''iti''''o''''''''''''''''''n''s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CCUS Additions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46" name="Text Placeholder 10">
            <a:extLst>
              <a:ext uri="{FF2B5EF4-FFF2-40B4-BE49-F238E27FC236}">
                <a16:creationId xmlns:a16="http://schemas.microsoft.com/office/drawing/2014/main" id="{AF832B86-6C0C-9E7A-64CC-AA21153157F8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gray">
          <a:xfrm>
            <a:off x="3865563" y="2425700"/>
            <a:ext cx="174625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568E9ED-6187-45CC-803E-EEE65C6052F5}" type="datetime'''9''''''''7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47" name="Text Placeholder 10">
            <a:extLst>
              <a:ext uri="{FF2B5EF4-FFF2-40B4-BE49-F238E27FC236}">
                <a16:creationId xmlns:a16="http://schemas.microsoft.com/office/drawing/2014/main" id="{9275B802-88A4-CFA8-1C8F-D60F6150FB31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gray">
          <a:xfrm>
            <a:off x="4456113" y="2466975"/>
            <a:ext cx="174625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0744B81-2A3E-49F4-B600-020E8B11FCFF}" type="datetime'''''''''''''''''''''''''9''''''''''''6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7729855-DCE0-EF97-7FCF-3857438602CD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862013" y="5821363"/>
            <a:ext cx="6773863" cy="2540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562FB5-7D5F-5BFD-A053-01802A26C275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912813" y="5876925"/>
            <a:ext cx="179388" cy="133350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97DF26-8EF5-325A-D046-CE699A1301F1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4165600" y="5876925"/>
            <a:ext cx="179388" cy="133350"/>
          </a:xfrm>
          <a:prstGeom prst="rect">
            <a:avLst/>
          </a:prstGeom>
          <a:solidFill>
            <a:schemeClr val="accent2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1FCFAA9-DC8A-8DA1-EEE6-DEB2BE77E3C8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1143000" y="5872163"/>
            <a:ext cx="2921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</a:t>
            </a:r>
            <a:r>
              <a:rPr kumimoji="0" lang="en-US" altLang="en-US" sz="1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Reduction Potential (vs. Conventional BF-BOF)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94F18A7B-4C2D-C666-0229-13EA1AC4FE6D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4395788" y="5872163"/>
            <a:ext cx="31892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</a:t>
            </a:r>
            <a:r>
              <a:rPr kumimoji="0" lang="en-US" altLang="en-US" sz="1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Reduction Potential (vs. Conventional NG DRI-EAF)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5" name="btfpColumnHeaderBox739433">
            <a:extLst>
              <a:ext uri="{FF2B5EF4-FFF2-40B4-BE49-F238E27FC236}">
                <a16:creationId xmlns:a16="http://schemas.microsoft.com/office/drawing/2014/main" id="{7D38A2BD-EC94-FFE9-0A48-514B28E0ACFD}"/>
              </a:ext>
            </a:extLst>
          </p:cNvPr>
          <p:cNvGrpSpPr/>
          <p:nvPr>
            <p:custDataLst>
              <p:tags r:id="rId22"/>
            </p:custDataLst>
          </p:nvPr>
        </p:nvGrpSpPr>
        <p:grpSpPr>
          <a:xfrm>
            <a:off x="330200" y="1552666"/>
            <a:ext cx="7507288" cy="318997"/>
            <a:chOff x="330200" y="1270000"/>
            <a:chExt cx="3483504" cy="318997"/>
          </a:xfrm>
        </p:grpSpPr>
        <p:sp>
          <p:nvSpPr>
            <p:cNvPr id="52" name="btfpColumnHeaderBoxText739433">
              <a:extLst>
                <a:ext uri="{FF2B5EF4-FFF2-40B4-BE49-F238E27FC236}">
                  <a16:creationId xmlns:a16="http://schemas.microsoft.com/office/drawing/2014/main" id="{CB5B9F98-BAB0-82D4-7A84-44C1359C8A7A}"/>
                </a:ext>
              </a:extLst>
            </p:cNvPr>
            <p:cNvSpPr txBox="1"/>
            <p:nvPr/>
          </p:nvSpPr>
          <p:spPr bwMode="gray">
            <a:xfrm>
              <a:off x="330200" y="1270000"/>
              <a:ext cx="3483504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All discussed technologies have a CO</a:t>
              </a:r>
              <a:r>
                <a:rPr kumimoji="0" lang="en-US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reduction potential of &gt;85%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4" name="btfpColumnHeaderBoxLine739433">
              <a:extLst>
                <a:ext uri="{FF2B5EF4-FFF2-40B4-BE49-F238E27FC236}">
                  <a16:creationId xmlns:a16="http://schemas.microsoft.com/office/drawing/2014/main" id="{5FFEAC18-16D9-500D-7181-204EA236BB6D}"/>
                </a:ext>
              </a:extLst>
            </p:cNvPr>
            <p:cNvCxnSpPr/>
            <p:nvPr/>
          </p:nvCxnSpPr>
          <p:spPr bwMode="gray">
            <a:xfrm>
              <a:off x="330200" y="1588997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94540FD-2D41-D5DC-B11C-DE23077C2C0C}"/>
              </a:ext>
            </a:extLst>
          </p:cNvPr>
          <p:cNvSpPr/>
          <p:nvPr/>
        </p:nvSpPr>
        <p:spPr bwMode="gray">
          <a:xfrm>
            <a:off x="5842000" y="2338388"/>
            <a:ext cx="1536700" cy="3366532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btfpCallout843070">
            <a:extLst>
              <a:ext uri="{FF2B5EF4-FFF2-40B4-BE49-F238E27FC236}">
                <a16:creationId xmlns:a16="http://schemas.microsoft.com/office/drawing/2014/main" id="{79C09124-DB6F-6106-FA94-569B355AB2A2}"/>
              </a:ext>
            </a:extLst>
          </p:cNvPr>
          <p:cNvSpPr/>
          <p:nvPr/>
        </p:nvSpPr>
        <p:spPr bwMode="gray">
          <a:xfrm>
            <a:off x="7515528" y="2601289"/>
            <a:ext cx="899649" cy="638555"/>
          </a:xfrm>
          <a:prstGeom prst="wedgeRectCallout">
            <a:avLst>
              <a:gd name="adj1" fmla="val -50254"/>
              <a:gd name="adj2" fmla="val 75382"/>
            </a:avLst>
          </a:prstGeom>
          <a:solidFill>
            <a:srgbClr val="FFFFFF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Hypothetical best-case scenario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2054AB-FC0A-D7EA-0E7E-570184595AC1}"/>
              </a:ext>
            </a:extLst>
          </p:cNvPr>
          <p:cNvSpPr txBox="1"/>
          <p:nvPr/>
        </p:nvSpPr>
        <p:spPr bwMode="gray">
          <a:xfrm>
            <a:off x="8686800" y="1578793"/>
            <a:ext cx="3170237" cy="2277547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buNone/>
            </a:pPr>
            <a:r>
              <a:rPr lang="en-US" sz="1250" b="1" dirty="0"/>
              <a:t>Observations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key enabler for green steel production is an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abundance of green electricity,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which is required for both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powering electrolysis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the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production of green hydrogen</a:t>
            </a:r>
          </a:p>
          <a:p>
            <a:pPr lvl="1">
              <a:spcBef>
                <a:spcPts val="400"/>
              </a:spcBef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Assuming the current global electricity mix does not change, H</a:t>
            </a:r>
            <a:r>
              <a:rPr kumimoji="0" lang="en-US" sz="85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DRI-EAF would have a </a:t>
            </a: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decarbonization potential of only 60% </a:t>
            </a: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instead of &gt;85% when 100% green electricity is used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90% CO</a:t>
            </a:r>
            <a:r>
              <a:rPr kumimoji="0" lang="en-US" sz="105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reduction for CCUS is a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hypothetical best-case scenario,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which at present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has not been proven at scale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188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592" imgH="591" progId="TCLayout.ActiveDocument.1">
                  <p:embed/>
                </p:oleObj>
              </mc:Choice>
              <mc:Fallback>
                <p:oleObj name="think-cell Slide" r:id="rId28" imgW="592" imgH="591" progId="TCLayout.ActiveDocument.1">
                  <p:embed/>
                  <p:pic>
                    <p:nvPicPr>
                      <p:cNvPr id="7" name="think-cell data - do not delete" hidden="1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Steel decarbonization technologies, however, often come with a green premium and require large amounts of green energy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7244EB4-6523-236F-A8B3-1F932027724B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749300" y="2130425"/>
          <a:ext cx="7170738" cy="385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536575" y="5002213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C4EC0E7-8DA6-48B0-909F-13D7126EC63B}" type="datetime'''2''''''''''''''''''''''''''''''''00''''''''''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536575" y="4321175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3DF17E6-257C-422B-9AFB-6A1802D56EC6}" type="datetime'''''''''''''4''''''''0''''''''''''''''''''''0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400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536575" y="3641725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721F356-2721-4EB9-A579-F35E12FBDCE3}" type="datetime'''''''''''''''''''6''''''''''''0''''''''''''''''''''''''''0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600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536575" y="2960688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20D0386-15A7-4F44-9633-B44A21B1B9FA}" type="datetime'''8''''0''''''''0''''''''''''''''''''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800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431800" y="2279650"/>
            <a:ext cx="3143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DC70D50-7883-4449-9676-ECA48C071EA9}" type="datetime'1'''''',''0''''''''''''''''''''''''0''''''''''''''''''''0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1,000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676275" y="5683250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CF0F01C-585F-40F8-ABC2-9E5120586483}" type="datetime'''''''''''''''''''0''''''''''''''''''''''''''''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863600" y="5802313"/>
            <a:ext cx="11033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B509C50-469C-448B-B7E7-B7E97C8636F0}" type="datetime'''Gree''n ''''H''''2'''' ''D''''RI-''''''E''''A''''''''''''F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Green H2 DRI-EAF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431800" y="2025650"/>
            <a:ext cx="63611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Average steel production cost estimates per technology (excluding CapEx) at current price levels (USD per tonne)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3468689" y="5802313"/>
            <a:ext cx="563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D50FF16-6E83-4EF2-B78A-36942522AF51}" type="datetime'''CC''U''''''''''S''''''''''''&#10;''(B''F-''''BO''''''F)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CCUS
(BF-BOF)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4657725" y="5802313"/>
            <a:ext cx="520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CC2E946-3A30-440A-95CC-D484FD97DC32}" type="datetime'''''D''RI''''''''''-E''''''''''A''''''''''''''''''''''''F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DRI-EAF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5846763" y="5802313"/>
            <a:ext cx="4778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4D7DA1E-8927-41A3-8558-F05AC4FC9AD9}" type="datetime'''''''''''B''F-''''B''''''''''O''''''''F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BF-BOF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6926263" y="5802313"/>
            <a:ext cx="6540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84739E6-AE59-47DE-9A88-2AC09DF93196}" type="datetime'''''''E''''''''''''lec''t''''''''''''''ro''''ly''si''''s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Electrolysis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13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3590925" y="4287838"/>
            <a:ext cx="319088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AAEB5E4-0906-4687-AD2D-13CF780B8638}" type="datetime'''''''''''''''''''''''''''''''''''''''~''3''''''''8''0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~380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13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4759325" y="4338638"/>
            <a:ext cx="319088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E3BBD30-62AD-4A39-8E55-58C1C6739E0F}" type="datetime'''''''''''''''''''''~''''''''''''''''''''3''''6''''''''5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~365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2279650" y="5802313"/>
            <a:ext cx="606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EDB20AF-8701-4A9B-9586-69F0C63D9A4F}" type="datetime'''C''C''''''''US''''''&#10;''(''DR''''I''-E''''''''''''''AF)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CCUS
(DRI-EAF)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btfpNotesBox393724"/>
          <p:cNvSpPr txBox="1"/>
          <p:nvPr>
            <p:custDataLst>
              <p:tags r:id="rId19"/>
            </p:custDataLst>
          </p:nvPr>
        </p:nvSpPr>
        <p:spPr bwMode="gray">
          <a:xfrm>
            <a:off x="330199" y="6276661"/>
            <a:ext cx="8160958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Note: Electrolysis costs are assumed to see a 15% reduction relative to BF-BOF. Carbon capture costs as $25/tonne-CO</a:t>
            </a:r>
            <a:r>
              <a: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with a ~90% capture rate. Green H</a:t>
            </a:r>
            <a:r>
              <a: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price at $6.40/kg.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1"/>
              </a:rPr>
              <a:t>Columbia Center on Global Energy Policy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(2021);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2"/>
              </a:rPr>
              <a:t>Boston Metal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3"/>
              </a:rPr>
              <a:t>MIT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(2018); Journal of Cleaner Production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4"/>
              </a:rPr>
              <a:t>Volume 389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(2023); IEA,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5"/>
              </a:rPr>
              <a:t>Is carbon capture too expensive?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(2021);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6"/>
              </a:rPr>
              <a:t>McKinsey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(2020);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7"/>
              </a:rPr>
              <a:t>Nature Energy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(2022); IEA,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8"/>
              </a:rPr>
              <a:t>Iron and Steel Technology Roadmap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(2020). Credit: Mimi Khawsam-ang, Max de Boer, Grace Frascati, and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9"/>
              </a:rPr>
              <a:t>Gernot Wagner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(13 March 2024);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0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1"/>
              </a:rPr>
              <a:t>gwagner@columbia.edu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54" name="Rectangle 153"/>
          <p:cNvSpPr/>
          <p:nvPr>
            <p:custDataLst>
              <p:tags r:id="rId20"/>
            </p:custDataLst>
          </p:nvPr>
        </p:nvSpPr>
        <p:spPr bwMode="auto">
          <a:xfrm>
            <a:off x="5703888" y="2355850"/>
            <a:ext cx="2133600" cy="4572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>
            <p:custDataLst>
              <p:tags r:id="rId21"/>
            </p:custDataLst>
          </p:nvPr>
        </p:nvSpPr>
        <p:spPr bwMode="auto">
          <a:xfrm>
            <a:off x="5754688" y="2411413"/>
            <a:ext cx="179388" cy="133350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>
            <p:custDataLst>
              <p:tags r:id="rId22"/>
            </p:custDataLst>
          </p:nvPr>
        </p:nvSpPr>
        <p:spPr bwMode="auto">
          <a:xfrm>
            <a:off x="5754688" y="2614613"/>
            <a:ext cx="179388" cy="133350"/>
          </a:xfrm>
          <a:prstGeom prst="rect">
            <a:avLst/>
          </a:prstGeom>
          <a:solidFill>
            <a:schemeClr val="accent2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5984875" y="2406650"/>
            <a:ext cx="16557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7D2A529-FFDB-4419-8D64-CDC28F663626}" type="datetime'D''ec''arb''on''i''''''zati''on ''t''''''echno''''''l''ogies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Decarbonization technologies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5984875" y="2609850"/>
            <a:ext cx="147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119825D-2EAF-4A53-9ACA-EF02AE363270}" type="datetime'''''Co''nv''e''''''ntion''a''''l te''chnolo''''gie''''''s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Conventional technologies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1" name="btfpColumnHeaderBox800564"/>
          <p:cNvGrpSpPr/>
          <p:nvPr>
            <p:custDataLst>
              <p:tags r:id="rId25"/>
            </p:custDataLst>
          </p:nvPr>
        </p:nvGrpSpPr>
        <p:grpSpPr>
          <a:xfrm>
            <a:off x="329670" y="1549582"/>
            <a:ext cx="7507817" cy="322081"/>
            <a:chOff x="8378296" y="1676582"/>
            <a:chExt cx="3483504" cy="322081"/>
          </a:xfrm>
        </p:grpSpPr>
        <p:sp>
          <p:nvSpPr>
            <p:cNvPr id="152" name="btfpColumnHeaderBoxText800564"/>
            <p:cNvSpPr txBox="1"/>
            <p:nvPr/>
          </p:nvSpPr>
          <p:spPr bwMode="gray">
            <a:xfrm>
              <a:off x="8378296" y="1676582"/>
              <a:ext cx="3483504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Green technologies often come at a green premium</a:t>
              </a:r>
            </a:p>
          </p:txBody>
        </p:sp>
        <p:cxnSp>
          <p:nvCxnSpPr>
            <p:cNvPr id="153" name="btfpColumnHeaderBoxLine800564"/>
            <p:cNvCxnSpPr/>
            <p:nvPr/>
          </p:nvCxnSpPr>
          <p:spPr bwMode="gray">
            <a:xfrm>
              <a:off x="8378296" y="1998663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 bwMode="gray">
          <a:xfrm>
            <a:off x="2149538" y="2276386"/>
            <a:ext cx="1960087" cy="3874079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btfpCallout843070"/>
          <p:cNvSpPr/>
          <p:nvPr/>
        </p:nvSpPr>
        <p:spPr bwMode="gray">
          <a:xfrm>
            <a:off x="4236410" y="2717381"/>
            <a:ext cx="899649" cy="638555"/>
          </a:xfrm>
          <a:prstGeom prst="wedgeRectCallout">
            <a:avLst>
              <a:gd name="adj1" fmla="val -50254"/>
              <a:gd name="adj2" fmla="val 75382"/>
            </a:avLst>
          </a:prstGeom>
          <a:solidFill>
            <a:srgbClr val="FFFFFF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D0227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Hypothetical best-case scenario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BA78EA-9D44-A4F0-4BC0-A0DD1933FE48}"/>
              </a:ext>
            </a:extLst>
          </p:cNvPr>
          <p:cNvSpPr txBox="1"/>
          <p:nvPr/>
        </p:nvSpPr>
        <p:spPr bwMode="gray">
          <a:xfrm>
            <a:off x="8372979" y="1578793"/>
            <a:ext cx="3484562" cy="4647426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Observations</a:t>
            </a:r>
          </a:p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Green H</a:t>
            </a:r>
            <a:r>
              <a:rPr kumimoji="0" lang="en-US" sz="105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DRI-EAF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Green H</a:t>
            </a:r>
            <a:r>
              <a:rPr kumimoji="0" lang="en-US" sz="105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prices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expected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fall &gt;50%, 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$2.20-$2.90 per kg by 2030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making H</a:t>
            </a:r>
            <a:r>
              <a:rPr kumimoji="0" lang="en-US" sz="105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DRI-EAF adoption much more attractive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Switching from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BF-BOF to green H</a:t>
            </a:r>
            <a:r>
              <a:rPr kumimoji="0" lang="en-US" sz="105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DRI-EAF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costly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without government support.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CapEx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required for a new plant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ranges from $1.1 billion to $1.7 billion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operating expenses are higher</a:t>
            </a:r>
          </a:p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Electrolysis/Electrowinning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Claimed cost savings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compared to conventional steel production methods are still uncertain due to the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nascency of technology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present, there is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enough green electricity available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grids to support large-scale electrolysis-based steelmaking</a:t>
            </a:r>
          </a:p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CCUS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According to the IEA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CCUS retrofits are at present the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most advanced and cost-effective low-carbon solutions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the steel industry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Adding CCUS technology to existing plants is expected to require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only minor modifications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633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7" name="think-cell data - do not delete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Other transitional decarbonization technologies take less time and effort to implement but have lower decarbonization potential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7576C5-524B-2B5E-97CA-3B4E0D6E2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86443"/>
              </p:ext>
            </p:extLst>
          </p:nvPr>
        </p:nvGraphicFramePr>
        <p:xfrm>
          <a:off x="397933" y="1827997"/>
          <a:ext cx="10456880" cy="38799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2400">
                  <a:extLst>
                    <a:ext uri="{9D8B030D-6E8A-4147-A177-3AD203B41FA5}">
                      <a16:colId xmlns:a16="http://schemas.microsoft.com/office/drawing/2014/main" val="1209005246"/>
                    </a:ext>
                  </a:extLst>
                </a:gridCol>
                <a:gridCol w="2193620">
                  <a:extLst>
                    <a:ext uri="{9D8B030D-6E8A-4147-A177-3AD203B41FA5}">
                      <a16:colId xmlns:a16="http://schemas.microsoft.com/office/drawing/2014/main" val="1110654787"/>
                    </a:ext>
                  </a:extLst>
                </a:gridCol>
                <a:gridCol w="2193620">
                  <a:extLst>
                    <a:ext uri="{9D8B030D-6E8A-4147-A177-3AD203B41FA5}">
                      <a16:colId xmlns:a16="http://schemas.microsoft.com/office/drawing/2014/main" val="2863399275"/>
                    </a:ext>
                  </a:extLst>
                </a:gridCol>
                <a:gridCol w="2193620">
                  <a:extLst>
                    <a:ext uri="{9D8B030D-6E8A-4147-A177-3AD203B41FA5}">
                      <a16:colId xmlns:a16="http://schemas.microsoft.com/office/drawing/2014/main" val="4185904796"/>
                    </a:ext>
                  </a:extLst>
                </a:gridCol>
                <a:gridCol w="2193620">
                  <a:extLst>
                    <a:ext uri="{9D8B030D-6E8A-4147-A177-3AD203B41FA5}">
                      <a16:colId xmlns:a16="http://schemas.microsoft.com/office/drawing/2014/main" val="858342927"/>
                    </a:ext>
                  </a:extLst>
                </a:gridCol>
              </a:tblGrid>
              <a:tr h="53911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MODIFICATIONS TO BF-BOF / DRI-EAF PROCESSES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9939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74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74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PRODUCTION PROCESS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9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434023"/>
                  </a:ext>
                </a:extLst>
              </a:tr>
              <a:tr h="5702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b="1" dirty="0"/>
                    </a:p>
                  </a:txBody>
                  <a:tcP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Biomass as input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Switch to zero-carbon electricity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Partial green hydrogen injections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Smelting Reduction BOF (SR-BOF)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161297"/>
                  </a:ext>
                </a:extLst>
              </a:tr>
              <a:tr h="65740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Process description</a:t>
                      </a: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Biomass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used as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substitute for coal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 BF-BOF</a:t>
                      </a: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Biosyngas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used as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substitute for natural gas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 DRI shaft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Switch from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fossil-fueled electricity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to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100% green electricity</a:t>
                      </a: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&gt;60% electricity generation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is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fossil fuel-based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today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Injection of hydrogen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(~5-10%) to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reduce coal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use in BF</a:t>
                      </a: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Injection of hydrogen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(~30%) to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reduce natural gas use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 DRI shaft 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Production process that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eliminates need for coke making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iron ore sintering</a:t>
                      </a: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Emits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less CO</a:t>
                      </a:r>
                      <a:r>
                        <a:rPr kumimoji="0" lang="en-US" sz="10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than regular BF-BOF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080875"/>
                  </a:ext>
                </a:extLst>
              </a:tr>
              <a:tr h="444355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None/>
                      </a:pPr>
                      <a:r>
                        <a:rPr lang="en-US" sz="850" b="1" dirty="0"/>
                        <a:t>Decarbonization potential</a:t>
                      </a:r>
                      <a:br>
                        <a:rPr lang="en-US" sz="850" b="1" dirty="0"/>
                      </a:br>
                      <a:r>
                        <a:rPr lang="en-US" sz="850" b="1" dirty="0"/>
                        <a:t>(vs. BF-BOF)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~40%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~5 – 40%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~20%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~20%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15052"/>
                  </a:ext>
                </a:extLst>
              </a:tr>
              <a:tr h="657404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None/>
                      </a:pPr>
                      <a:r>
                        <a:rPr lang="en-US" sz="850" b="1" dirty="0">
                          <a:solidFill>
                            <a:schemeClr val="tx1"/>
                          </a:solidFill>
                        </a:rPr>
                        <a:t>Estimated production costs / </a:t>
                      </a:r>
                      <a:r>
                        <a:rPr lang="en-US" sz="850" b="1" dirty="0" err="1">
                          <a:solidFill>
                            <a:schemeClr val="tx1"/>
                          </a:solidFill>
                        </a:rPr>
                        <a:t>tonne</a:t>
                      </a:r>
                      <a:r>
                        <a:rPr lang="en-US" sz="850" b="1" dirty="0">
                          <a:solidFill>
                            <a:schemeClr val="tx1"/>
                          </a:solidFill>
                        </a:rPr>
                        <a:t> (excl. CAPEX)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6350">
                        <a:buNone/>
                        <a:tabLst/>
                      </a:pPr>
                      <a:r>
                        <a:rPr lang="en-US" sz="1000" b="1" dirty="0"/>
                        <a:t>~$455 – 700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0">
                        <a:buNone/>
                        <a:tabLst/>
                      </a:pPr>
                      <a:r>
                        <a:rPr lang="en-US" sz="1000" b="1" dirty="0"/>
                        <a:t>~$345 – 435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0">
                        <a:buNone/>
                        <a:tabLst/>
                      </a:pPr>
                      <a:r>
                        <a:rPr lang="en-US" sz="1000" b="1" dirty="0"/>
                        <a:t>~$375 – 495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0">
                        <a:buNone/>
                        <a:tabLst/>
                      </a:pPr>
                      <a:r>
                        <a:rPr lang="en-US" sz="1000" b="1" dirty="0"/>
                        <a:t>~$310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235953"/>
                  </a:ext>
                </a:extLst>
              </a:tr>
              <a:tr h="444355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None/>
                      </a:pPr>
                      <a:r>
                        <a:rPr lang="en-US" sz="850" b="1" dirty="0">
                          <a:solidFill>
                            <a:schemeClr val="tx1"/>
                          </a:solidFill>
                        </a:rPr>
                        <a:t>Limits to decarbonization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Insufficient sustainable biomass</a:t>
                      </a:r>
                      <a:r>
                        <a:rPr lang="en-US" sz="1000" dirty="0"/>
                        <a:t> is likely available to enable a global transition to this production method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Direct process emissions</a:t>
                      </a:r>
                      <a:r>
                        <a:rPr lang="en-US" sz="1000" dirty="0"/>
                        <a:t> from BF-BOF and DRI-EAF are </a:t>
                      </a:r>
                      <a:r>
                        <a:rPr lang="en-US" sz="1000" b="1" dirty="0"/>
                        <a:t>not addressed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dirty="0"/>
                        <a:t>There is a </a:t>
                      </a:r>
                      <a:r>
                        <a:rPr lang="en-US" sz="1000" b="1" dirty="0"/>
                        <a:t>limit to how much H</a:t>
                      </a:r>
                      <a:r>
                        <a:rPr lang="en-US" sz="1000" b="1" baseline="-25000" dirty="0"/>
                        <a:t>2</a:t>
                      </a:r>
                      <a:r>
                        <a:rPr lang="en-US" sz="1000" dirty="0"/>
                        <a:t> can be injected </a:t>
                      </a:r>
                      <a:r>
                        <a:rPr lang="en-US" sz="1000" b="1" dirty="0"/>
                        <a:t>without replacing production equipment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Coal</a:t>
                      </a:r>
                      <a:r>
                        <a:rPr lang="en-US" sz="1000" dirty="0"/>
                        <a:t>, a primary input, </a:t>
                      </a:r>
                      <a:r>
                        <a:rPr lang="en-US" sz="1000" b="1" dirty="0"/>
                        <a:t>emits CO</a:t>
                      </a:r>
                      <a:r>
                        <a:rPr lang="en-US" sz="1000" b="1" baseline="-25000" dirty="0"/>
                        <a:t>2</a:t>
                      </a:r>
                      <a:r>
                        <a:rPr lang="en-US" sz="1000" dirty="0"/>
                        <a:t>, but smelting reduction-BOF provides a concentrated </a:t>
                      </a:r>
                      <a:r>
                        <a:rPr lang="en-US" sz="1000" b="1" dirty="0"/>
                        <a:t>CO</a:t>
                      </a:r>
                      <a:r>
                        <a:rPr lang="en-US" sz="1000" b="1" baseline="-25000" dirty="0"/>
                        <a:t>2</a:t>
                      </a:r>
                      <a:r>
                        <a:rPr lang="en-US" sz="1000" b="1" dirty="0"/>
                        <a:t> stream, ideal for capture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313410"/>
                  </a:ext>
                </a:extLst>
              </a:tr>
            </a:tbl>
          </a:graphicData>
        </a:graphic>
      </p:graphicFrame>
      <p:sp>
        <p:nvSpPr>
          <p:cNvPr id="33" name="btfpNotesBox763848">
            <a:extLst>
              <a:ext uri="{FF2B5EF4-FFF2-40B4-BE49-F238E27FC236}">
                <a16:creationId xmlns:a16="http://schemas.microsoft.com/office/drawing/2014/main" id="{98BCEF15-B1F9-AF97-1980-5E6003A9526B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330199" y="6310868"/>
            <a:ext cx="115316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IEA </a:t>
            </a:r>
            <a:r>
              <a:rPr lang="en-US" sz="800" i="1" dirty="0">
                <a:solidFill>
                  <a:srgbClr val="000000"/>
                </a:solidFill>
                <a:hlinkClick r:id="rId8"/>
              </a:rPr>
              <a:t>Iron and Steel Technology Roadmap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(2020),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 (2021), Energy Institute </a:t>
            </a:r>
            <a:r>
              <a:rPr lang="en-US" sz="800" i="1" dirty="0">
                <a:solidFill>
                  <a:srgbClr val="000000"/>
                </a:solidFill>
                <a:hlinkClick r:id="rId10"/>
              </a:rPr>
              <a:t>Statistical Review of World Energy</a:t>
            </a:r>
            <a:r>
              <a:rPr lang="en-US" sz="800" dirty="0">
                <a:solidFill>
                  <a:srgbClr val="000000"/>
                </a:solidFill>
              </a:rPr>
              <a:t> (2023),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Columbia Center on Global Energy Policy</a:t>
            </a:r>
            <a:r>
              <a:rPr lang="en-US" sz="800" dirty="0">
                <a:solidFill>
                  <a:srgbClr val="000000"/>
                </a:solidFill>
              </a:rPr>
              <a:t> (2021)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Journal of Cleaner Production </a:t>
            </a:r>
            <a:r>
              <a:rPr lang="en-US" sz="800" i="1" dirty="0">
                <a:solidFill>
                  <a:srgbClr val="000000"/>
                </a:solidFill>
                <a:hlinkClick r:id="rId12"/>
              </a:rPr>
              <a:t>Volume 393</a:t>
            </a:r>
            <a:r>
              <a:rPr lang="en-US" sz="800" dirty="0">
                <a:solidFill>
                  <a:srgbClr val="000000"/>
                </a:solidFill>
              </a:rPr>
              <a:t> (2023). 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Contact: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6161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8FBD39-9108-CE02-B861-E2CEAE0B65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278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503" imgH="503" progId="TCLayout.ActiveDocument.1">
                  <p:embed/>
                </p:oleObj>
              </mc:Choice>
              <mc:Fallback>
                <p:oleObj name="think-cell Slide" r:id="rId28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FBD39-9108-CE02-B861-E2CEAE0B6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>
                <a:cs typeface="Arial"/>
              </a:rPr>
              <a:t>Transitional decarbonization technologies only achieve CO</a:t>
            </a:r>
            <a:r>
              <a:rPr lang="en-US" baseline="-25000" dirty="0">
                <a:cs typeface="Arial"/>
              </a:rPr>
              <a:t>2</a:t>
            </a:r>
            <a:r>
              <a:rPr lang="en-US" dirty="0">
                <a:cs typeface="Arial"/>
              </a:rPr>
              <a:t> reductions of up to 50%</a:t>
            </a:r>
            <a:endParaRPr lang="en-US" baseline="-25000" dirty="0">
              <a:cs typeface="Arial"/>
            </a:endParaRPr>
          </a:p>
        </p:txBody>
      </p:sp>
      <p:sp>
        <p:nvSpPr>
          <p:cNvPr id="10" name="btfpNotesBox393724"/>
          <p:cNvSpPr txBox="1"/>
          <p:nvPr>
            <p:custDataLst>
              <p:tags r:id="rId3"/>
            </p:custDataLst>
          </p:nvPr>
        </p:nvSpPr>
        <p:spPr bwMode="gray">
          <a:xfrm>
            <a:off x="330199" y="6324270"/>
            <a:ext cx="115316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cs typeface="Arial"/>
              </a:rPr>
              <a:t>Note: methane leakage not accounted for in gas substitution methods. </a:t>
            </a:r>
            <a:r>
              <a:rPr lang="en-US" sz="800" dirty="0">
                <a:solidFill>
                  <a:srgbClr val="000000"/>
                </a:solidFill>
              </a:rPr>
              <a:t>Source: </a:t>
            </a:r>
            <a:r>
              <a:rPr lang="en-US" sz="800" dirty="0">
                <a:solidFill>
                  <a:srgbClr val="000000"/>
                </a:solidFill>
                <a:hlinkClick r:id="rId30"/>
              </a:rPr>
              <a:t>Columbia Center on Global Energy Policy</a:t>
            </a:r>
            <a:r>
              <a:rPr lang="en-US" sz="800" dirty="0">
                <a:solidFill>
                  <a:srgbClr val="000000"/>
                </a:solidFill>
              </a:rPr>
              <a:t> (2021), </a:t>
            </a:r>
            <a:r>
              <a:rPr lang="en-US" sz="800" dirty="0">
                <a:solidFill>
                  <a:srgbClr val="000000"/>
                </a:solidFill>
                <a:hlinkClick r:id="rId31"/>
              </a:rPr>
              <a:t>MIDREX</a:t>
            </a:r>
            <a:r>
              <a:rPr lang="en-US" sz="800" dirty="0">
                <a:solidFill>
                  <a:srgbClr val="000000"/>
                </a:solidFill>
              </a:rPr>
              <a:t> (2020), </a:t>
            </a:r>
            <a:r>
              <a:rPr lang="en-US" sz="800" dirty="0">
                <a:solidFill>
                  <a:srgbClr val="000000"/>
                </a:solidFill>
                <a:hlinkClick r:id="rId32"/>
              </a:rPr>
              <a:t>Tata Steel Europe</a:t>
            </a:r>
            <a:r>
              <a:rPr lang="en-US" sz="800" dirty="0">
                <a:solidFill>
                  <a:srgbClr val="000000"/>
                </a:solidFill>
              </a:rPr>
              <a:t> (2020). 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Khawsam-ang,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33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34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35"/>
              </a:rPr>
              <a:t>gwagner@columbia.edu</a:t>
            </a:r>
            <a:endParaRPr lang="en-US" sz="800" dirty="0">
              <a:solidFill>
                <a:srgbClr val="000000"/>
              </a:solidFill>
            </a:endParaRPr>
          </a:p>
        </p:txBody>
      </p:sp>
      <p:graphicFrame>
        <p:nvGraphicFramePr>
          <p:cNvPr id="130" name="Chart 129"/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23150735"/>
              </p:ext>
            </p:extLst>
          </p:nvPr>
        </p:nvGraphicFramePr>
        <p:xfrm>
          <a:off x="573088" y="2387600"/>
          <a:ext cx="7283450" cy="339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6"/>
          </a:graphicData>
        </a:graphic>
      </p:graphicFrame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8A3DA00-6DD5-2C93-6727-C69BE448589C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500063" y="5087938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B31E450B-9844-4B7B-A96A-786E3403F988}" type="datetime'''''''''''''''''''''''''''''0''''''''''''''''''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en-US" sz="1000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5B9DF75-49EE-758B-44C7-F6331D4CE77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430213" y="4548188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FCFB7649-D521-4F20-A22C-677EBA868DF6}" type="datetime'''''''''''2''''''''''''''''''''''0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20</a:t>
            </a:fld>
            <a:endParaRPr lang="en-US" sz="1000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0C0EEFE-5138-F2B1-4EF9-12C02C78576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430213" y="4010025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A7D296A-44B7-4E39-A0F1-B84877842C00}" type="datetime'''''''''''''''''''''''''''''''''4''''''0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40</a:t>
            </a:fld>
            <a:endParaRPr lang="en-US" sz="1000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D530E75-B634-E2FB-CC09-B2C47FD240B6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430213" y="3471863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B644A81F-9549-4E0F-94A6-1261F5F67674}" type="datetime'''''''''''''6''''0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60</a:t>
            </a:fld>
            <a:endParaRPr lang="en-US" sz="1000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E0F01EA2-ADD9-4148-E3F3-64FA3F3B3854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gray">
          <a:xfrm>
            <a:off x="430213" y="2932113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0D0F395A-B8C0-41DB-89A5-FC722F3E9826}" type="datetime'''''''''''80''''''''''''''''''''''''''''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80</a:t>
            </a:fld>
            <a:endParaRPr lang="en-US" sz="1000" dirty="0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65EE5C5-6D51-3C00-D7A7-6AB957FA39AA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gray">
          <a:xfrm>
            <a:off x="360363" y="2393950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98C8F918-28C8-440A-BCC5-B237DE664C63}" type="datetime'''''''''''''''''''''''''''''10''0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100</a:t>
            </a:fld>
            <a:endParaRPr lang="en-US" sz="1000" dirty="0"/>
          </a:p>
        </p:txBody>
      </p:sp>
      <p:sp>
        <p:nvSpPr>
          <p:cNvPr id="11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387350" y="5626100"/>
            <a:ext cx="1825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15B98C74-091D-4CA6-9773-2AA2A29EFDC5}" type="datetime'''''-''''''''''''2''''''''''''''''''''''''''''''''0'''">
              <a:rPr lang="en-US" altLang="en-US" sz="10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-20</a:t>
            </a:fld>
            <a:endParaRPr lang="en-US" sz="1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C40DD3-A451-0B4C-4380-5B289FDAC639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auto">
          <a:xfrm>
            <a:off x="360363" y="2139950"/>
            <a:ext cx="54927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000" dirty="0">
                <a:cs typeface="Arial"/>
              </a:rPr>
              <a:t>CO</a:t>
            </a:r>
            <a:r>
              <a:rPr lang="en-US" sz="1000" baseline="-25000" dirty="0">
                <a:cs typeface="Arial"/>
              </a:rPr>
              <a:t>2</a:t>
            </a:r>
            <a:r>
              <a:rPr lang="en-US" sz="1000" dirty="0">
                <a:cs typeface="Arial"/>
              </a:rPr>
              <a:t> emissions reduction potential relative to conventional BF-BOF and NG DRI-EAF routes (in %)</a:t>
            </a:r>
            <a:endParaRPr lang="en-US" sz="800" dirty="0">
              <a:cs typeface="Arial"/>
            </a:endParaRP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3802063" y="5868988"/>
            <a:ext cx="825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10% Green H</a:t>
            </a:r>
            <a:r>
              <a:rPr lang="en-US" altLang="en-US" sz="1000" baseline="-25000" dirty="0">
                <a:effectLst/>
              </a:rPr>
              <a:t>2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BF-BOF</a:t>
            </a:r>
            <a:endParaRPr lang="en-US" sz="1000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5224463" y="5868988"/>
            <a:ext cx="825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30% Green H</a:t>
            </a:r>
            <a:r>
              <a:rPr lang="en-US" altLang="en-US" sz="1000" baseline="-25000" dirty="0">
                <a:effectLst/>
              </a:rPr>
              <a:t>2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DRI-EAF</a:t>
            </a:r>
            <a:endParaRPr lang="en-US" sz="1000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8324177-66E1-56A5-D504-F959D25A7FF3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6584949" y="5868988"/>
            <a:ext cx="954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62C7D0D-21C6-4D20-A5F2-7690A7DBF92F}" type="datetime'''Sme''lting ''R''ed''ucti''o''''''''n'''''' ''- BOF'''''''">
              <a:rPr lang="en-US" altLang="en-US" sz="1000" smtClean="0"/>
              <a:pPr/>
              <a:t>Smelting Reduction - BOF</a:t>
            </a:fld>
            <a:endParaRPr lang="en-US" sz="1000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960438" y="5868988"/>
            <a:ext cx="8128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E2BD194-4E01-4617-B27D-C3FEF2CA7E24}" type="datetime'''B''''''iom''''''a''''ss'' ''''''''''''''''In''''p''''''ut'''">
              <a:rPr lang="en-US" altLang="en-US" sz="1000" smtClean="0"/>
              <a:pPr/>
              <a:t>Biomass Input</a:t>
            </a:fld>
            <a:endParaRPr lang="en-US" sz="1000" dirty="0"/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2309813" y="5868988"/>
            <a:ext cx="963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3DA326C-A8AC-48F7-BB6D-AB54462805A2}" type="datetime'''Ze''''ro''-''Ca''''r''b''o''''''n Elec''trici''ty S''witch'">
              <a:rPr lang="en-US" altLang="en-US" sz="1000" smtClean="0"/>
              <a:pPr/>
              <a:t>Zero-Carbon Electricity Switch</a:t>
            </a:fld>
            <a:endParaRPr lang="en-US" sz="1000" dirty="0"/>
          </a:p>
        </p:txBody>
      </p:sp>
      <p:sp useBgFill="1">
        <p:nvSpPr>
          <p:cNvPr id="7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1025525" y="3954463"/>
            <a:ext cx="174625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C786401-7D6A-4DD7-805E-936455E121F9}" type="datetime'''''''3''''''''''8'''''''''''''''''''''''''''''''''''''''''''">
              <a:rPr lang="en-US" altLang="en-US" sz="1000" smtClean="0"/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38</a:t>
            </a:fld>
            <a:endParaRPr lang="en-US" sz="1000" dirty="0"/>
          </a:p>
        </p:txBody>
      </p:sp>
      <p:sp useBgFill="1">
        <p:nvSpPr>
          <p:cNvPr id="11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7208838" y="5673725"/>
            <a:ext cx="217488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AA4C3A3-F940-4D10-86A5-94E78B2EA36E}" type="datetime'''''''-''''1''''''''8'''''''''''''''''''''''''">
              <a:rPr lang="en-US" altLang="en-US" sz="1000" smtClean="0"/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-18</a:t>
            </a:fld>
            <a:endParaRPr lang="en-US" sz="10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4DB876-7173-44E2-F3C5-FA7B41BA527D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655638" y="2470150"/>
            <a:ext cx="3521075" cy="4572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DE108C0-985B-A2CE-3BDB-9A494DBD0F97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706438" y="2525713"/>
            <a:ext cx="179388" cy="133350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E5919D3-EE5D-D729-7209-18DA9115DCD0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706438" y="2728913"/>
            <a:ext cx="179388" cy="133350"/>
          </a:xfrm>
          <a:prstGeom prst="rect">
            <a:avLst/>
          </a:prstGeom>
          <a:solidFill>
            <a:schemeClr val="accent2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285BDF8-3263-78E1-BFEB-5EE15C3BB225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936625" y="2520950"/>
            <a:ext cx="2921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/>
              <a:t>CO</a:t>
            </a:r>
            <a:r>
              <a:rPr lang="en-US" altLang="en-US" sz="1000" baseline="-25000" dirty="0"/>
              <a:t>2</a:t>
            </a:r>
            <a:r>
              <a:rPr lang="en-US" altLang="en-US" sz="1000" dirty="0"/>
              <a:t> Reduction Potential (vs. Conventional BF-BOF)</a:t>
            </a:r>
            <a:endParaRPr lang="en-US" sz="1000" dirty="0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9EF99AA3-3554-A375-E3A7-BF1357B759C2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936625" y="2724150"/>
            <a:ext cx="31892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/>
              <a:t>CO</a:t>
            </a:r>
            <a:r>
              <a:rPr lang="en-US" altLang="en-US" sz="1000" baseline="-25000" dirty="0"/>
              <a:t>2</a:t>
            </a:r>
            <a:r>
              <a:rPr lang="en-US" altLang="en-US" sz="1000" dirty="0"/>
              <a:t> Reduction Potential (vs. Conventional NG DRI-EAF)</a:t>
            </a:r>
            <a:endParaRPr lang="en-US" sz="1000" dirty="0"/>
          </a:p>
        </p:txBody>
      </p:sp>
      <p:grpSp>
        <p:nvGrpSpPr>
          <p:cNvPr id="92" name="btfpColumnHeaderBox163456"/>
          <p:cNvGrpSpPr/>
          <p:nvPr>
            <p:custDataLst>
              <p:tags r:id="rId25"/>
            </p:custDataLst>
          </p:nvPr>
        </p:nvGrpSpPr>
        <p:grpSpPr>
          <a:xfrm>
            <a:off x="330200" y="1679666"/>
            <a:ext cx="7507288" cy="318997"/>
            <a:chOff x="330200" y="1270000"/>
            <a:chExt cx="3483504" cy="318997"/>
          </a:xfrm>
        </p:grpSpPr>
        <p:sp>
          <p:nvSpPr>
            <p:cNvPr id="90" name="btfpColumnHeaderBoxText163456"/>
            <p:cNvSpPr txBox="1"/>
            <p:nvPr/>
          </p:nvSpPr>
          <p:spPr bwMode="gray">
            <a:xfrm>
              <a:off x="330200" y="1270000"/>
              <a:ext cx="3483504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>
                  <a:solidFill>
                    <a:srgbClr val="000000"/>
                  </a:solidFill>
                </a:rPr>
                <a:t>Transitional technologies have limited decarbonization potential</a:t>
              </a:r>
            </a:p>
          </p:txBody>
        </p:sp>
        <p:cxnSp>
          <p:nvCxnSpPr>
            <p:cNvPr id="91" name="btfpColumnHeaderBoxLine163456"/>
            <p:cNvCxnSpPr/>
            <p:nvPr/>
          </p:nvCxnSpPr>
          <p:spPr bwMode="gray">
            <a:xfrm>
              <a:off x="330200" y="1588997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4377FE1-6C94-9D5C-2D6A-DF305CB83B31}"/>
              </a:ext>
            </a:extLst>
          </p:cNvPr>
          <p:cNvSpPr txBox="1"/>
          <p:nvPr/>
        </p:nvSpPr>
        <p:spPr bwMode="gray">
          <a:xfrm>
            <a:off x="8377238" y="1578793"/>
            <a:ext cx="3484562" cy="3075201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buNone/>
            </a:pPr>
            <a:r>
              <a:rPr lang="en-US" sz="1250" b="1" dirty="0"/>
              <a:t>Observations</a:t>
            </a:r>
          </a:p>
          <a:p>
            <a:pPr>
              <a:spcBef>
                <a:spcPts val="400"/>
              </a:spcBef>
            </a:pPr>
            <a:r>
              <a:rPr lang="en-US" sz="1050" dirty="0">
                <a:cs typeface="Arial"/>
              </a:rPr>
              <a:t>Switching to </a:t>
            </a:r>
            <a:r>
              <a:rPr lang="en-US" sz="1050" b="1" dirty="0">
                <a:cs typeface="Arial"/>
              </a:rPr>
              <a:t>biomass input </a:t>
            </a:r>
            <a:r>
              <a:rPr lang="en-US" sz="1050" dirty="0">
                <a:cs typeface="Arial"/>
              </a:rPr>
              <a:t>assumes the use of </a:t>
            </a:r>
            <a:r>
              <a:rPr lang="en-US" sz="1050" b="1" dirty="0">
                <a:cs typeface="Arial"/>
              </a:rPr>
              <a:t>sustainably-sourced biomass</a:t>
            </a:r>
            <a:r>
              <a:rPr lang="en-US" sz="1050" dirty="0">
                <a:cs typeface="Arial"/>
              </a:rPr>
              <a:t>. Using biomass with </a:t>
            </a:r>
            <a:r>
              <a:rPr lang="en-US" sz="1050" b="1" dirty="0">
                <a:cs typeface="Arial"/>
              </a:rPr>
              <a:t>large carbon footprint </a:t>
            </a:r>
            <a:r>
              <a:rPr lang="en-US" sz="1050" dirty="0">
                <a:cs typeface="Arial"/>
              </a:rPr>
              <a:t>will </a:t>
            </a:r>
            <a:r>
              <a:rPr lang="en-US" sz="1050" b="1" dirty="0">
                <a:cs typeface="Arial"/>
              </a:rPr>
              <a:t>offset achieved reductions</a:t>
            </a:r>
          </a:p>
          <a:p>
            <a:pPr>
              <a:spcBef>
                <a:spcPts val="400"/>
              </a:spcBef>
            </a:pPr>
            <a:r>
              <a:rPr lang="en-US" sz="1050" b="1" dirty="0">
                <a:cs typeface="Arial"/>
              </a:rPr>
              <a:t>Switching to zero-carbon electricity sources </a:t>
            </a:r>
            <a:r>
              <a:rPr lang="en-US" sz="1050" dirty="0">
                <a:cs typeface="Arial"/>
              </a:rPr>
              <a:t>is necessary to </a:t>
            </a:r>
            <a:r>
              <a:rPr lang="en-US" sz="1050" b="1" dirty="0">
                <a:cs typeface="Arial"/>
              </a:rPr>
              <a:t>power deep decarbonization technologies </a:t>
            </a:r>
            <a:r>
              <a:rPr lang="en-US" sz="1050" dirty="0">
                <a:cs typeface="Arial"/>
              </a:rPr>
              <a:t>such as electrolysis, but </a:t>
            </a:r>
            <a:r>
              <a:rPr lang="en-US" sz="1050" b="1" dirty="0">
                <a:cs typeface="Arial"/>
              </a:rPr>
              <a:t>switching to zero-carbon electricity alone </a:t>
            </a:r>
            <a:r>
              <a:rPr lang="en-US" sz="1050" dirty="0">
                <a:cs typeface="Arial"/>
              </a:rPr>
              <a:t>will only have </a:t>
            </a:r>
            <a:r>
              <a:rPr lang="en-US" sz="1050" b="1" dirty="0">
                <a:cs typeface="Arial"/>
              </a:rPr>
              <a:t>limited effect</a:t>
            </a:r>
          </a:p>
          <a:p>
            <a:pPr>
              <a:spcBef>
                <a:spcPts val="400"/>
              </a:spcBef>
            </a:pPr>
            <a:r>
              <a:rPr lang="en-US" sz="1050" dirty="0">
                <a:cs typeface="Arial"/>
              </a:rPr>
              <a:t>Replacing a </a:t>
            </a:r>
            <a:r>
              <a:rPr lang="en-US" sz="1050" b="1" dirty="0">
                <a:cs typeface="Arial"/>
              </a:rPr>
              <a:t>BF-BOF setup </a:t>
            </a:r>
            <a:r>
              <a:rPr lang="en-US" sz="1050" dirty="0">
                <a:cs typeface="Arial"/>
              </a:rPr>
              <a:t>with a </a:t>
            </a:r>
            <a:r>
              <a:rPr lang="en-US" sz="1050" b="1" dirty="0">
                <a:cs typeface="Arial"/>
              </a:rPr>
              <a:t>smelting reduction-BOF route </a:t>
            </a:r>
            <a:r>
              <a:rPr lang="en-US" sz="1050" dirty="0">
                <a:cs typeface="Arial"/>
              </a:rPr>
              <a:t>requires </a:t>
            </a:r>
            <a:r>
              <a:rPr lang="en-US" sz="1050" b="1" dirty="0">
                <a:cs typeface="Arial"/>
              </a:rPr>
              <a:t>high CAPEX </a:t>
            </a:r>
            <a:r>
              <a:rPr lang="en-US" sz="1050" dirty="0">
                <a:cs typeface="Arial"/>
              </a:rPr>
              <a:t>and </a:t>
            </a:r>
            <a:r>
              <a:rPr lang="en-US" sz="1050" b="1" dirty="0">
                <a:cs typeface="Arial"/>
              </a:rPr>
              <a:t>still emits more CO</a:t>
            </a:r>
            <a:r>
              <a:rPr lang="en-US" sz="1050" b="1" baseline="-25000" dirty="0">
                <a:cs typeface="Arial"/>
              </a:rPr>
              <a:t>2</a:t>
            </a:r>
            <a:r>
              <a:rPr lang="en-US" sz="1050" b="1" dirty="0">
                <a:cs typeface="Arial"/>
              </a:rPr>
              <a:t> </a:t>
            </a:r>
            <a:r>
              <a:rPr lang="en-US" sz="1050" dirty="0">
                <a:cs typeface="Arial"/>
              </a:rPr>
              <a:t>than DRI-EAF</a:t>
            </a:r>
          </a:p>
          <a:p>
            <a:pPr lvl="1">
              <a:spcBef>
                <a:spcPts val="400"/>
              </a:spcBef>
            </a:pPr>
            <a:r>
              <a:rPr lang="en-US" sz="850" dirty="0">
                <a:cs typeface="Arial"/>
              </a:rPr>
              <a:t>However, </a:t>
            </a:r>
            <a:r>
              <a:rPr lang="en-US" sz="850" b="1" dirty="0">
                <a:cs typeface="Arial"/>
              </a:rPr>
              <a:t>CO</a:t>
            </a:r>
            <a:r>
              <a:rPr lang="en-US" sz="850" b="1" baseline="-25000" dirty="0">
                <a:cs typeface="Arial"/>
              </a:rPr>
              <a:t>2</a:t>
            </a:r>
            <a:r>
              <a:rPr lang="en-US" sz="850" b="1" dirty="0">
                <a:cs typeface="Arial"/>
              </a:rPr>
              <a:t> stream </a:t>
            </a:r>
            <a:r>
              <a:rPr lang="en-US" sz="850" dirty="0">
                <a:cs typeface="Arial"/>
              </a:rPr>
              <a:t>from smelting reduction-BOF is </a:t>
            </a:r>
            <a:r>
              <a:rPr lang="en-US" sz="850" b="1" dirty="0">
                <a:cs typeface="Arial"/>
              </a:rPr>
              <a:t>typically highly concentrated</a:t>
            </a:r>
            <a:r>
              <a:rPr lang="en-US" sz="850" dirty="0">
                <a:cs typeface="Arial"/>
              </a:rPr>
              <a:t>, making it ideal for </a:t>
            </a:r>
            <a:r>
              <a:rPr lang="en-US" sz="850" b="1" dirty="0">
                <a:cs typeface="Arial"/>
              </a:rPr>
              <a:t>carbon capture</a:t>
            </a:r>
            <a:endParaRPr lang="en-US" sz="850" b="1" baseline="-25000" dirty="0"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935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504394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592" imgH="591" progId="TCLayout.ActiveDocument.1">
                  <p:embed/>
                </p:oleObj>
              </mc:Choice>
              <mc:Fallback>
                <p:oleObj name="think-cell Slide" r:id="rId40" imgW="592" imgH="591" progId="TCLayout.ActiveDocument.1">
                  <p:embed/>
                  <p:pic>
                    <p:nvPicPr>
                      <p:cNvPr id="7" name="think-cell data - do not delete" hidden="1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>
                <a:cs typeface="Arial"/>
              </a:rPr>
              <a:t>Transitional technologies also come with green premiums, possibly locking in uneconomical pathways</a:t>
            </a:r>
            <a:endParaRPr lang="en-US" dirty="0"/>
          </a:p>
        </p:txBody>
      </p:sp>
      <p:sp>
        <p:nvSpPr>
          <p:cNvPr id="8" name="btfpNotesBox393724"/>
          <p:cNvSpPr txBox="1"/>
          <p:nvPr>
            <p:custDataLst>
              <p:tags r:id="rId3"/>
            </p:custDataLst>
          </p:nvPr>
        </p:nvSpPr>
        <p:spPr bwMode="gray">
          <a:xfrm>
            <a:off x="330199" y="6319679"/>
            <a:ext cx="115316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Note: assumes hydrogen price of $6.64 per kg. Source: </a:t>
            </a:r>
            <a:r>
              <a:rPr lang="en-US" sz="800" dirty="0">
                <a:solidFill>
                  <a:srgbClr val="000000"/>
                </a:solidFill>
                <a:hlinkClick r:id="rId42"/>
              </a:rPr>
              <a:t>Columbia Center on Global Energy Policy</a:t>
            </a:r>
            <a:r>
              <a:rPr lang="en-US" sz="800" dirty="0">
                <a:solidFill>
                  <a:srgbClr val="000000"/>
                </a:solidFill>
              </a:rPr>
              <a:t> (2021), </a:t>
            </a:r>
            <a:r>
              <a:rPr lang="en-US" sz="800" dirty="0">
                <a:solidFill>
                  <a:srgbClr val="000000"/>
                </a:solidFill>
                <a:hlinkClick r:id="rId43"/>
              </a:rPr>
              <a:t>MIDREX</a:t>
            </a:r>
            <a:r>
              <a:rPr lang="en-US" sz="800" dirty="0">
                <a:solidFill>
                  <a:srgbClr val="000000"/>
                </a:solidFill>
              </a:rPr>
              <a:t> (2020), 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+mj-lt"/>
              </a:rPr>
              <a:t>IEA </a:t>
            </a:r>
            <a:r>
              <a:rPr lang="en-US" sz="800" b="0" i="1" dirty="0">
                <a:solidFill>
                  <a:srgbClr val="000000"/>
                </a:solidFill>
                <a:effectLst/>
                <a:latin typeface="+mj-lt"/>
                <a:hlinkClick r:id="rId44"/>
              </a:rPr>
              <a:t>Iron and Steel Technology Roadmap</a:t>
            </a:r>
            <a:r>
              <a:rPr lang="en-US" sz="8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+mj-lt"/>
              </a:rPr>
              <a:t>(2020)</a:t>
            </a:r>
            <a:r>
              <a:rPr lang="en-US" sz="800" dirty="0">
                <a:solidFill>
                  <a:srgbClr val="000000"/>
                </a:solidFill>
              </a:rPr>
              <a:t>. 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45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46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47"/>
              </a:rPr>
              <a:t>gwagner@columbia.edu</a:t>
            </a:r>
            <a:endParaRPr lang="en-US" sz="800" dirty="0">
              <a:solidFill>
                <a:srgbClr val="000000"/>
              </a:solidFill>
            </a:endParaRPr>
          </a:p>
        </p:txBody>
      </p:sp>
      <p:grpSp>
        <p:nvGrpSpPr>
          <p:cNvPr id="12" name="btfpColumnHeaderBox163456"/>
          <p:cNvGrpSpPr/>
          <p:nvPr>
            <p:custDataLst>
              <p:tags r:id="rId4"/>
            </p:custDataLst>
          </p:nvPr>
        </p:nvGrpSpPr>
        <p:grpSpPr>
          <a:xfrm>
            <a:off x="330198" y="1679666"/>
            <a:ext cx="7507289" cy="318997"/>
            <a:chOff x="330200" y="1270000"/>
            <a:chExt cx="3483504" cy="318997"/>
          </a:xfrm>
        </p:grpSpPr>
        <p:sp>
          <p:nvSpPr>
            <p:cNvPr id="13" name="btfpColumnHeaderBoxText163456"/>
            <p:cNvSpPr txBox="1"/>
            <p:nvPr/>
          </p:nvSpPr>
          <p:spPr bwMode="gray">
            <a:xfrm>
              <a:off x="330200" y="1270000"/>
              <a:ext cx="3483504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>
                  <a:solidFill>
                    <a:srgbClr val="000000"/>
                  </a:solidFill>
                </a:rPr>
                <a:t>Most transitional technologies also have considerable green premiums</a:t>
              </a:r>
            </a:p>
          </p:txBody>
        </p:sp>
        <p:cxnSp>
          <p:nvCxnSpPr>
            <p:cNvPr id="14" name="btfpColumnHeaderBoxLine163456"/>
            <p:cNvCxnSpPr/>
            <p:nvPr/>
          </p:nvCxnSpPr>
          <p:spPr bwMode="gray">
            <a:xfrm>
              <a:off x="330200" y="1588997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5" name="Chart 64"/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737511862"/>
              </p:ext>
            </p:extLst>
          </p:nvPr>
        </p:nvGraphicFramePr>
        <p:xfrm>
          <a:off x="622300" y="2374900"/>
          <a:ext cx="7297738" cy="128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8"/>
          </a:graphicData>
        </a:graphic>
      </p:graphicFrame>
      <p:sp>
        <p:nvSpPr>
          <p:cNvPr id="17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541338" y="3502025"/>
            <a:ext cx="74613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A2D057B9-C773-4B62-90C3-9BA8F9438FE7}" type="datetime'0'''''''''''''''''''''''''''''''''''''''''''''''''''''''">
              <a:rPr lang="en-US" altLang="en-US" sz="105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en-US" sz="1050" dirty="0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280988" y="2378075"/>
            <a:ext cx="334963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FFB6D632-137A-4355-9247-E52ED7B483CC}" type="datetime'1'''''''''''''''''''''''''''''''''',''''''''''00''''0'">
              <a:rPr lang="en-US" altLang="en-US" sz="105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1,000</a:t>
            </a:fld>
            <a:endParaRPr lang="en-US" sz="1050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392113" y="3221038"/>
            <a:ext cx="2238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B4C42546-BD00-48C9-8FEC-54D41CBAFCCF}" type="datetime'''''''''''2''''''''''5''''''''''''''''''''0'''''''">
              <a:rPr lang="en-US" altLang="en-US" sz="105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250</a:t>
            </a:fld>
            <a:endParaRPr lang="en-US" sz="1050" dirty="0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392113" y="2940050"/>
            <a:ext cx="2238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BF594C5B-BC4E-4680-9F58-D6D6D860BFAB}" type="datetime'5''''''''''''''''''''''''''''0''''''''''''''''''0'''">
              <a:rPr lang="en-US" altLang="en-US" sz="105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500</a:t>
            </a:fld>
            <a:endParaRPr lang="en-US" sz="1050" dirty="0"/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392113" y="2659063"/>
            <a:ext cx="2238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EF6CB394-17DA-4217-89FD-634550362EFE}" type="datetime'''''''''''''''''''''7''''''''''5''''''''0'''''">
              <a:rPr lang="en-US" altLang="en-US" sz="105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750</a:t>
            </a:fld>
            <a:endParaRPr lang="en-US" sz="1050" dirty="0"/>
          </a:p>
        </p:txBody>
      </p:sp>
      <p:sp>
        <p:nvSpPr>
          <p:cNvPr id="10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280988" y="2111375"/>
            <a:ext cx="682625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50" dirty="0"/>
              <a:t>Avg. steel production cost estimates (excl. CAPEX) for transitional technologies applied to BF-BOF (in USD / </a:t>
            </a:r>
            <a:r>
              <a:rPr lang="en-US" altLang="en-US" sz="1050" dirty="0" err="1"/>
              <a:t>tonne</a:t>
            </a:r>
            <a:r>
              <a:rPr lang="en-US" altLang="en-US" sz="1050" dirty="0"/>
              <a:t>)</a:t>
            </a:r>
            <a:endParaRPr lang="en-US" sz="1050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1049338" y="3625850"/>
            <a:ext cx="500063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6535467-BDA7-40A0-BA06-C4D44D52A65B}" type="datetime'''''''B''''''''''''''''''F''''''''''-''''''B''O''''''''F'''''">
              <a:rPr lang="en-US" altLang="en-US" sz="1050" smtClean="0"/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BF-BOF</a:t>
            </a:fld>
            <a:endParaRPr lang="en-US" sz="1050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3243263" y="3625850"/>
            <a:ext cx="86836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16765A2-B837-4A3C-BB57-B300286D5472}" type="datetime'1''0''%'''''' g''''''''r''''een H2''''''''''''&#10;''''BF-BOF'''''">
              <a:rPr lang="en-US" altLang="en-US" sz="1050" smtClean="0"/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10% green H2
BF-BOF</a:t>
            </a:fld>
            <a:endParaRPr lang="en-US" sz="1050" dirty="0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4495800" y="3625850"/>
            <a:ext cx="74136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187D133-EBF5-4F80-BA6B-92C649E7F236}" type="datetime'Z''ero''-ca''rbon&#10;''ele''''ct''ricity&#10;(''''BF-''BO''''F'')'">
              <a:rPr lang="en-US" altLang="en-US" sz="1050" smtClean="0"/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Zero-carbon
electricity
(BF-BOF)</a:t>
            </a:fld>
            <a:endParaRPr lang="en-US" sz="1050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5759451" y="3625850"/>
            <a:ext cx="58896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9AEF849-5917-4D1A-BE39-5CCB2770EC9F}" type="datetime'B''''''''i''''o''ma''''''''''''s''s''&#10;''(''BF-B''''''''OF)'''">
              <a:rPr lang="en-US" altLang="en-US" sz="1050" smtClean="0"/>
              <a:pPr/>
              <a:t>Biomass
(BF-BOF)</a:t>
            </a:fld>
            <a:endParaRPr lang="en-US" sz="1050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6780213" y="3625850"/>
            <a:ext cx="92551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F996706-C292-43E3-B639-597D7420CB30}" type="datetime'Sme''ltin''g&#10;''''R''ed''''u''c''ti''''on B''OF&#10;(BF''''''-BOF)'">
              <a:rPr lang="en-US" altLang="en-US" sz="1050" smtClean="0"/>
              <a:pPr/>
              <a:t>Smelting
Reduction BOF
(BF-BOF)</a:t>
            </a:fld>
            <a:endParaRPr lang="en-US" sz="1050" dirty="0"/>
          </a:p>
        </p:txBody>
      </p:sp>
      <p:sp useBgFill="1">
        <p:nvSpPr>
          <p:cNvPr id="5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5883275" y="2889250"/>
            <a:ext cx="339725" cy="160338"/>
          </a:xfrm>
          <a:prstGeom prst="rect">
            <a:avLst/>
          </a:prstGeom>
          <a:ln>
            <a:noFill/>
          </a:ln>
          <a:effectLst/>
        </p:spPr>
        <p:txBody>
          <a:bodyPr vert="horz" wrap="none" lIns="19050" tIns="0" rIns="1905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7D3955E-C72F-49B8-8E24-4B27212DA8B8}" type="datetime'''''''~''''''''45''''''''''''''''''''''''''''''''''''0'">
              <a:rPr lang="en-US" altLang="en-US" sz="1050" smtClean="0"/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~450</a:t>
            </a:fld>
            <a:endParaRPr lang="en-US" sz="1050" dirty="0"/>
          </a:p>
        </p:txBody>
      </p:sp>
      <p:sp>
        <p:nvSpPr>
          <p:cNvPr id="186" name="Rectangle 185"/>
          <p:cNvSpPr/>
          <p:nvPr>
            <p:custDataLst>
              <p:tags r:id="rId18"/>
            </p:custDataLst>
          </p:nvPr>
        </p:nvSpPr>
        <p:spPr bwMode="auto">
          <a:xfrm>
            <a:off x="704850" y="2457450"/>
            <a:ext cx="3738563" cy="268288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84" name="Rectangle 183"/>
          <p:cNvSpPr/>
          <p:nvPr>
            <p:custDataLst>
              <p:tags r:id="rId19"/>
            </p:custDataLst>
          </p:nvPr>
        </p:nvSpPr>
        <p:spPr bwMode="auto">
          <a:xfrm>
            <a:off x="758825" y="2516188"/>
            <a:ext cx="187325" cy="139700"/>
          </a:xfrm>
          <a:prstGeom prst="rect">
            <a:avLst/>
          </a:prstGeom>
          <a:solidFill>
            <a:schemeClr val="accent2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85" name="Rectangle 184"/>
          <p:cNvSpPr/>
          <p:nvPr>
            <p:custDataLst>
              <p:tags r:id="rId20"/>
            </p:custDataLst>
          </p:nvPr>
        </p:nvSpPr>
        <p:spPr bwMode="auto">
          <a:xfrm>
            <a:off x="2670175" y="2516188"/>
            <a:ext cx="187325" cy="139700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8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996950" y="2511425"/>
            <a:ext cx="157162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6FD071F4-48BB-4265-9289-2D7C7352F1D3}" type="datetime'''''Conventi''''on''al t''ec''''''h''nol''o''g''''i''e''''''s'">
              <a:rPr lang="en-US" altLang="en-US" sz="1050" smtClean="0"/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Conventional technologies</a:t>
            </a:fld>
            <a:endParaRPr lang="en-US" sz="1050" dirty="0"/>
          </a:p>
        </p:txBody>
      </p:sp>
      <p:sp>
        <p:nvSpPr>
          <p:cNvPr id="18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2908300" y="2511425"/>
            <a:ext cx="14811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E5EA5861-E6AB-4CEB-8119-12DCAB89C4A0}" type="datetime'Tra''''nsiti''''o''''n''a''''l'' te''c''hn''o''''l''''''ogies'">
              <a:rPr lang="en-US" altLang="en-US" sz="1050" smtClean="0"/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Transitional technologies</a:t>
            </a:fld>
            <a:endParaRPr lang="en-US" sz="1050" dirty="0"/>
          </a:p>
        </p:txBody>
      </p:sp>
      <p:graphicFrame>
        <p:nvGraphicFramePr>
          <p:cNvPr id="71" name="Chart 70"/>
          <p:cNvGraphicFramePr/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3480682496"/>
              </p:ext>
            </p:extLst>
          </p:nvPr>
        </p:nvGraphicFramePr>
        <p:xfrm>
          <a:off x="622300" y="4498975"/>
          <a:ext cx="7297738" cy="132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9"/>
          </a:graphicData>
        </a:graphic>
      </p:graphicFrame>
      <p:sp>
        <p:nvSpPr>
          <p:cNvPr id="19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541338" y="5664200"/>
            <a:ext cx="74613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56E6058F-EDCE-41D9-87F3-E5B6F5A23197}" type="datetime'''''''''''''''''''''0'">
              <a:rPr lang="en-US" altLang="en-US" sz="105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en-US" sz="1050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280988" y="4502150"/>
            <a:ext cx="334963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41335B82-9466-47BD-A560-4F364686EA2A}" type="datetime'1'''''''''',''''''''''''''''''0''''''''0''''''''''''''''''0'''">
              <a:rPr lang="en-US" altLang="en-US" sz="105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1,000</a:t>
            </a:fld>
            <a:endParaRPr lang="en-US" sz="1050" dirty="0"/>
          </a:p>
        </p:txBody>
      </p:sp>
      <p:sp>
        <p:nvSpPr>
          <p:cNvPr id="6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392113" y="5373688"/>
            <a:ext cx="2238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65B30D95-1305-4357-B0FF-92D00BAE01D0}" type="datetime'''''''2''5''''''''''''''''''''''''''''''''''''0'''''">
              <a:rPr lang="en-US" altLang="en-US" sz="105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250</a:t>
            </a:fld>
            <a:endParaRPr lang="en-US" sz="1050" dirty="0"/>
          </a:p>
        </p:txBody>
      </p:sp>
      <p:sp>
        <p:nvSpPr>
          <p:cNvPr id="6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392113" y="5083175"/>
            <a:ext cx="2238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65FDCA02-2639-4F1D-8EF5-5D400D444D1A}" type="datetime'''''''''''5''''''''''0''''''''''''''''''''''0'''''">
              <a:rPr lang="en-US" altLang="en-US" sz="105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500</a:t>
            </a:fld>
            <a:endParaRPr lang="en-US" sz="1050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392113" y="4792663"/>
            <a:ext cx="2238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D78D0E8F-DBA6-4779-9A85-59A1C93B984F}" type="datetime'''''''''''''7''''''5''''''''0'''''''''''''''''''''''''''''">
              <a:rPr lang="en-US" altLang="en-US" sz="105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750</a:t>
            </a:fld>
            <a:endParaRPr lang="en-US" sz="1050" dirty="0"/>
          </a:p>
        </p:txBody>
      </p:sp>
      <p:sp>
        <p:nvSpPr>
          <p:cNvPr id="20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280988" y="4235450"/>
            <a:ext cx="69088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50" dirty="0"/>
              <a:t>Avg. steel production cost estimates  (excl. CAPEX) for transitional technologies applied to DRI-EAF (in USD / </a:t>
            </a:r>
            <a:r>
              <a:rPr lang="en-US" altLang="en-US" sz="1050" dirty="0" err="1"/>
              <a:t>tonne</a:t>
            </a:r>
            <a:r>
              <a:rPr lang="en-US" altLang="en-US" sz="1050" dirty="0"/>
              <a:t>)</a:t>
            </a:r>
            <a:endParaRPr lang="en-US" sz="1050" dirty="0"/>
          </a:p>
        </p:txBody>
      </p:sp>
      <p:sp>
        <p:nvSpPr>
          <p:cNvPr id="19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1025525" y="5788025"/>
            <a:ext cx="5461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71C49CE-6C3E-430C-8B08-1EDCE060E5EB}" type="datetime'''''''''D''''''''R''I-''''''''''EA''F'''''''''">
              <a:rPr lang="en-US" altLang="en-US" sz="1050" smtClean="0"/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DRI-EAF</a:t>
            </a:fld>
            <a:endParaRPr lang="en-US" sz="1050" dirty="0"/>
          </a:p>
        </p:txBody>
      </p:sp>
      <p:sp>
        <p:nvSpPr>
          <p:cNvPr id="19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3243263" y="5788025"/>
            <a:ext cx="86836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94D3959-96F4-4A7D-A091-D6CF8D944AAE}" type="datetime'30''%'''''''''' ''g''re''''e''''''n'''' ''H2''''&#10; D''RI-E''AF'">
              <a:rPr lang="en-US" altLang="en-US" sz="1050" smtClean="0"/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30% green H2
 DRI-EAF</a:t>
            </a:fld>
            <a:endParaRPr lang="en-US" sz="1050" dirty="0"/>
          </a:p>
        </p:txBody>
      </p:sp>
      <p:sp>
        <p:nvSpPr>
          <p:cNvPr id="20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4495800" y="5788025"/>
            <a:ext cx="74136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7D228D4-28CF-4771-ABE1-DE64A8FD30DE}" type="datetime'Ze''''ro-''''''carbon''''&#10;elec''tri''ci''''ty&#10;''''(DR''I-EAF)'">
              <a:rPr lang="en-US" altLang="en-US" sz="1050" smtClean="0"/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Zero-carbon
electricity
(DRI-EAF)</a:t>
            </a:fld>
            <a:endParaRPr lang="en-US" sz="1050" dirty="0"/>
          </a:p>
        </p:txBody>
      </p:sp>
      <p:sp>
        <p:nvSpPr>
          <p:cNvPr id="20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5735638" y="5788025"/>
            <a:ext cx="635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9B29E75-0E7D-483C-8A6E-AC00CE1D340D}" type="datetime'''''Bi''oma''''s''s''&#10;''''''''''(D''''''''RI''-''EA''F)'''''''">
              <a:rPr lang="en-US" altLang="en-US" sz="1050" smtClean="0"/>
              <a:pPr/>
              <a:t>Biomass
(DRI-EAF)</a:t>
            </a:fld>
            <a:endParaRPr lang="en-US" sz="1050" dirty="0"/>
          </a:p>
        </p:txBody>
      </p:sp>
      <p:sp>
        <p:nvSpPr>
          <p:cNvPr id="20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6780213" y="5788025"/>
            <a:ext cx="92551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CE5302A-616C-491F-A9E6-7F83DCCE1051}" type="datetime'Sm''''eltin''g&#10;R''educ''''''tio''n'' BOF&#10;''(DR''I-E''AF'')'''">
              <a:rPr lang="en-US" altLang="en-US" sz="1050" smtClean="0"/>
              <a:pPr/>
              <a:t>Smelting
Reduction BOF
(DRI-EAF)</a:t>
            </a:fld>
            <a:endParaRPr lang="en-US" sz="1050" dirty="0"/>
          </a:p>
        </p:txBody>
      </p:sp>
      <p:sp useBgFill="1">
        <p:nvSpPr>
          <p:cNvPr id="7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gray">
          <a:xfrm>
            <a:off x="5883275" y="4745038"/>
            <a:ext cx="339725" cy="160338"/>
          </a:xfrm>
          <a:prstGeom prst="rect">
            <a:avLst/>
          </a:prstGeom>
          <a:ln>
            <a:noFill/>
          </a:ln>
          <a:effectLst/>
        </p:spPr>
        <p:txBody>
          <a:bodyPr vert="horz" wrap="none" lIns="19050" tIns="0" rIns="1905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734B4D6-2EE8-43D5-9FCB-D92D1DC73311}" type="datetime'''''~''7''''''''''''''0''''''''''''''0'''''''''''''''''''''''">
              <a:rPr lang="en-US" altLang="en-US" sz="1050" smtClean="0"/>
              <a:pPr/>
              <a:t>~700</a:t>
            </a:fld>
            <a:endParaRPr lang="en-US" sz="1050" dirty="0"/>
          </a:p>
        </p:txBody>
      </p:sp>
      <p:sp useBgFill="1">
        <p:nvSpPr>
          <p:cNvPr id="6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gray">
          <a:xfrm>
            <a:off x="1128713" y="5133975"/>
            <a:ext cx="339725" cy="160338"/>
          </a:xfrm>
          <a:prstGeom prst="rect">
            <a:avLst/>
          </a:prstGeom>
          <a:ln>
            <a:noFill/>
          </a:ln>
          <a:effectLst/>
        </p:spPr>
        <p:txBody>
          <a:bodyPr vert="horz" wrap="none" lIns="19050" tIns="0" rIns="1905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2B7DA07-8CD8-4A18-BB3A-9143502C3DB0}" type="datetime'~''''''''''''''''''''3''''''''''''''''''''''6''''''''''''5'''">
              <a:rPr lang="en-US" altLang="en-US" sz="1050" smtClean="0"/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~365</a:t>
            </a:fld>
            <a:endParaRPr lang="en-US" sz="1050" dirty="0"/>
          </a:p>
        </p:txBody>
      </p:sp>
      <p:sp useBgFill="1">
        <p:nvSpPr>
          <p:cNvPr id="6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gray">
          <a:xfrm>
            <a:off x="4695825" y="5053013"/>
            <a:ext cx="339725" cy="160338"/>
          </a:xfrm>
          <a:prstGeom prst="rect">
            <a:avLst/>
          </a:prstGeom>
          <a:ln>
            <a:noFill/>
          </a:ln>
          <a:effectLst/>
        </p:spPr>
        <p:txBody>
          <a:bodyPr vert="horz" wrap="none" lIns="19050" tIns="0" rIns="1905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E4173B9-C058-40B1-B684-C4ADBE894986}" type="datetime'~''''4''''''''''3''''5'''''''''''''''''">
              <a:rPr lang="en-US" altLang="en-US" sz="1050" smtClean="0"/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~435</a:t>
            </a:fld>
            <a:endParaRPr lang="en-US" sz="1050" dirty="0"/>
          </a:p>
        </p:txBody>
      </p:sp>
      <p:cxnSp>
        <p:nvCxnSpPr>
          <p:cNvPr id="112" name="Straight Connector 111"/>
          <p:cNvCxnSpPr>
            <a:cxnSpLocks/>
          </p:cNvCxnSpPr>
          <p:nvPr/>
        </p:nvCxnSpPr>
        <p:spPr bwMode="gray">
          <a:xfrm>
            <a:off x="186813" y="4168775"/>
            <a:ext cx="7650674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D34EC2E-558A-817D-C60E-44909F45BB10}"/>
              </a:ext>
            </a:extLst>
          </p:cNvPr>
          <p:cNvSpPr txBox="1"/>
          <p:nvPr/>
        </p:nvSpPr>
        <p:spPr bwMode="gray">
          <a:xfrm>
            <a:off x="8377238" y="1578793"/>
            <a:ext cx="3484562" cy="3449662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buNone/>
            </a:pPr>
            <a:r>
              <a:rPr lang="en-US" sz="1250" b="1" dirty="0"/>
              <a:t>Observations</a:t>
            </a:r>
          </a:p>
          <a:p>
            <a:pPr>
              <a:spcBef>
                <a:spcPts val="400"/>
              </a:spcBef>
            </a:pPr>
            <a:r>
              <a:rPr lang="en-US" sz="1050" b="1" dirty="0"/>
              <a:t>DRI-EAF </a:t>
            </a:r>
            <a:r>
              <a:rPr lang="en-US" sz="1050" dirty="0"/>
              <a:t>sees a </a:t>
            </a:r>
            <a:r>
              <a:rPr lang="en-US" sz="1050" b="1" dirty="0"/>
              <a:t>higher jump in costs </a:t>
            </a:r>
            <a:r>
              <a:rPr lang="en-US" sz="1050" dirty="0"/>
              <a:t>when </a:t>
            </a:r>
            <a:r>
              <a:rPr lang="en-US" sz="1050" b="1" dirty="0"/>
              <a:t>switching to zero-carbon electricity </a:t>
            </a:r>
            <a:r>
              <a:rPr lang="en-US" sz="1050" dirty="0"/>
              <a:t>than BF-BOF because the </a:t>
            </a:r>
            <a:r>
              <a:rPr lang="en-US" sz="1050" b="1" dirty="0"/>
              <a:t>Electric Arc Furnace (EAF) </a:t>
            </a:r>
            <a:r>
              <a:rPr lang="en-US" sz="1050" dirty="0"/>
              <a:t>runs only on </a:t>
            </a:r>
            <a:r>
              <a:rPr lang="en-US" sz="1050" b="1" dirty="0"/>
              <a:t>electricity</a:t>
            </a:r>
          </a:p>
          <a:p>
            <a:pPr>
              <a:spcBef>
                <a:spcPts val="400"/>
              </a:spcBef>
            </a:pPr>
            <a:r>
              <a:rPr lang="en-US" sz="1050" dirty="0"/>
              <a:t>To use </a:t>
            </a:r>
            <a:r>
              <a:rPr lang="en-US" sz="1050" b="1" dirty="0"/>
              <a:t>biomass </a:t>
            </a:r>
            <a:r>
              <a:rPr lang="en-US" sz="1050" dirty="0"/>
              <a:t>in the </a:t>
            </a:r>
            <a:r>
              <a:rPr lang="en-US" sz="1050" b="1" dirty="0"/>
              <a:t>DRI-EAF process </a:t>
            </a:r>
            <a:r>
              <a:rPr lang="en-US" sz="1050" dirty="0"/>
              <a:t>biomass has to be </a:t>
            </a:r>
            <a:r>
              <a:rPr lang="en-US" sz="1050" b="1" dirty="0"/>
              <a:t>gasified </a:t>
            </a:r>
            <a:r>
              <a:rPr lang="en-US" sz="1050" dirty="0"/>
              <a:t>to turn it into </a:t>
            </a:r>
            <a:r>
              <a:rPr lang="en-US" sz="1050" b="1" dirty="0" err="1"/>
              <a:t>biosyngas</a:t>
            </a:r>
            <a:r>
              <a:rPr lang="en-US" sz="1050" dirty="0"/>
              <a:t>, which </a:t>
            </a:r>
            <a:r>
              <a:rPr lang="en-US" sz="1050" b="1" dirty="0"/>
              <a:t>leads to higher estimated costs</a:t>
            </a:r>
          </a:p>
          <a:p>
            <a:pPr>
              <a:spcBef>
                <a:spcPts val="400"/>
              </a:spcBef>
            </a:pPr>
            <a:r>
              <a:rPr lang="en-US" sz="1050" dirty="0"/>
              <a:t>A number of these transitional technologies result in </a:t>
            </a:r>
            <a:r>
              <a:rPr lang="en-US" sz="1050" b="1" dirty="0"/>
              <a:t>higher production costs per </a:t>
            </a:r>
            <a:r>
              <a:rPr lang="en-US" sz="1050" b="1" dirty="0" err="1"/>
              <a:t>tonne</a:t>
            </a:r>
            <a:r>
              <a:rPr lang="en-US" sz="1050" b="1" dirty="0"/>
              <a:t> of steel </a:t>
            </a:r>
            <a:r>
              <a:rPr lang="en-US" sz="1050" dirty="0"/>
              <a:t>than when </a:t>
            </a:r>
            <a:r>
              <a:rPr lang="en-US" sz="1050" b="1" dirty="0"/>
              <a:t>CCUS is installed on BF-BOF or DRI-EAF</a:t>
            </a:r>
          </a:p>
          <a:p>
            <a:pPr lvl="1">
              <a:spcBef>
                <a:spcPts val="400"/>
              </a:spcBef>
            </a:pPr>
            <a:r>
              <a:rPr lang="en-US" sz="850" dirty="0"/>
              <a:t>It is however important to again note that </a:t>
            </a:r>
            <a:r>
              <a:rPr lang="en-US" sz="850" b="1" dirty="0"/>
              <a:t>CCUS for blast furnaces </a:t>
            </a:r>
            <a:r>
              <a:rPr lang="en-US" sz="850" dirty="0"/>
              <a:t>has </a:t>
            </a:r>
            <a:r>
              <a:rPr lang="en-US" sz="850" b="1" dirty="0"/>
              <a:t>not yet been proven to work at scale</a:t>
            </a:r>
          </a:p>
          <a:p>
            <a:pPr lvl="1">
              <a:spcBef>
                <a:spcPts val="400"/>
              </a:spcBef>
            </a:pPr>
            <a:r>
              <a:rPr lang="en-US" sz="850" dirty="0"/>
              <a:t>Furthermore, </a:t>
            </a:r>
            <a:r>
              <a:rPr lang="en-US" sz="850" b="1" dirty="0"/>
              <a:t>these numbers do not include CAPEX</a:t>
            </a:r>
            <a:r>
              <a:rPr lang="en-US" sz="850" dirty="0"/>
              <a:t>, which is likely to be </a:t>
            </a:r>
            <a:r>
              <a:rPr lang="en-US" sz="850" b="1" dirty="0"/>
              <a:t>considerable </a:t>
            </a:r>
            <a:r>
              <a:rPr lang="en-US" sz="850" dirty="0"/>
              <a:t>for a CCUS installation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8063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B5256B-BD9C-7A33-3A41-22EB35B6F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56251B3-3245-F8BB-78FC-DD6F62D4C0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03" imgH="503" progId="TCLayout.ActiveDocument.1">
                  <p:embed/>
                </p:oleObj>
              </mc:Choice>
              <mc:Fallback>
                <p:oleObj name="think-cell Slide" r:id="rId5" imgW="503" imgH="503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00D19F9-8449-CE3A-6518-C21481D81A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D426D07-C123-9B00-5EAE-A36231CD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Adoption trends &amp; obstacles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22219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7284F-01D6-101D-3B9F-8D99DCAC2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tfpPhotoGeneric198737">
            <a:extLst>
              <a:ext uri="{FF2B5EF4-FFF2-40B4-BE49-F238E27FC236}">
                <a16:creationId xmlns:a16="http://schemas.microsoft.com/office/drawing/2014/main" id="{25C900D4-184C-5820-AE0D-BEAD172FBA7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352" y="787812"/>
            <a:ext cx="3510784" cy="4981063"/>
          </a:xfrm>
          <a:prstGeom prst="rect">
            <a:avLst/>
          </a:prstGeom>
        </p:spPr>
      </p:pic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150A33A-F6B8-E350-7970-97D70145FBA2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592" imgH="591" progId="TCLayout.ActiveDocument.1">
                  <p:embed/>
                </p:oleObj>
              </mc:Choice>
              <mc:Fallback>
                <p:oleObj name="think-cell Slide" r:id="rId13" imgW="592" imgH="59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11C6AB-4BBB-DD70-0FE0-FC51B3A80E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itle 2">
            <a:extLst>
              <a:ext uri="{FF2B5EF4-FFF2-40B4-BE49-F238E27FC236}">
                <a16:creationId xmlns:a16="http://schemas.microsoft.com/office/drawing/2014/main" id="{695801CB-A42E-EE70-006E-B89E17AD6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5" y="4789219"/>
            <a:ext cx="3165987" cy="794704"/>
          </a:xfrm>
          <a:solidFill>
            <a:srgbClr val="9D9D9D">
              <a:alpha val="67059"/>
            </a:srgbClr>
          </a:solidFill>
        </p:spPr>
        <p:txBody>
          <a:bodyPr vert="horz" anchor="t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Key messages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b="0" dirty="0">
                <a:solidFill>
                  <a:schemeClr val="bg1"/>
                </a:solidFill>
              </a:rPr>
              <a:t>Steel’s future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btfpNotesBox111697">
            <a:extLst>
              <a:ext uri="{FF2B5EF4-FFF2-40B4-BE49-F238E27FC236}">
                <a16:creationId xmlns:a16="http://schemas.microsoft.com/office/drawing/2014/main" id="{C818FA4A-C235-2E53-8011-765C90C6508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200" y="6395107"/>
            <a:ext cx="11531600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Khawsam-ang,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71C095-E3E9-B886-2006-034BBC151A90}"/>
              </a:ext>
            </a:extLst>
          </p:cNvPr>
          <p:cNvCxnSpPr/>
          <p:nvPr/>
        </p:nvCxnSpPr>
        <p:spPr bwMode="gray">
          <a:xfrm>
            <a:off x="4081053" y="1433002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E660F5-4734-CCBD-3734-93EDABAA1496}"/>
              </a:ext>
            </a:extLst>
          </p:cNvPr>
          <p:cNvCxnSpPr/>
          <p:nvPr/>
        </p:nvCxnSpPr>
        <p:spPr bwMode="gray">
          <a:xfrm>
            <a:off x="4081053" y="2281346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43048D-E7A4-D66E-EBAB-CB5C0A2881A4}"/>
              </a:ext>
            </a:extLst>
          </p:cNvPr>
          <p:cNvCxnSpPr/>
          <p:nvPr/>
        </p:nvCxnSpPr>
        <p:spPr bwMode="gray">
          <a:xfrm>
            <a:off x="4081053" y="3129690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8DB953-4EC0-85EC-3107-48DD9532C073}"/>
              </a:ext>
            </a:extLst>
          </p:cNvPr>
          <p:cNvCxnSpPr/>
          <p:nvPr/>
        </p:nvCxnSpPr>
        <p:spPr bwMode="gray">
          <a:xfrm>
            <a:off x="4081053" y="3978034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tfpBulletedList771181">
            <a:extLst>
              <a:ext uri="{FF2B5EF4-FFF2-40B4-BE49-F238E27FC236}">
                <a16:creationId xmlns:a16="http://schemas.microsoft.com/office/drawing/2014/main" id="{716921D4-5852-E571-1386-269E6D8731D3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gray">
          <a:xfrm>
            <a:off x="4076290" y="787812"/>
            <a:ext cx="7507288" cy="472813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US" sz="1400" dirty="0">
                <a:cs typeface="Arial"/>
              </a:rPr>
              <a:t>Reaching </a:t>
            </a:r>
            <a:r>
              <a:rPr lang="en-US" sz="1400" b="1" dirty="0">
                <a:cs typeface="Arial"/>
              </a:rPr>
              <a:t>net zero by 2050</a:t>
            </a:r>
            <a:r>
              <a:rPr lang="en-US" sz="1400" dirty="0">
                <a:cs typeface="Arial"/>
              </a:rPr>
              <a:t> would require a </a:t>
            </a:r>
            <a:r>
              <a:rPr lang="en-US" sz="1400" b="1" dirty="0">
                <a:cs typeface="Arial"/>
              </a:rPr>
              <a:t>~25% emissions reduction by 2030</a:t>
            </a:r>
            <a:br>
              <a:rPr lang="en-US" sz="2400" dirty="0">
                <a:cs typeface="Arial"/>
              </a:rPr>
            </a:br>
            <a:endParaRPr lang="en-US" sz="1200" b="1" dirty="0">
              <a:cs typeface="Arial"/>
            </a:endParaRPr>
          </a:p>
        </p:txBody>
      </p:sp>
      <p:sp>
        <p:nvSpPr>
          <p:cNvPr id="17" name="btfpBulletedList771181">
            <a:extLst>
              <a:ext uri="{FF2B5EF4-FFF2-40B4-BE49-F238E27FC236}">
                <a16:creationId xmlns:a16="http://schemas.microsoft.com/office/drawing/2014/main" id="{AC52CF1C-900F-868A-CD34-85DF1DC88934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gray">
          <a:xfrm>
            <a:off x="4076290" y="1605379"/>
            <a:ext cx="7507288" cy="50359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dirty="0">
                <a:cs typeface="Arial"/>
              </a:rPr>
              <a:t>Policymakers can and should step in to assist with </a:t>
            </a:r>
            <a:r>
              <a:rPr lang="en-US" sz="1400" b="1" dirty="0">
                <a:cs typeface="Arial"/>
              </a:rPr>
              <a:t>green technologies</a:t>
            </a:r>
            <a:r>
              <a:rPr lang="en-US" sz="1400" dirty="0">
                <a:cs typeface="Arial"/>
              </a:rPr>
              <a:t>, such as H2 Green Steel’s and Electra’s new generation plants</a:t>
            </a:r>
            <a:endParaRPr lang="en-US" sz="1200" dirty="0"/>
          </a:p>
        </p:txBody>
      </p:sp>
      <p:sp>
        <p:nvSpPr>
          <p:cNvPr id="18" name="btfpBulletedList771181">
            <a:extLst>
              <a:ext uri="{FF2B5EF4-FFF2-40B4-BE49-F238E27FC236}">
                <a16:creationId xmlns:a16="http://schemas.microsoft.com/office/drawing/2014/main" id="{A63AF681-E609-71A1-8614-3D4C0D01812C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gray">
          <a:xfrm>
            <a:off x="4076290" y="2453723"/>
            <a:ext cx="7507288" cy="50359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dirty="0">
                <a:cs typeface="Arial"/>
              </a:rPr>
              <a:t>The focus should be on creating </a:t>
            </a:r>
            <a:r>
              <a:rPr lang="en-US" sz="1400" b="1" dirty="0">
                <a:cs typeface="Arial"/>
              </a:rPr>
              <a:t>low-cost, low-carbon electricity </a:t>
            </a:r>
            <a:r>
              <a:rPr lang="en-US" sz="1400" dirty="0">
                <a:cs typeface="Arial"/>
              </a:rPr>
              <a:t>and on </a:t>
            </a:r>
            <a:r>
              <a:rPr lang="en-US" sz="1400" b="1" dirty="0">
                <a:cs typeface="Arial"/>
              </a:rPr>
              <a:t>driving down capital costs</a:t>
            </a:r>
            <a:r>
              <a:rPr lang="en-US" sz="1400" dirty="0">
                <a:cs typeface="Arial"/>
              </a:rPr>
              <a:t> for new technologies</a:t>
            </a:r>
            <a:endParaRPr lang="en-US" sz="1400" b="1" dirty="0">
              <a:cs typeface="Arial"/>
            </a:endParaRPr>
          </a:p>
        </p:txBody>
      </p:sp>
      <p:sp>
        <p:nvSpPr>
          <p:cNvPr id="19" name="btfpBulletedList771181">
            <a:extLst>
              <a:ext uri="{FF2B5EF4-FFF2-40B4-BE49-F238E27FC236}">
                <a16:creationId xmlns:a16="http://schemas.microsoft.com/office/drawing/2014/main" id="{017B91EB-FB2B-B151-9930-ABAA984F49CE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gray">
          <a:xfrm>
            <a:off x="4076290" y="4150410"/>
            <a:ext cx="7507288" cy="719034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dirty="0">
                <a:cs typeface="Arial"/>
              </a:rPr>
              <a:t>Time is of the essence, as </a:t>
            </a:r>
            <a:r>
              <a:rPr lang="en-US" sz="1400" b="1" dirty="0">
                <a:cs typeface="Arial"/>
              </a:rPr>
              <a:t>Asia’s large fleet of high-carbon legacy blast furnaces </a:t>
            </a:r>
            <a:r>
              <a:rPr lang="en-US" sz="1400" dirty="0">
                <a:cs typeface="Arial"/>
              </a:rPr>
              <a:t>(~75% of global iron production) </a:t>
            </a:r>
            <a:r>
              <a:rPr lang="en-US" sz="1400" b="1" dirty="0">
                <a:cs typeface="Arial"/>
              </a:rPr>
              <a:t>are due for costly relining in the next 10 years</a:t>
            </a:r>
            <a:r>
              <a:rPr lang="en-US" sz="1400" dirty="0">
                <a:cs typeface="Arial"/>
              </a:rPr>
              <a:t>. This presents an </a:t>
            </a:r>
            <a:r>
              <a:rPr lang="en-US" sz="1400" b="1" dirty="0">
                <a:cs typeface="Arial"/>
              </a:rPr>
              <a:t>opportunity</a:t>
            </a:r>
            <a:r>
              <a:rPr lang="en-US" sz="1400" dirty="0">
                <a:cs typeface="Arial"/>
              </a:rPr>
              <a:t> to instead invest in </a:t>
            </a:r>
            <a:r>
              <a:rPr lang="en-US" sz="1400" b="1" dirty="0">
                <a:cs typeface="Arial"/>
              </a:rPr>
              <a:t>newer, greener technologies</a:t>
            </a:r>
          </a:p>
        </p:txBody>
      </p:sp>
      <p:sp>
        <p:nvSpPr>
          <p:cNvPr id="20" name="btfpBulletedList771181">
            <a:extLst>
              <a:ext uri="{FF2B5EF4-FFF2-40B4-BE49-F238E27FC236}">
                <a16:creationId xmlns:a16="http://schemas.microsoft.com/office/drawing/2014/main" id="{53B56CF6-E7DF-BCE1-0AE0-965C3ED8650B}"/>
              </a:ext>
            </a:extLst>
          </p:cNvPr>
          <p:cNvSpPr txBox="1"/>
          <p:nvPr>
            <p:custDataLst>
              <p:tags r:id="rId9"/>
            </p:custDataLst>
          </p:nvPr>
        </p:nvSpPr>
        <p:spPr bwMode="gray">
          <a:xfrm>
            <a:off x="4076290" y="3302067"/>
            <a:ext cx="7507288" cy="50359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dirty="0">
                <a:cs typeface="Arial"/>
              </a:rPr>
              <a:t>A </a:t>
            </a:r>
            <a:r>
              <a:rPr lang="en-US" sz="1400" b="1" dirty="0">
                <a:cs typeface="Arial"/>
              </a:rPr>
              <a:t>production tax credit </a:t>
            </a:r>
            <a:r>
              <a:rPr lang="en-US" sz="1400" dirty="0">
                <a:cs typeface="Arial"/>
              </a:rPr>
              <a:t>for </a:t>
            </a:r>
            <a:r>
              <a:rPr lang="en-US" sz="1400" b="1" dirty="0">
                <a:cs typeface="Arial"/>
              </a:rPr>
              <a:t>low-emission iron</a:t>
            </a:r>
            <a:r>
              <a:rPr lang="en-US" sz="1400" dirty="0">
                <a:cs typeface="Arial"/>
              </a:rPr>
              <a:t> would support electrolysis as well as green H</a:t>
            </a:r>
            <a:r>
              <a:rPr lang="en-US" sz="1400" baseline="-25000" dirty="0">
                <a:cs typeface="Arial"/>
              </a:rPr>
              <a:t>2</a:t>
            </a:r>
            <a:br>
              <a:rPr lang="en-US" sz="1400" dirty="0">
                <a:cs typeface="Arial"/>
              </a:rPr>
            </a:br>
            <a:endParaRPr lang="en-US" sz="1400" b="1" dirty="0"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6876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89061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4" imgW="592" imgH="591" progId="TCLayout.ActiveDocument.1">
                  <p:embed/>
                </p:oleObj>
              </mc:Choice>
              <mc:Fallback>
                <p:oleObj name="think-cell Slide" r:id="rId84" imgW="592" imgH="591" progId="TCLayout.ActiveDocument.1">
                  <p:embed/>
                  <p:pic>
                    <p:nvPicPr>
                      <p:cNvPr id="32" name="think-cell data - do not delete" hidden="1"/>
                      <p:cNvPicPr/>
                      <p:nvPr/>
                    </p:nvPicPr>
                    <p:blipFill>
                      <a:blip r:embed="rId8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2" name="Rectangle 1641">
            <a:extLst>
              <a:ext uri="{FF2B5EF4-FFF2-40B4-BE49-F238E27FC236}">
                <a16:creationId xmlns:a16="http://schemas.microsoft.com/office/drawing/2014/main" id="{D6BC3232-7A1C-3F6F-995D-91E899E7343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1053763" y="3776663"/>
            <a:ext cx="793750" cy="2211388"/>
          </a:xfrm>
          <a:prstGeom prst="rect">
            <a:avLst/>
          </a:prstGeom>
          <a:solidFill>
            <a:srgbClr val="A6AFB9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43" name="Rectangle 1642">
            <a:extLst>
              <a:ext uri="{FF2B5EF4-FFF2-40B4-BE49-F238E27FC236}">
                <a16:creationId xmlns:a16="http://schemas.microsoft.com/office/drawing/2014/main" id="{A2BD181A-6FA6-0CC1-3CDD-9E37314916CE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11053763" y="2735263"/>
            <a:ext cx="793750" cy="1041400"/>
          </a:xfrm>
          <a:prstGeom prst="rect">
            <a:avLst/>
          </a:prstGeom>
          <a:solidFill>
            <a:srgbClr val="A6AFB9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44" name="Rectangle 1643">
            <a:extLst>
              <a:ext uri="{FF2B5EF4-FFF2-40B4-BE49-F238E27FC236}">
                <a16:creationId xmlns:a16="http://schemas.microsoft.com/office/drawing/2014/main" id="{9CD29819-8295-7A52-5DE1-A4869290447A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11053763" y="1873250"/>
            <a:ext cx="793750" cy="862013"/>
          </a:xfrm>
          <a:prstGeom prst="rect">
            <a:avLst/>
          </a:prstGeom>
          <a:solidFill>
            <a:srgbClr val="A6AFB9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37" name="Rectangle 1636">
            <a:extLst>
              <a:ext uri="{FF2B5EF4-FFF2-40B4-BE49-F238E27FC236}">
                <a16:creationId xmlns:a16="http://schemas.microsoft.com/office/drawing/2014/main" id="{B0FFF14A-1703-16CC-97BE-0FA74E75CD41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9413875" y="2827338"/>
            <a:ext cx="1639888" cy="3160713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38" name="Rectangle 1637">
            <a:extLst>
              <a:ext uri="{FF2B5EF4-FFF2-40B4-BE49-F238E27FC236}">
                <a16:creationId xmlns:a16="http://schemas.microsoft.com/office/drawing/2014/main" id="{E763E143-9691-223E-0E1F-55B8DB60CDFE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9413875" y="2376488"/>
            <a:ext cx="1639888" cy="450850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39" name="Rectangle 1638">
            <a:extLst>
              <a:ext uri="{FF2B5EF4-FFF2-40B4-BE49-F238E27FC236}">
                <a16:creationId xmlns:a16="http://schemas.microsoft.com/office/drawing/2014/main" id="{F06E3F66-D872-EE90-AFA6-C6513CCA523A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9413875" y="2022475"/>
            <a:ext cx="1639888" cy="354013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40" name="Rectangle 1639">
            <a:extLst>
              <a:ext uri="{FF2B5EF4-FFF2-40B4-BE49-F238E27FC236}">
                <a16:creationId xmlns:a16="http://schemas.microsoft.com/office/drawing/2014/main" id="{74D40BE6-1770-84B8-4090-7B62826E7140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9413875" y="1924050"/>
            <a:ext cx="1639888" cy="98425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41" name="Rectangle 1640">
            <a:extLst>
              <a:ext uri="{FF2B5EF4-FFF2-40B4-BE49-F238E27FC236}">
                <a16:creationId xmlns:a16="http://schemas.microsoft.com/office/drawing/2014/main" id="{B0681628-F113-7260-1D3D-610A05A07198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9413875" y="1873250"/>
            <a:ext cx="1639888" cy="50800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31" name="Rectangle 1630">
            <a:extLst>
              <a:ext uri="{FF2B5EF4-FFF2-40B4-BE49-F238E27FC236}">
                <a16:creationId xmlns:a16="http://schemas.microsoft.com/office/drawing/2014/main" id="{5AF63127-0C97-4C3B-E900-D258BD4E9950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7216775" y="4649788"/>
            <a:ext cx="2197100" cy="1338263"/>
          </a:xfrm>
          <a:prstGeom prst="rect">
            <a:avLst/>
          </a:prstGeom>
          <a:solidFill>
            <a:srgbClr val="DAEECC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32" name="Rectangle 1631">
            <a:extLst>
              <a:ext uri="{FF2B5EF4-FFF2-40B4-BE49-F238E27FC236}">
                <a16:creationId xmlns:a16="http://schemas.microsoft.com/office/drawing/2014/main" id="{007E918C-C2B7-FF4E-CE53-1CE458ABBE59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7216775" y="3506788"/>
            <a:ext cx="2197100" cy="1143000"/>
          </a:xfrm>
          <a:prstGeom prst="rect">
            <a:avLst/>
          </a:prstGeom>
          <a:solidFill>
            <a:srgbClr val="DAEECC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33" name="Rectangle 1632">
            <a:extLst>
              <a:ext uri="{FF2B5EF4-FFF2-40B4-BE49-F238E27FC236}">
                <a16:creationId xmlns:a16="http://schemas.microsoft.com/office/drawing/2014/main" id="{87BFC7F0-1E02-B4FB-BC99-0BC8BA2F0EB7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7216775" y="2638425"/>
            <a:ext cx="2197100" cy="868363"/>
          </a:xfrm>
          <a:prstGeom prst="rect">
            <a:avLst/>
          </a:prstGeom>
          <a:solidFill>
            <a:srgbClr val="DAEECC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34" name="Rectangle 1633">
            <a:extLst>
              <a:ext uri="{FF2B5EF4-FFF2-40B4-BE49-F238E27FC236}">
                <a16:creationId xmlns:a16="http://schemas.microsoft.com/office/drawing/2014/main" id="{41C81EA9-8A4A-FA82-3B84-53EAC6183AC0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7216775" y="2041525"/>
            <a:ext cx="2197100" cy="596900"/>
          </a:xfrm>
          <a:prstGeom prst="rect">
            <a:avLst/>
          </a:prstGeom>
          <a:solidFill>
            <a:srgbClr val="DAEECC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35" name="Rectangle 1634">
            <a:extLst>
              <a:ext uri="{FF2B5EF4-FFF2-40B4-BE49-F238E27FC236}">
                <a16:creationId xmlns:a16="http://schemas.microsoft.com/office/drawing/2014/main" id="{E076E1C3-BF97-A322-403F-660B52F98E06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7216775" y="1873250"/>
            <a:ext cx="2197100" cy="168275"/>
          </a:xfrm>
          <a:prstGeom prst="rect">
            <a:avLst/>
          </a:prstGeom>
          <a:solidFill>
            <a:srgbClr val="DAEECC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6" name="Rectangle 1625">
            <a:extLst>
              <a:ext uri="{FF2B5EF4-FFF2-40B4-BE49-F238E27FC236}">
                <a16:creationId xmlns:a16="http://schemas.microsoft.com/office/drawing/2014/main" id="{AE7933F3-B7B6-3E3B-DF24-40FFF3FC1C60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4094163" y="2957513"/>
            <a:ext cx="3122612" cy="3030538"/>
          </a:xfrm>
          <a:prstGeom prst="rect">
            <a:avLst/>
          </a:prstGeom>
          <a:solidFill>
            <a:srgbClr val="DACFF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7" name="Rectangle 1626">
            <a:extLst>
              <a:ext uri="{FF2B5EF4-FFF2-40B4-BE49-F238E27FC236}">
                <a16:creationId xmlns:a16="http://schemas.microsoft.com/office/drawing/2014/main" id="{237238AB-3A40-3237-8D9E-C1A4E3A9A39F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4094163" y="2044700"/>
            <a:ext cx="3122612" cy="912813"/>
          </a:xfrm>
          <a:prstGeom prst="rect">
            <a:avLst/>
          </a:prstGeom>
          <a:solidFill>
            <a:srgbClr val="DACFF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8" name="Rectangle 1627">
            <a:extLst>
              <a:ext uri="{FF2B5EF4-FFF2-40B4-BE49-F238E27FC236}">
                <a16:creationId xmlns:a16="http://schemas.microsoft.com/office/drawing/2014/main" id="{505D8595-BDB0-EFFF-3448-EB075A76E47F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4094163" y="1874838"/>
            <a:ext cx="3122612" cy="169863"/>
          </a:xfrm>
          <a:prstGeom prst="rect">
            <a:avLst/>
          </a:prstGeom>
          <a:solidFill>
            <a:srgbClr val="DACFF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9" name="Rectangle 1628">
            <a:extLst>
              <a:ext uri="{FF2B5EF4-FFF2-40B4-BE49-F238E27FC236}">
                <a16:creationId xmlns:a16="http://schemas.microsoft.com/office/drawing/2014/main" id="{DACDA04E-9549-7FF6-C2D4-7FE3124256E6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4094163" y="1873250"/>
            <a:ext cx="3122612" cy="158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17" name="Rectangle 1616">
            <a:extLst>
              <a:ext uri="{FF2B5EF4-FFF2-40B4-BE49-F238E27FC236}">
                <a16:creationId xmlns:a16="http://schemas.microsoft.com/office/drawing/2014/main" id="{F1810FEF-9B93-C6CC-1342-3AA1388F9E22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960438" y="5162550"/>
            <a:ext cx="3133725" cy="825500"/>
          </a:xfrm>
          <a:prstGeom prst="rect">
            <a:avLst/>
          </a:prstGeom>
          <a:solidFill>
            <a:srgbClr val="D2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18" name="Rectangle 1617">
            <a:extLst>
              <a:ext uri="{FF2B5EF4-FFF2-40B4-BE49-F238E27FC236}">
                <a16:creationId xmlns:a16="http://schemas.microsoft.com/office/drawing/2014/main" id="{A8F9AF98-DEB6-118F-0822-956AE331B1CE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960438" y="4383088"/>
            <a:ext cx="3133725" cy="779463"/>
          </a:xfrm>
          <a:prstGeom prst="rect">
            <a:avLst/>
          </a:prstGeom>
          <a:solidFill>
            <a:srgbClr val="D2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19" name="Rectangle 1618">
            <a:extLst>
              <a:ext uri="{FF2B5EF4-FFF2-40B4-BE49-F238E27FC236}">
                <a16:creationId xmlns:a16="http://schemas.microsoft.com/office/drawing/2014/main" id="{91CA5F37-063F-B51F-54A8-9A5CD81059D2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960438" y="3705225"/>
            <a:ext cx="3133725" cy="677863"/>
          </a:xfrm>
          <a:prstGeom prst="rect">
            <a:avLst/>
          </a:prstGeom>
          <a:solidFill>
            <a:srgbClr val="D2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0" name="Rectangle 1619">
            <a:extLst>
              <a:ext uri="{FF2B5EF4-FFF2-40B4-BE49-F238E27FC236}">
                <a16:creationId xmlns:a16="http://schemas.microsoft.com/office/drawing/2014/main" id="{667B10C6-DE0D-A720-CB73-A3894F013ED8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960438" y="3030538"/>
            <a:ext cx="3133725" cy="6746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1" name="Rectangle 1620">
            <a:extLst>
              <a:ext uri="{FF2B5EF4-FFF2-40B4-BE49-F238E27FC236}">
                <a16:creationId xmlns:a16="http://schemas.microsoft.com/office/drawing/2014/main" id="{FED90E5A-8CA6-4B32-48C3-AA2BC7531684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960438" y="2493963"/>
            <a:ext cx="3133725" cy="536575"/>
          </a:xfrm>
          <a:prstGeom prst="rect">
            <a:avLst/>
          </a:prstGeom>
          <a:solidFill>
            <a:srgbClr val="D2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2" name="Rectangle 1621">
            <a:extLst>
              <a:ext uri="{FF2B5EF4-FFF2-40B4-BE49-F238E27FC236}">
                <a16:creationId xmlns:a16="http://schemas.microsoft.com/office/drawing/2014/main" id="{1A601027-72B3-CD83-4D9E-F5A523969FDE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>
            <a:off x="960438" y="2208213"/>
            <a:ext cx="3133725" cy="285750"/>
          </a:xfrm>
          <a:prstGeom prst="rect">
            <a:avLst/>
          </a:prstGeom>
          <a:solidFill>
            <a:srgbClr val="D2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3" name="Rectangle 1622">
            <a:extLst>
              <a:ext uri="{FF2B5EF4-FFF2-40B4-BE49-F238E27FC236}">
                <a16:creationId xmlns:a16="http://schemas.microsoft.com/office/drawing/2014/main" id="{CDD91484-3A7C-0A61-C510-E97A58349196}"/>
              </a:ext>
            </a:extLst>
          </p:cNvPr>
          <p:cNvSpPr/>
          <p:nvPr>
            <p:custDataLst>
              <p:tags r:id="rId26"/>
            </p:custDataLst>
          </p:nvPr>
        </p:nvSpPr>
        <p:spPr bwMode="auto">
          <a:xfrm>
            <a:off x="960438" y="2033588"/>
            <a:ext cx="3133725" cy="174625"/>
          </a:xfrm>
          <a:prstGeom prst="rect">
            <a:avLst/>
          </a:prstGeom>
          <a:solidFill>
            <a:srgbClr val="D2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4" name="Rectangle 1623">
            <a:extLst>
              <a:ext uri="{FF2B5EF4-FFF2-40B4-BE49-F238E27FC236}">
                <a16:creationId xmlns:a16="http://schemas.microsoft.com/office/drawing/2014/main" id="{A7C95E72-FD06-CFD8-1173-7EB8B9B41668}"/>
              </a:ext>
            </a:extLst>
          </p:cNvPr>
          <p:cNvSpPr/>
          <p:nvPr>
            <p:custDataLst>
              <p:tags r:id="rId27"/>
            </p:custDataLst>
          </p:nvPr>
        </p:nvSpPr>
        <p:spPr bwMode="auto">
          <a:xfrm>
            <a:off x="960438" y="1936750"/>
            <a:ext cx="3133725" cy="96838"/>
          </a:xfrm>
          <a:prstGeom prst="rect">
            <a:avLst/>
          </a:prstGeom>
          <a:solidFill>
            <a:srgbClr val="D2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5" name="Rectangle 1624">
            <a:extLst>
              <a:ext uri="{FF2B5EF4-FFF2-40B4-BE49-F238E27FC236}">
                <a16:creationId xmlns:a16="http://schemas.microsoft.com/office/drawing/2014/main" id="{579EFE0B-781D-D416-055C-FE3B676647F7}"/>
              </a:ext>
            </a:extLst>
          </p:cNvPr>
          <p:cNvSpPr/>
          <p:nvPr>
            <p:custDataLst>
              <p:tags r:id="rId28"/>
            </p:custDataLst>
          </p:nvPr>
        </p:nvSpPr>
        <p:spPr bwMode="auto">
          <a:xfrm>
            <a:off x="960438" y="1873250"/>
            <a:ext cx="3133725" cy="63500"/>
          </a:xfrm>
          <a:prstGeom prst="rect">
            <a:avLst/>
          </a:prstGeom>
          <a:solidFill>
            <a:srgbClr val="D2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/>
          <p:nvPr>
            <p:custDataLst>
              <p:tags r:id="rId29"/>
            </p:custDataLst>
          </p:nvPr>
        </p:nvCxnSpPr>
        <p:spPr bwMode="auto">
          <a:xfrm>
            <a:off x="955675" y="5988050"/>
            <a:ext cx="10896600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8" name="Straight Connector 1077">
            <a:extLst>
              <a:ext uri="{FF2B5EF4-FFF2-40B4-BE49-F238E27FC236}">
                <a16:creationId xmlns:a16="http://schemas.microsoft.com/office/drawing/2014/main" id="{B7D7D980-804B-42E0-8E4E-84CD5A7C1109}"/>
              </a:ext>
            </a:extLst>
          </p:cNvPr>
          <p:cNvCxnSpPr/>
          <p:nvPr>
            <p:custDataLst>
              <p:tags r:id="rId30"/>
            </p:custDataLst>
          </p:nvPr>
        </p:nvCxnSpPr>
        <p:spPr bwMode="auto">
          <a:xfrm flipH="1">
            <a:off x="917575" y="5165725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>
            <p:custDataLst>
              <p:tags r:id="rId31"/>
            </p:custDataLst>
          </p:nvPr>
        </p:nvCxnSpPr>
        <p:spPr bwMode="auto">
          <a:xfrm>
            <a:off x="11847513" y="1873250"/>
            <a:ext cx="0" cy="411480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>
            <p:custDataLst>
              <p:tags r:id="rId32"/>
            </p:custDataLst>
          </p:nvPr>
        </p:nvCxnSpPr>
        <p:spPr bwMode="auto">
          <a:xfrm>
            <a:off x="960438" y="1874838"/>
            <a:ext cx="10887075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>
            <p:custDataLst>
              <p:tags r:id="rId33"/>
            </p:custDataLst>
          </p:nvPr>
        </p:nvCxnSpPr>
        <p:spPr bwMode="auto">
          <a:xfrm>
            <a:off x="960438" y="1868488"/>
            <a:ext cx="0" cy="412432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1" name="Straight Connector 1080">
            <a:extLst>
              <a:ext uri="{FF2B5EF4-FFF2-40B4-BE49-F238E27FC236}">
                <a16:creationId xmlns:a16="http://schemas.microsoft.com/office/drawing/2014/main" id="{548801ED-6D3F-E27C-D8C3-721DC175D40E}"/>
              </a:ext>
            </a:extLst>
          </p:cNvPr>
          <p:cNvCxnSpPr/>
          <p:nvPr>
            <p:custDataLst>
              <p:tags r:id="rId34"/>
            </p:custDataLst>
          </p:nvPr>
        </p:nvCxnSpPr>
        <p:spPr bwMode="auto">
          <a:xfrm flipH="1">
            <a:off x="917575" y="2695575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1" name="Straight Connector 1580"/>
          <p:cNvCxnSpPr/>
          <p:nvPr>
            <p:custDataLst>
              <p:tags r:id="rId35"/>
            </p:custDataLst>
          </p:nvPr>
        </p:nvCxnSpPr>
        <p:spPr bwMode="auto">
          <a:xfrm flipH="1">
            <a:off x="917575" y="5988050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0" name="Straight Connector 1079">
            <a:extLst>
              <a:ext uri="{FF2B5EF4-FFF2-40B4-BE49-F238E27FC236}">
                <a16:creationId xmlns:a16="http://schemas.microsoft.com/office/drawing/2014/main" id="{95D8ACD5-A3DA-69AF-24E7-441DE1AE62D7}"/>
              </a:ext>
            </a:extLst>
          </p:cNvPr>
          <p:cNvCxnSpPr/>
          <p:nvPr>
            <p:custDataLst>
              <p:tags r:id="rId36"/>
            </p:custDataLst>
          </p:nvPr>
        </p:nvCxnSpPr>
        <p:spPr bwMode="auto">
          <a:xfrm flipH="1">
            <a:off x="917575" y="3519488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2" name="Straight Connector 1081">
            <a:extLst>
              <a:ext uri="{FF2B5EF4-FFF2-40B4-BE49-F238E27FC236}">
                <a16:creationId xmlns:a16="http://schemas.microsoft.com/office/drawing/2014/main" id="{EDC1214C-CBC3-4D4A-28F1-3669F1AD12FF}"/>
              </a:ext>
            </a:extLst>
          </p:cNvPr>
          <p:cNvCxnSpPr/>
          <p:nvPr>
            <p:custDataLst>
              <p:tags r:id="rId37"/>
            </p:custDataLst>
          </p:nvPr>
        </p:nvCxnSpPr>
        <p:spPr bwMode="auto">
          <a:xfrm flipH="1">
            <a:off x="917575" y="1873250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9" name="Straight Connector 1078">
            <a:extLst>
              <a:ext uri="{FF2B5EF4-FFF2-40B4-BE49-F238E27FC236}">
                <a16:creationId xmlns:a16="http://schemas.microsoft.com/office/drawing/2014/main" id="{8335AB76-3C0C-0155-4C74-D13843D76F67}"/>
              </a:ext>
            </a:extLst>
          </p:cNvPr>
          <p:cNvCxnSpPr/>
          <p:nvPr>
            <p:custDataLst>
              <p:tags r:id="rId38"/>
            </p:custDataLst>
          </p:nvPr>
        </p:nvCxnSpPr>
        <p:spPr bwMode="auto">
          <a:xfrm flipH="1">
            <a:off x="917575" y="4341813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4" name="Text Placeholder 10">
            <a:extLst>
              <a:ext uri="{FF2B5EF4-FFF2-40B4-BE49-F238E27FC236}">
                <a16:creationId xmlns:a16="http://schemas.microsoft.com/office/drawing/2014/main" id="{52736265-1DF2-3103-41D8-F6AAF909287C}"/>
              </a:ext>
            </a:extLst>
          </p:cNvPr>
          <p:cNvSpPr txBox="1">
            <a:spLocks/>
          </p:cNvSpPr>
          <p:nvPr>
            <p:custDataLst>
              <p:tags r:id="rId39"/>
            </p:custDataLst>
          </p:nvPr>
        </p:nvSpPr>
        <p:spPr bwMode="gray">
          <a:xfrm>
            <a:off x="579438" y="4265613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136D650F-631C-4631-82C4-D9AAB522C695}" type="datetime'4''''''''''''0''''''''%''''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40%</a:t>
            </a:fld>
            <a:endParaRPr lang="en-US" sz="1000" dirty="0"/>
          </a:p>
        </p:txBody>
      </p:sp>
      <p:sp>
        <p:nvSpPr>
          <p:cNvPr id="1073" name="Text Placeholder 10">
            <a:extLst>
              <a:ext uri="{FF2B5EF4-FFF2-40B4-BE49-F238E27FC236}">
                <a16:creationId xmlns:a16="http://schemas.microsoft.com/office/drawing/2014/main" id="{CEF80C49-A601-C864-710E-4339A6A470BF}"/>
              </a:ext>
            </a:extLst>
          </p:cNvPr>
          <p:cNvSpPr txBox="1">
            <a:spLocks/>
          </p:cNvSpPr>
          <p:nvPr>
            <p:custDataLst>
              <p:tags r:id="rId40"/>
            </p:custDataLst>
          </p:nvPr>
        </p:nvSpPr>
        <p:spPr bwMode="gray">
          <a:xfrm>
            <a:off x="579438" y="5089525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FC65D8F5-E2B1-4B8D-B5C5-B21640233E34}" type="datetime'''''''''''''2''''''''''''''''''''''''''''''0''''''''''''''''%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20%</a:t>
            </a:fld>
            <a:endParaRPr lang="en-US" sz="1000" dirty="0"/>
          </a:p>
        </p:txBody>
      </p:sp>
      <p:sp>
        <p:nvSpPr>
          <p:cNvPr id="1076" name="Text Placeholder 10">
            <a:extLst>
              <a:ext uri="{FF2B5EF4-FFF2-40B4-BE49-F238E27FC236}">
                <a16:creationId xmlns:a16="http://schemas.microsoft.com/office/drawing/2014/main" id="{8D7A59AF-F32A-33D9-3F22-208DB08C63EE}"/>
              </a:ext>
            </a:extLst>
          </p:cNvPr>
          <p:cNvSpPr txBox="1">
            <a:spLocks/>
          </p:cNvSpPr>
          <p:nvPr>
            <p:custDataLst>
              <p:tags r:id="rId41"/>
            </p:custDataLst>
          </p:nvPr>
        </p:nvSpPr>
        <p:spPr bwMode="gray">
          <a:xfrm>
            <a:off x="579438" y="2619375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7CD4CD07-9E3C-463E-AB99-77CDA2AE4C8D}" type="datetime'''''''''''''80''''''''''''''''''''''''''%''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80%</a:t>
            </a:fld>
            <a:endParaRPr lang="en-US" sz="1000" dirty="0"/>
          </a:p>
        </p:txBody>
      </p:sp>
      <p:sp>
        <p:nvSpPr>
          <p:cNvPr id="157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gray">
          <a:xfrm>
            <a:off x="649288" y="5911850"/>
            <a:ext cx="1825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7D9ACE5C-7DF0-49AF-96B3-17DF3600572D}" type="datetime'''''''''''''''0''''''''%'''''">
              <a:rPr lang="en-US" altLang="en-US" sz="10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0%</a:t>
            </a:fld>
            <a:endParaRPr lang="en-US" sz="1000" dirty="0"/>
          </a:p>
        </p:txBody>
      </p:sp>
      <p:sp>
        <p:nvSpPr>
          <p:cNvPr id="1077" name="Text Placeholder 10">
            <a:extLst>
              <a:ext uri="{FF2B5EF4-FFF2-40B4-BE49-F238E27FC236}">
                <a16:creationId xmlns:a16="http://schemas.microsoft.com/office/drawing/2014/main" id="{CD55C506-6B26-6949-8C63-6B06457AF156}"/>
              </a:ext>
            </a:extLst>
          </p:cNvPr>
          <p:cNvSpPr txBox="1">
            <a:spLocks/>
          </p:cNvSpPr>
          <p:nvPr>
            <p:custDataLst>
              <p:tags r:id="rId43"/>
            </p:custDataLst>
          </p:nvPr>
        </p:nvSpPr>
        <p:spPr bwMode="gray">
          <a:xfrm>
            <a:off x="509588" y="1797050"/>
            <a:ext cx="3222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2B0EAAAE-E156-4160-9A0D-90C5BEF68C15}" type="datetime'1''''0''''''''''''''''0''''''%''''''''''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100%</a:t>
            </a:fld>
            <a:endParaRPr lang="en-US" sz="1000" dirty="0"/>
          </a:p>
        </p:txBody>
      </p:sp>
      <p:sp>
        <p:nvSpPr>
          <p:cNvPr id="1075" name="Text Placeholder 10">
            <a:extLst>
              <a:ext uri="{FF2B5EF4-FFF2-40B4-BE49-F238E27FC236}">
                <a16:creationId xmlns:a16="http://schemas.microsoft.com/office/drawing/2014/main" id="{C8BAD404-BDCE-1D1E-7F3E-1756E14C0C19}"/>
              </a:ext>
            </a:extLst>
          </p:cNvPr>
          <p:cNvSpPr txBox="1">
            <a:spLocks/>
          </p:cNvSpPr>
          <p:nvPr>
            <p:custDataLst>
              <p:tags r:id="rId44"/>
            </p:custDataLst>
          </p:nvPr>
        </p:nvSpPr>
        <p:spPr bwMode="gray">
          <a:xfrm>
            <a:off x="579438" y="3443288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87884008-AFF1-4DF2-BAEF-09F587AC0860}" type="datetime'''''''''''''''''6''''''''''''''''''''''''''''''''''0%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60%</a:t>
            </a:fld>
            <a:endParaRPr lang="en-US" sz="1000" dirty="0"/>
          </a:p>
        </p:txBody>
      </p:sp>
      <p:sp>
        <p:nvSpPr>
          <p:cNvPr id="1569" name="Text Placeholder 10">
            <a:extLst>
              <a:ext uri="{FF2B5EF4-FFF2-40B4-BE49-F238E27FC236}">
                <a16:creationId xmlns:a16="http://schemas.microsoft.com/office/drawing/2014/main" id="{2128052E-9899-561C-0DDA-D1118FE333EC}"/>
              </a:ext>
            </a:extLst>
          </p:cNvPr>
          <p:cNvSpPr txBox="1">
            <a:spLocks/>
          </p:cNvSpPr>
          <p:nvPr>
            <p:custDataLst>
              <p:tags r:id="rId45"/>
            </p:custDataLst>
          </p:nvPr>
        </p:nvSpPr>
        <p:spPr bwMode="gray">
          <a:xfrm>
            <a:off x="7413625" y="1881188"/>
            <a:ext cx="18049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Agricultural fuel combustion </a:t>
            </a:r>
            <a:fld id="{24BFA137-5F81-48F0-8842-782D8FFD19B9}" type="datetime'''''4''''''''''''''''''''''''''''''''''''''''''''''''%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4%</a:t>
            </a:fld>
            <a:endParaRPr lang="en-US" sz="1000" dirty="0"/>
          </a:p>
        </p:txBody>
      </p:sp>
      <p:sp>
        <p:nvSpPr>
          <p:cNvPr id="1570" name="Text Placeholder 10">
            <a:extLst>
              <a:ext uri="{FF2B5EF4-FFF2-40B4-BE49-F238E27FC236}">
                <a16:creationId xmlns:a16="http://schemas.microsoft.com/office/drawing/2014/main" id="{4F5D7178-A979-BFCC-46D5-D3FB5D2D5283}"/>
              </a:ext>
            </a:extLst>
          </p:cNvPr>
          <p:cNvSpPr txBox="1">
            <a:spLocks/>
          </p:cNvSpPr>
          <p:nvPr>
            <p:custDataLst>
              <p:tags r:id="rId46"/>
            </p:custDataLst>
          </p:nvPr>
        </p:nvSpPr>
        <p:spPr bwMode="gray">
          <a:xfrm>
            <a:off x="8029575" y="3865563"/>
            <a:ext cx="573088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Crops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64AAA86-34E6-4571-A914-A12B078E190A}" type="datetime'''''''''2''8''''''''''''''''''''''''%''''''''''''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28%</a:t>
            </a:fld>
            <a:endParaRPr lang="en-US" sz="1400" dirty="0"/>
          </a:p>
        </p:txBody>
      </p:sp>
      <p:sp>
        <p:nvSpPr>
          <p:cNvPr id="1565" name="Text Placeholder 10">
            <a:extLst>
              <a:ext uri="{FF2B5EF4-FFF2-40B4-BE49-F238E27FC236}">
                <a16:creationId xmlns:a16="http://schemas.microsoft.com/office/drawing/2014/main" id="{898D2340-1062-C53B-516F-363EB94CA828}"/>
              </a:ext>
            </a:extLst>
          </p:cNvPr>
          <p:cNvSpPr txBox="1">
            <a:spLocks/>
          </p:cNvSpPr>
          <p:nvPr>
            <p:custDataLst>
              <p:tags r:id="rId47"/>
            </p:custDataLst>
          </p:nvPr>
        </p:nvSpPr>
        <p:spPr bwMode="gray">
          <a:xfrm>
            <a:off x="5367338" y="1895476"/>
            <a:ext cx="574675" cy="127000"/>
          </a:xfrm>
          <a:prstGeom prst="rect">
            <a:avLst/>
          </a:prstGeom>
          <a:solidFill>
            <a:srgbClr val="DACFF1"/>
          </a:solidFill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Oil 4%</a:t>
            </a:r>
            <a:endParaRPr lang="en-US" sz="1000" dirty="0"/>
          </a:p>
        </p:txBody>
      </p:sp>
      <p:sp>
        <p:nvSpPr>
          <p:cNvPr id="1571" name="Text Placeholder 10">
            <a:extLst>
              <a:ext uri="{FF2B5EF4-FFF2-40B4-BE49-F238E27FC236}">
                <a16:creationId xmlns:a16="http://schemas.microsoft.com/office/drawing/2014/main" id="{6D361162-997C-8F29-58E6-6428C3F7521E}"/>
              </a:ext>
            </a:extLst>
          </p:cNvPr>
          <p:cNvSpPr txBox="1">
            <a:spLocks/>
          </p:cNvSpPr>
          <p:nvPr>
            <p:custDataLst>
              <p:tags r:id="rId48"/>
            </p:custDataLst>
          </p:nvPr>
        </p:nvSpPr>
        <p:spPr bwMode="gray">
          <a:xfrm>
            <a:off x="7416800" y="2187575"/>
            <a:ext cx="1798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Land use, land-use change, and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 forestry </a:t>
            </a:r>
            <a:fld id="{DF6483F7-D619-43EE-B304-939057D3C313}" type="datetime'''''''1''''''''''''''4''''''''''''''''%''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14%</a:t>
            </a:fld>
            <a:endParaRPr lang="en-US" sz="1000" dirty="0"/>
          </a:p>
        </p:txBody>
      </p:sp>
      <p:sp>
        <p:nvSpPr>
          <p:cNvPr id="163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9"/>
            </p:custDataLst>
          </p:nvPr>
        </p:nvSpPr>
        <p:spPr bwMode="auto">
          <a:xfrm>
            <a:off x="509588" y="1106488"/>
            <a:ext cx="31432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/>
              <a:t>CO</a:t>
            </a:r>
            <a:r>
              <a:rPr lang="en-US" altLang="en-US" sz="1200" b="1" baseline="-25000" dirty="0"/>
              <a:t>2</a:t>
            </a:r>
            <a:r>
              <a:rPr lang="en-US" altLang="en-US" sz="1200" b="1" dirty="0"/>
              <a:t>e emissions in 2021: 50.1 billion tonnes</a:t>
            </a:r>
          </a:p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endParaRPr lang="en-US" sz="1200" b="1" baseline="-25000" dirty="0"/>
          </a:p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endParaRPr lang="en-US" sz="1200" b="1" baseline="-25000" dirty="0"/>
          </a:p>
        </p:txBody>
      </p:sp>
      <p:sp>
        <p:nvSpPr>
          <p:cNvPr id="1572" name="Text Placeholder 10">
            <a:extLst>
              <a:ext uri="{FF2B5EF4-FFF2-40B4-BE49-F238E27FC236}">
                <a16:creationId xmlns:a16="http://schemas.microsoft.com/office/drawing/2014/main" id="{A8848462-2FFF-433F-F7B9-8CBBEC5AFED5}"/>
              </a:ext>
            </a:extLst>
          </p:cNvPr>
          <p:cNvSpPr txBox="1">
            <a:spLocks/>
          </p:cNvSpPr>
          <p:nvPr>
            <p:custDataLst>
              <p:tags r:id="rId50"/>
            </p:custDataLst>
          </p:nvPr>
        </p:nvSpPr>
        <p:spPr bwMode="gray">
          <a:xfrm>
            <a:off x="7896224" y="5105400"/>
            <a:ext cx="839788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Livestock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A8F9C34-7FC4-4C0F-944F-6556EAB0B23B}" type="datetime'''''''''''''''3''''''''''''''''''''''3''''''%''''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33%</a:t>
            </a:fld>
            <a:endParaRPr lang="en-US" sz="1400" dirty="0"/>
          </a:p>
        </p:txBody>
      </p:sp>
      <p:sp>
        <p:nvSpPr>
          <p:cNvPr id="1564" name="Text Placeholder 10">
            <a:extLst>
              <a:ext uri="{FF2B5EF4-FFF2-40B4-BE49-F238E27FC236}">
                <a16:creationId xmlns:a16="http://schemas.microsoft.com/office/drawing/2014/main" id="{D5149D73-8236-D8BD-42F5-E159F8AFCFE6}"/>
              </a:ext>
            </a:extLst>
          </p:cNvPr>
          <p:cNvSpPr txBox="1">
            <a:spLocks/>
          </p:cNvSpPr>
          <p:nvPr>
            <p:custDataLst>
              <p:tags r:id="rId51"/>
            </p:custDataLst>
          </p:nvPr>
        </p:nvSpPr>
        <p:spPr bwMode="gray">
          <a:xfrm>
            <a:off x="5151438" y="2287588"/>
            <a:ext cx="10064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Natural gas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5B5482C-213F-48D1-99DC-180D710965C4}" type="datetime'''''''''''''2''''''''''''2''''''''%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22%</a:t>
            </a:fld>
            <a:endParaRPr lang="en-US" sz="1400" dirty="0"/>
          </a:p>
        </p:txBody>
      </p:sp>
      <p:sp>
        <p:nvSpPr>
          <p:cNvPr id="1573" name="Text Placeholder 10">
            <a:extLst>
              <a:ext uri="{FF2B5EF4-FFF2-40B4-BE49-F238E27FC236}">
                <a16:creationId xmlns:a16="http://schemas.microsoft.com/office/drawing/2014/main" id="{703DC718-95CB-AFC2-5FCD-E72AB6E9A521}"/>
              </a:ext>
            </a:extLst>
          </p:cNvPr>
          <p:cNvSpPr txBox="1">
            <a:spLocks/>
          </p:cNvSpPr>
          <p:nvPr>
            <p:custDataLst>
              <p:tags r:id="rId52"/>
            </p:custDataLst>
          </p:nvPr>
        </p:nvSpPr>
        <p:spPr bwMode="gray">
          <a:xfrm>
            <a:off x="8016875" y="2859088"/>
            <a:ext cx="5969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Waste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E1F7CCA-9F72-4D3B-871C-2CC719B7BF71}" type="datetime'2''''''''''''''''''''''''''''''''''1''''''''''''%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21%</a:t>
            </a:fld>
            <a:endParaRPr lang="en-US" sz="1400" dirty="0"/>
          </a:p>
        </p:txBody>
      </p:sp>
      <p:sp>
        <p:nvSpPr>
          <p:cNvPr id="1568" name="Text Placeholder 10">
            <a:extLst>
              <a:ext uri="{FF2B5EF4-FFF2-40B4-BE49-F238E27FC236}">
                <a16:creationId xmlns:a16="http://schemas.microsoft.com/office/drawing/2014/main" id="{2774105C-CA80-27AD-A11F-4C956DBAB63A}"/>
              </a:ext>
            </a:extLst>
          </p:cNvPr>
          <p:cNvSpPr txBox="1">
            <a:spLocks/>
          </p:cNvSpPr>
          <p:nvPr>
            <p:custDataLst>
              <p:tags r:id="rId53"/>
            </p:custDataLst>
          </p:nvPr>
        </p:nvSpPr>
        <p:spPr bwMode="auto">
          <a:xfrm>
            <a:off x="7054850" y="6046788"/>
            <a:ext cx="25225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90E7BAC-3AC2-4FD4-8BE2-D794F46307BE}" type="datetime'Agr''i''cultur''e, l''''''''''and use'','' and ''w''a''st''e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Agriculture, land use, and waste</a:t>
            </a:fld>
            <a:endParaRPr lang="en-US" sz="1400" dirty="0"/>
          </a:p>
        </p:txBody>
      </p:sp>
      <p:sp>
        <p:nvSpPr>
          <p:cNvPr id="1562" name="Text Placeholder 10">
            <a:extLst>
              <a:ext uri="{FF2B5EF4-FFF2-40B4-BE49-F238E27FC236}">
                <a16:creationId xmlns:a16="http://schemas.microsoft.com/office/drawing/2014/main" id="{1A113361-376A-449D-397A-49A77139586B}"/>
              </a:ext>
            </a:extLst>
          </p:cNvPr>
          <p:cNvSpPr txBox="1">
            <a:spLocks/>
          </p:cNvSpPr>
          <p:nvPr>
            <p:custDataLst>
              <p:tags r:id="rId54"/>
            </p:custDataLst>
          </p:nvPr>
        </p:nvSpPr>
        <p:spPr bwMode="auto">
          <a:xfrm>
            <a:off x="5033963" y="6046788"/>
            <a:ext cx="12414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F32E655-1C95-4A37-8DFF-974C99C09773}" type="datetime'''''''''''''''''Po''''''wer'''' ''''''and'' h''''''e''''at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Power and heat</a:t>
            </a:fld>
            <a:endParaRPr lang="en-US" sz="1400" dirty="0"/>
          </a:p>
        </p:txBody>
      </p:sp>
      <p:sp>
        <p:nvSpPr>
          <p:cNvPr id="1576" name="Text Placeholder 10">
            <a:extLst>
              <a:ext uri="{FF2B5EF4-FFF2-40B4-BE49-F238E27FC236}">
                <a16:creationId xmlns:a16="http://schemas.microsoft.com/office/drawing/2014/main" id="{3D114994-DC04-BA98-8F47-4BAD7BBF1215}"/>
              </a:ext>
            </a:extLst>
          </p:cNvPr>
          <p:cNvSpPr txBox="1">
            <a:spLocks/>
          </p:cNvSpPr>
          <p:nvPr>
            <p:custDataLst>
              <p:tags r:id="rId55"/>
            </p:custDataLst>
          </p:nvPr>
        </p:nvSpPr>
        <p:spPr bwMode="gray">
          <a:xfrm>
            <a:off x="9740899" y="2092325"/>
            <a:ext cx="9858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Aviation </a:t>
            </a:r>
            <a:fld id="{1205B696-16D5-4C6D-B245-1EDEEE2140EE}" type="datetime'''''''''''''''''9''''''''''''%''''''''''''''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9%</a:t>
            </a:fld>
            <a:endParaRPr lang="en-US" sz="1400" dirty="0"/>
          </a:p>
        </p:txBody>
      </p:sp>
      <p:sp>
        <p:nvSpPr>
          <p:cNvPr id="1552" name="Text Placeholder 10">
            <a:extLst>
              <a:ext uri="{FF2B5EF4-FFF2-40B4-BE49-F238E27FC236}">
                <a16:creationId xmlns:a16="http://schemas.microsoft.com/office/drawing/2014/main" id="{F821591B-0D70-73FB-3F36-10E7C08D20C4}"/>
              </a:ext>
            </a:extLst>
          </p:cNvPr>
          <p:cNvSpPr txBox="1">
            <a:spLocks/>
          </p:cNvSpPr>
          <p:nvPr>
            <p:custDataLst>
              <p:tags r:id="rId56"/>
            </p:custDataLst>
          </p:nvPr>
        </p:nvSpPr>
        <p:spPr bwMode="gray">
          <a:xfrm>
            <a:off x="2166938" y="3830638"/>
            <a:ext cx="72072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Cement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3A9F2B9-8D45-444E-96DE-CF98EC04F1CC}" type="datetime'''1''7''''''''''''''''''''''%''''''''''''''''''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17%</a:t>
            </a:fld>
            <a:endParaRPr lang="en-US" sz="1400" dirty="0"/>
          </a:p>
        </p:txBody>
      </p:sp>
      <p:sp>
        <p:nvSpPr>
          <p:cNvPr id="1577" name="Text Placeholder 10">
            <a:extLst>
              <a:ext uri="{FF2B5EF4-FFF2-40B4-BE49-F238E27FC236}">
                <a16:creationId xmlns:a16="http://schemas.microsoft.com/office/drawing/2014/main" id="{FE531458-91E2-781A-A4B4-030A6D4830FB}"/>
              </a:ext>
            </a:extLst>
          </p:cNvPr>
          <p:cNvSpPr txBox="1">
            <a:spLocks/>
          </p:cNvSpPr>
          <p:nvPr>
            <p:custDataLst>
              <p:tags r:id="rId57"/>
            </p:custDataLst>
          </p:nvPr>
        </p:nvSpPr>
        <p:spPr bwMode="gray">
          <a:xfrm>
            <a:off x="9740900" y="2495550"/>
            <a:ext cx="9842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Marine </a:t>
            </a:r>
            <a:fld id="{4A8C4993-495B-435A-AF62-A11F071E9550}" type="datetime'''1''''''''''''''''''1''''''''%''''''''''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11%</a:t>
            </a:fld>
            <a:endParaRPr lang="en-US" sz="1400" dirty="0"/>
          </a:p>
        </p:txBody>
      </p:sp>
      <p:sp>
        <p:nvSpPr>
          <p:cNvPr id="1563" name="Text Placeholder 10">
            <a:extLst>
              <a:ext uri="{FF2B5EF4-FFF2-40B4-BE49-F238E27FC236}">
                <a16:creationId xmlns:a16="http://schemas.microsoft.com/office/drawing/2014/main" id="{2FA6937D-2F90-8B70-30F5-3E31ADBF2A04}"/>
              </a:ext>
            </a:extLst>
          </p:cNvPr>
          <p:cNvSpPr txBox="1">
            <a:spLocks/>
          </p:cNvSpPr>
          <p:nvPr>
            <p:custDataLst>
              <p:tags r:id="rId58"/>
            </p:custDataLst>
          </p:nvPr>
        </p:nvSpPr>
        <p:spPr bwMode="gray">
          <a:xfrm>
            <a:off x="5422900" y="4259263"/>
            <a:ext cx="465138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Coal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8A24E35-9446-4BB8-B7A0-3A76D057CE64}" type="datetime'''''''''''74''''''''''''''''''''%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74%</a:t>
            </a:fld>
            <a:endParaRPr lang="en-US" sz="1400" dirty="0"/>
          </a:p>
        </p:txBody>
      </p:sp>
      <p:sp>
        <p:nvSpPr>
          <p:cNvPr id="1578" name="Text Placeholder 10">
            <a:extLst>
              <a:ext uri="{FF2B5EF4-FFF2-40B4-BE49-F238E27FC236}">
                <a16:creationId xmlns:a16="http://schemas.microsoft.com/office/drawing/2014/main" id="{462B2F53-CC90-C3E6-63AC-58BCBD6B0512}"/>
              </a:ext>
            </a:extLst>
          </p:cNvPr>
          <p:cNvSpPr txBox="1">
            <a:spLocks/>
          </p:cNvSpPr>
          <p:nvPr>
            <p:custDataLst>
              <p:tags r:id="rId59"/>
            </p:custDataLst>
          </p:nvPr>
        </p:nvSpPr>
        <p:spPr bwMode="gray">
          <a:xfrm>
            <a:off x="9539289" y="1897063"/>
            <a:ext cx="568325" cy="152400"/>
          </a:xfrm>
          <a:prstGeom prst="rect">
            <a:avLst/>
          </a:prstGeom>
          <a:solidFill>
            <a:srgbClr val="BFEAE6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Other </a:t>
            </a:r>
            <a:fld id="{CBB3C96A-3E16-49B1-9914-F4DEF68E3AE9}" type="datetime'''''''''''''''''''''''''''''''2''''''%''''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2%</a:t>
            </a:fld>
            <a:endParaRPr lang="en-US" sz="1000" dirty="0"/>
          </a:p>
        </p:txBody>
      </p:sp>
      <p:sp>
        <p:nvSpPr>
          <p:cNvPr id="1553" name="Text Placeholder 10">
            <a:extLst>
              <a:ext uri="{FF2B5EF4-FFF2-40B4-BE49-F238E27FC236}">
                <a16:creationId xmlns:a16="http://schemas.microsoft.com/office/drawing/2014/main" id="{F11EE243-1EF6-7127-376E-6A6308A8DFDC}"/>
              </a:ext>
            </a:extLst>
          </p:cNvPr>
          <p:cNvSpPr txBox="1">
            <a:spLocks/>
          </p:cNvSpPr>
          <p:nvPr>
            <p:custDataLst>
              <p:tags r:id="rId60"/>
            </p:custDataLst>
          </p:nvPr>
        </p:nvSpPr>
        <p:spPr bwMode="gray">
          <a:xfrm>
            <a:off x="2063750" y="2549525"/>
            <a:ext cx="928688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Chemicals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13%</a:t>
            </a:r>
          </a:p>
        </p:txBody>
      </p:sp>
      <p:sp>
        <p:nvSpPr>
          <p:cNvPr id="1580" name="Text Placeholder 10">
            <a:extLst>
              <a:ext uri="{FF2B5EF4-FFF2-40B4-BE49-F238E27FC236}">
                <a16:creationId xmlns:a16="http://schemas.microsoft.com/office/drawing/2014/main" id="{2035D547-84DA-3E3E-3224-7F66171ED37A}"/>
              </a:ext>
            </a:extLst>
          </p:cNvPr>
          <p:cNvSpPr txBox="1">
            <a:spLocks/>
          </p:cNvSpPr>
          <p:nvPr>
            <p:custDataLst>
              <p:tags r:id="rId61"/>
            </p:custDataLst>
          </p:nvPr>
        </p:nvSpPr>
        <p:spPr bwMode="gray">
          <a:xfrm>
            <a:off x="10409238" y="1908514"/>
            <a:ext cx="471488" cy="152400"/>
          </a:xfrm>
          <a:prstGeom prst="rect">
            <a:avLst/>
          </a:prstGeom>
          <a:solidFill>
            <a:srgbClr val="BFEAE6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Rail </a:t>
            </a:r>
            <a:fld id="{D1BF9067-FDB8-47B7-95AC-7E919B941760}" type="datetime'''''''''''''''''1%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1%</a:t>
            </a:fld>
            <a:endParaRPr lang="en-US" sz="1000" dirty="0"/>
          </a:p>
        </p:txBody>
      </p:sp>
      <p:sp>
        <p:nvSpPr>
          <p:cNvPr id="1551" name="Text Placeholder 10">
            <a:extLst>
              <a:ext uri="{FF2B5EF4-FFF2-40B4-BE49-F238E27FC236}">
                <a16:creationId xmlns:a16="http://schemas.microsoft.com/office/drawing/2014/main" id="{25ADD882-F576-79DD-CB61-D2D35BF52E53}"/>
              </a:ext>
            </a:extLst>
          </p:cNvPr>
          <p:cNvSpPr txBox="1">
            <a:spLocks/>
          </p:cNvSpPr>
          <p:nvPr>
            <p:custDataLst>
              <p:tags r:id="rId62"/>
            </p:custDataLst>
          </p:nvPr>
        </p:nvSpPr>
        <p:spPr bwMode="auto">
          <a:xfrm>
            <a:off x="2212975" y="6046788"/>
            <a:ext cx="6302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06E1E87-E6E8-4ED6-AEB5-688656A76A5D}" type="datetime'''''''''''''''''''I''''n''d''u''''s''t''''''''ry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Industry</a:t>
            </a:fld>
            <a:endParaRPr lang="en-US" sz="1400" dirty="0"/>
          </a:p>
        </p:txBody>
      </p:sp>
      <p:sp>
        <p:nvSpPr>
          <p:cNvPr id="1582" name="Text Placeholder 10">
            <a:extLst>
              <a:ext uri="{FF2B5EF4-FFF2-40B4-BE49-F238E27FC236}">
                <a16:creationId xmlns:a16="http://schemas.microsoft.com/office/drawing/2014/main" id="{5690018E-598F-1CE4-7C91-81CDB27B061C}"/>
              </a:ext>
            </a:extLst>
          </p:cNvPr>
          <p:cNvSpPr txBox="1">
            <a:spLocks/>
          </p:cNvSpPr>
          <p:nvPr>
            <p:custDataLst>
              <p:tags r:id="rId63"/>
            </p:custDataLst>
          </p:nvPr>
        </p:nvSpPr>
        <p:spPr bwMode="gray">
          <a:xfrm>
            <a:off x="9971088" y="4194175"/>
            <a:ext cx="5238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Road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AAA54B3-C68F-447B-BFA1-B21BAF88045E}" type="datetime'''''''''''''77''''%''''''''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77%</a:t>
            </a:fld>
            <a:endParaRPr lang="en-US" sz="1400" dirty="0"/>
          </a:p>
        </p:txBody>
      </p:sp>
      <p:sp>
        <p:nvSpPr>
          <p:cNvPr id="1575" name="Text Placeholder 10">
            <a:extLst>
              <a:ext uri="{FF2B5EF4-FFF2-40B4-BE49-F238E27FC236}">
                <a16:creationId xmlns:a16="http://schemas.microsoft.com/office/drawing/2014/main" id="{5A74C575-E2EF-7568-F13C-0817744D0FDB}"/>
              </a:ext>
            </a:extLst>
          </p:cNvPr>
          <p:cNvSpPr txBox="1">
            <a:spLocks/>
          </p:cNvSpPr>
          <p:nvPr>
            <p:custDataLst>
              <p:tags r:id="rId64"/>
            </p:custDataLst>
          </p:nvPr>
        </p:nvSpPr>
        <p:spPr bwMode="auto">
          <a:xfrm>
            <a:off x="9858375" y="6046788"/>
            <a:ext cx="7508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4BC13B7-73CA-4B9F-90FE-5C09656391BC}" type="datetime'''''''''''''''''''''Tran''''''s''p''''o''''''rt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Transport</a:t>
            </a:fld>
            <a:endParaRPr lang="en-US" sz="1400" dirty="0"/>
          </a:p>
        </p:txBody>
      </p:sp>
      <p:sp>
        <p:nvSpPr>
          <p:cNvPr id="1560" name="Text Placeholder 10">
            <a:extLst>
              <a:ext uri="{FF2B5EF4-FFF2-40B4-BE49-F238E27FC236}">
                <a16:creationId xmlns:a16="http://schemas.microsoft.com/office/drawing/2014/main" id="{D7127150-456C-198E-BFA0-83A173C76D4B}"/>
              </a:ext>
            </a:extLst>
          </p:cNvPr>
          <p:cNvSpPr txBox="1">
            <a:spLocks/>
          </p:cNvSpPr>
          <p:nvPr>
            <p:custDataLst>
              <p:tags r:id="rId65"/>
            </p:custDataLst>
          </p:nvPr>
        </p:nvSpPr>
        <p:spPr bwMode="gray">
          <a:xfrm>
            <a:off x="2028825" y="4559300"/>
            <a:ext cx="9969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Oil and gas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20%</a:t>
            </a:r>
          </a:p>
        </p:txBody>
      </p:sp>
      <p:sp>
        <p:nvSpPr>
          <p:cNvPr id="1585" name="Text Placeholder 10">
            <a:extLst>
              <a:ext uri="{FF2B5EF4-FFF2-40B4-BE49-F238E27FC236}">
                <a16:creationId xmlns:a16="http://schemas.microsoft.com/office/drawing/2014/main" id="{B8E6E18C-4D47-2BC7-9519-7231A6CD541E}"/>
              </a:ext>
            </a:extLst>
          </p:cNvPr>
          <p:cNvSpPr txBox="1">
            <a:spLocks/>
          </p:cNvSpPr>
          <p:nvPr>
            <p:custDataLst>
              <p:tags r:id="rId66"/>
            </p:custDataLst>
          </p:nvPr>
        </p:nvSpPr>
        <p:spPr bwMode="gray">
          <a:xfrm>
            <a:off x="11075988" y="2074863"/>
            <a:ext cx="750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Commercial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 combustion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EAAA7AA-A5F8-4109-B7B3-A3E6313E6BDF}" type="datetime'''''''''''''''2''''''''''''''''''''''''1''''%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21%</a:t>
            </a:fld>
            <a:endParaRPr lang="en-US" sz="1000" dirty="0"/>
          </a:p>
        </p:txBody>
      </p:sp>
      <p:sp>
        <p:nvSpPr>
          <p:cNvPr id="1554" name="Text Placeholder 10">
            <a:extLst>
              <a:ext uri="{FF2B5EF4-FFF2-40B4-BE49-F238E27FC236}">
                <a16:creationId xmlns:a16="http://schemas.microsoft.com/office/drawing/2014/main" id="{B3CA47F4-B3C5-7AFB-90BC-72947A72B0F9}"/>
              </a:ext>
            </a:extLst>
          </p:cNvPr>
          <p:cNvSpPr txBox="1">
            <a:spLocks/>
          </p:cNvSpPr>
          <p:nvPr>
            <p:custDataLst>
              <p:tags r:id="rId67"/>
            </p:custDataLst>
          </p:nvPr>
        </p:nvSpPr>
        <p:spPr bwMode="gray">
          <a:xfrm>
            <a:off x="1560513" y="2260600"/>
            <a:ext cx="19351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Commercial combustion 7%</a:t>
            </a:r>
            <a:endParaRPr lang="en-US" sz="1000" dirty="0"/>
          </a:p>
        </p:txBody>
      </p:sp>
      <p:sp>
        <p:nvSpPr>
          <p:cNvPr id="1586" name="Text Placeholder 10">
            <a:extLst>
              <a:ext uri="{FF2B5EF4-FFF2-40B4-BE49-F238E27FC236}">
                <a16:creationId xmlns:a16="http://schemas.microsoft.com/office/drawing/2014/main" id="{F012105E-2400-4C5B-0901-581167EA2C88}"/>
              </a:ext>
            </a:extLst>
          </p:cNvPr>
          <p:cNvSpPr txBox="1">
            <a:spLocks/>
          </p:cNvSpPr>
          <p:nvPr>
            <p:custDataLst>
              <p:tags r:id="rId68"/>
            </p:custDataLst>
          </p:nvPr>
        </p:nvSpPr>
        <p:spPr bwMode="gray">
          <a:xfrm>
            <a:off x="11096626" y="2951163"/>
            <a:ext cx="7096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HFCs from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/>
              <a:t>r</a:t>
            </a:r>
            <a:r>
              <a:rPr lang="en-US" altLang="en-US" sz="1000" dirty="0">
                <a:effectLst/>
              </a:rPr>
              <a:t>efrigeration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 and A/C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 </a:t>
            </a:r>
            <a:fld id="{E67BD45A-F991-4A77-A928-538CFD79D066}" type="datetime'''''''''''''''''''2''''5''''''''''%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25%</a:t>
            </a:fld>
            <a:endParaRPr lang="en-US" sz="1000" dirty="0"/>
          </a:p>
        </p:txBody>
      </p:sp>
      <p:sp>
        <p:nvSpPr>
          <p:cNvPr id="1559" name="Text Placeholder 10">
            <a:extLst>
              <a:ext uri="{FF2B5EF4-FFF2-40B4-BE49-F238E27FC236}">
                <a16:creationId xmlns:a16="http://schemas.microsoft.com/office/drawing/2014/main" id="{884AD1CD-80EF-882A-EA27-BA9C95322C91}"/>
              </a:ext>
            </a:extLst>
          </p:cNvPr>
          <p:cNvSpPr txBox="1">
            <a:spLocks/>
          </p:cNvSpPr>
          <p:nvPr>
            <p:custDataLst>
              <p:tags r:id="rId69"/>
            </p:custDataLst>
          </p:nvPr>
        </p:nvSpPr>
        <p:spPr bwMode="gray">
          <a:xfrm>
            <a:off x="2170113" y="2044700"/>
            <a:ext cx="7159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Refining </a:t>
            </a:r>
            <a:fld id="{9787CADD-60C0-4C6E-9BD2-281BF0E385EC}" type="datetime'''''4''''''''%''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4%</a:t>
            </a:fld>
            <a:endParaRPr lang="en-US" sz="1000" dirty="0"/>
          </a:p>
        </p:txBody>
      </p:sp>
      <p:sp>
        <p:nvSpPr>
          <p:cNvPr id="1587" name="Text Placeholder 10">
            <a:extLst>
              <a:ext uri="{FF2B5EF4-FFF2-40B4-BE49-F238E27FC236}">
                <a16:creationId xmlns:a16="http://schemas.microsoft.com/office/drawing/2014/main" id="{4EC61C41-D83D-CF49-8B65-067125FA4566}"/>
              </a:ext>
            </a:extLst>
          </p:cNvPr>
          <p:cNvSpPr txBox="1">
            <a:spLocks/>
          </p:cNvSpPr>
          <p:nvPr>
            <p:custDataLst>
              <p:tags r:id="rId70"/>
            </p:custDataLst>
          </p:nvPr>
        </p:nvSpPr>
        <p:spPr bwMode="gray">
          <a:xfrm>
            <a:off x="11131550" y="4378325"/>
            <a:ext cx="6381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eaVert" wrap="none" lIns="0" tIns="25400" rIns="0" bIns="2540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Residential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combustion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8C19F76-DEEA-4141-9B6D-ED3E2084EAC4}" type="datetime'5''''''''''''''''4%''''''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54%</a:t>
            </a:fld>
            <a:endParaRPr lang="en-US" sz="1400" dirty="0"/>
          </a:p>
        </p:txBody>
      </p:sp>
      <p:sp>
        <p:nvSpPr>
          <p:cNvPr id="1584" name="Text Placeholder 10">
            <a:extLst>
              <a:ext uri="{FF2B5EF4-FFF2-40B4-BE49-F238E27FC236}">
                <a16:creationId xmlns:a16="http://schemas.microsoft.com/office/drawing/2014/main" id="{15B80C19-1344-8A12-D2B9-E00BD6DA812A}"/>
              </a:ext>
            </a:extLst>
          </p:cNvPr>
          <p:cNvSpPr txBox="1">
            <a:spLocks/>
          </p:cNvSpPr>
          <p:nvPr>
            <p:custDataLst>
              <p:tags r:id="rId71"/>
            </p:custDataLst>
          </p:nvPr>
        </p:nvSpPr>
        <p:spPr bwMode="auto">
          <a:xfrm>
            <a:off x="11090275" y="6046788"/>
            <a:ext cx="7207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F4E44A9-10A9-4EF3-9B53-72D2B58EBF3B}" type="datetime'''''''''''''''''''''B''''u''''ildi''''''n''g''''''''''''''s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Buildings</a:t>
            </a:fld>
            <a:endParaRPr lang="en-US" sz="1400" dirty="0"/>
          </a:p>
        </p:txBody>
      </p:sp>
      <p:sp>
        <p:nvSpPr>
          <p:cNvPr id="1561" name="Text Placeholder 10">
            <a:extLst>
              <a:ext uri="{FF2B5EF4-FFF2-40B4-BE49-F238E27FC236}">
                <a16:creationId xmlns:a16="http://schemas.microsoft.com/office/drawing/2014/main" id="{40202E10-E5BE-81CB-52C6-A4B5796FB3E7}"/>
              </a:ext>
            </a:extLst>
          </p:cNvPr>
          <p:cNvSpPr txBox="1">
            <a:spLocks/>
          </p:cNvSpPr>
          <p:nvPr>
            <p:custDataLst>
              <p:tags r:id="rId72"/>
            </p:custDataLst>
          </p:nvPr>
        </p:nvSpPr>
        <p:spPr bwMode="gray">
          <a:xfrm>
            <a:off x="2324100" y="1609725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B1BB6DB-7D86-40E0-A54C-0FD7D9B49E80}" type="datetime'2''''''''''''9''%'''''''">
              <a:rPr lang="en-US" altLang="en-US" sz="1400" smtClean="0"/>
              <a:pPr/>
              <a:t>29%</a:t>
            </a:fld>
            <a:endParaRPr lang="en-US" sz="1400" dirty="0"/>
          </a:p>
        </p:txBody>
      </p:sp>
      <p:sp>
        <p:nvSpPr>
          <p:cNvPr id="1567" name="Text Placeholder 10">
            <a:extLst>
              <a:ext uri="{FF2B5EF4-FFF2-40B4-BE49-F238E27FC236}">
                <a16:creationId xmlns:a16="http://schemas.microsoft.com/office/drawing/2014/main" id="{49AD8D45-36CD-E0D3-8139-64947C36A135}"/>
              </a:ext>
            </a:extLst>
          </p:cNvPr>
          <p:cNvSpPr txBox="1">
            <a:spLocks/>
          </p:cNvSpPr>
          <p:nvPr>
            <p:custDataLst>
              <p:tags r:id="rId73"/>
            </p:custDataLst>
          </p:nvPr>
        </p:nvSpPr>
        <p:spPr bwMode="gray">
          <a:xfrm>
            <a:off x="5451475" y="1609725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D87D1D7-BA4B-41B2-A0FA-F9FA81AF8702}" type="datetime'''''''''2''''''''''''''''''''''9''''%'''''''">
              <a:rPr lang="en-US" altLang="en-US" sz="1400" smtClean="0"/>
              <a:pPr/>
              <a:t>29%</a:t>
            </a:fld>
            <a:endParaRPr lang="en-US" sz="1400" dirty="0"/>
          </a:p>
        </p:txBody>
      </p:sp>
      <p:sp>
        <p:nvSpPr>
          <p:cNvPr id="1574" name="Text Placeholder 10">
            <a:extLst>
              <a:ext uri="{FF2B5EF4-FFF2-40B4-BE49-F238E27FC236}">
                <a16:creationId xmlns:a16="http://schemas.microsoft.com/office/drawing/2014/main" id="{BEBC3FD3-DFC8-4207-E01A-FED6F62DEF3B}"/>
              </a:ext>
            </a:extLst>
          </p:cNvPr>
          <p:cNvSpPr txBox="1">
            <a:spLocks/>
          </p:cNvSpPr>
          <p:nvPr>
            <p:custDataLst>
              <p:tags r:id="rId74"/>
            </p:custDataLst>
          </p:nvPr>
        </p:nvSpPr>
        <p:spPr bwMode="gray">
          <a:xfrm>
            <a:off x="8112125" y="1609725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4D8CC6D-2085-4296-AC3B-A60682E3CC60}" type="datetime'''''''''''''''''2''''0''''''''''%'''''''''''''">
              <a:rPr lang="en-US" altLang="en-US" sz="1400" smtClean="0"/>
              <a:pPr/>
              <a:t>20%</a:t>
            </a:fld>
            <a:endParaRPr lang="en-US" sz="1400" dirty="0"/>
          </a:p>
        </p:txBody>
      </p:sp>
      <p:sp>
        <p:nvSpPr>
          <p:cNvPr id="1583" name="Text Placeholder 10">
            <a:extLst>
              <a:ext uri="{FF2B5EF4-FFF2-40B4-BE49-F238E27FC236}">
                <a16:creationId xmlns:a16="http://schemas.microsoft.com/office/drawing/2014/main" id="{5556EBB4-BA73-5CFF-709C-CB907A767D1A}"/>
              </a:ext>
            </a:extLst>
          </p:cNvPr>
          <p:cNvSpPr txBox="1">
            <a:spLocks/>
          </p:cNvSpPr>
          <p:nvPr>
            <p:custDataLst>
              <p:tags r:id="rId75"/>
            </p:custDataLst>
          </p:nvPr>
        </p:nvSpPr>
        <p:spPr bwMode="gray">
          <a:xfrm>
            <a:off x="10029824" y="1609725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1653DEE-C4B4-4DD1-A339-07FF22584CC8}" type="datetime'1''''''''''''''5''''''''''''''''''''''''''''%'">
              <a:rPr lang="en-US" altLang="en-US" sz="1400" smtClean="0"/>
              <a:pPr/>
              <a:t>15%</a:t>
            </a:fld>
            <a:endParaRPr lang="en-US" sz="1400" dirty="0"/>
          </a:p>
        </p:txBody>
      </p:sp>
      <p:sp>
        <p:nvSpPr>
          <p:cNvPr id="1588" name="Text Placeholder 10">
            <a:extLst>
              <a:ext uri="{FF2B5EF4-FFF2-40B4-BE49-F238E27FC236}">
                <a16:creationId xmlns:a16="http://schemas.microsoft.com/office/drawing/2014/main" id="{3940FA9E-7DC9-D495-029E-E446F3C9641F}"/>
              </a:ext>
            </a:extLst>
          </p:cNvPr>
          <p:cNvSpPr txBox="1">
            <a:spLocks/>
          </p:cNvSpPr>
          <p:nvPr>
            <p:custDataLst>
              <p:tags r:id="rId76"/>
            </p:custDataLst>
          </p:nvPr>
        </p:nvSpPr>
        <p:spPr bwMode="gray">
          <a:xfrm>
            <a:off x="11296650" y="1609725"/>
            <a:ext cx="3079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F26087E-4F34-4302-880C-C33341D35092}" type="datetime'''''''''''''''7''''''''''''''''''%'''''''''''">
              <a:rPr lang="en-US" altLang="en-US" sz="1400" smtClean="0"/>
              <a:pPr/>
              <a:t>7%</a:t>
            </a:fld>
            <a:endParaRPr lang="en-US" sz="1400" dirty="0"/>
          </a:p>
        </p:txBody>
      </p:sp>
      <p:sp>
        <p:nvSpPr>
          <p:cNvPr id="1555" name="Text Placeholder 10">
            <a:extLst>
              <a:ext uri="{FF2B5EF4-FFF2-40B4-BE49-F238E27FC236}">
                <a16:creationId xmlns:a16="http://schemas.microsoft.com/office/drawing/2014/main" id="{4B3DAEF2-BBF0-2757-85AB-FE32DBF6ED7D}"/>
              </a:ext>
            </a:extLst>
          </p:cNvPr>
          <p:cNvSpPr txBox="1">
            <a:spLocks/>
          </p:cNvSpPr>
          <p:nvPr>
            <p:custDataLst>
              <p:tags r:id="rId77"/>
            </p:custDataLst>
          </p:nvPr>
        </p:nvSpPr>
        <p:spPr bwMode="gray">
          <a:xfrm>
            <a:off x="1941513" y="3154363"/>
            <a:ext cx="1173163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chemeClr val="bg1"/>
                </a:solidFill>
                <a:effectLst/>
              </a:rPr>
              <a:t>Iron and steel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6A3AB63-AFC3-4FCF-9AF8-3102762B6882}" type="datetime'''''''''''''''''''''''''''''''''''''''''1''''6''%'''''''''''">
              <a:rPr lang="en-US" altLang="en-US" sz="1400" smtClean="0">
                <a:solidFill>
                  <a:schemeClr val="bg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16%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58" name="Text Placeholder 10">
            <a:extLst>
              <a:ext uri="{FF2B5EF4-FFF2-40B4-BE49-F238E27FC236}">
                <a16:creationId xmlns:a16="http://schemas.microsoft.com/office/drawing/2014/main" id="{A8DFC2FE-1E9C-46B5-CB16-46926F58E07E}"/>
              </a:ext>
            </a:extLst>
          </p:cNvPr>
          <p:cNvSpPr txBox="1">
            <a:spLocks/>
          </p:cNvSpPr>
          <p:nvPr>
            <p:custDataLst>
              <p:tags r:id="rId78"/>
            </p:custDataLst>
          </p:nvPr>
        </p:nvSpPr>
        <p:spPr bwMode="gray">
          <a:xfrm>
            <a:off x="1674813" y="5362575"/>
            <a:ext cx="1706563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/>
              <a:t>Remaining industries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19%</a:t>
            </a:r>
          </a:p>
        </p:txBody>
      </p:sp>
      <p:sp>
        <p:nvSpPr>
          <p:cNvPr id="1556" name="Text Placeholder 10">
            <a:extLst>
              <a:ext uri="{FF2B5EF4-FFF2-40B4-BE49-F238E27FC236}">
                <a16:creationId xmlns:a16="http://schemas.microsoft.com/office/drawing/2014/main" id="{10617A2C-554F-88CC-7813-24483EA64705}"/>
              </a:ext>
            </a:extLst>
          </p:cNvPr>
          <p:cNvSpPr txBox="1">
            <a:spLocks/>
          </p:cNvSpPr>
          <p:nvPr>
            <p:custDataLst>
              <p:tags r:id="rId79"/>
            </p:custDataLst>
          </p:nvPr>
        </p:nvSpPr>
        <p:spPr bwMode="gray">
          <a:xfrm>
            <a:off x="2647950" y="1893348"/>
            <a:ext cx="1328738" cy="152400"/>
          </a:xfrm>
          <a:prstGeom prst="rect">
            <a:avLst/>
          </a:prstGeom>
          <a:solidFill>
            <a:srgbClr val="D2D9E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Non-ferrous metals 2%</a:t>
            </a:r>
            <a:endParaRPr lang="en-US" sz="1000" dirty="0"/>
          </a:p>
        </p:txBody>
      </p:sp>
      <p:sp>
        <p:nvSpPr>
          <p:cNvPr id="1557" name="Text Placeholder 10">
            <a:extLst>
              <a:ext uri="{FF2B5EF4-FFF2-40B4-BE49-F238E27FC236}">
                <a16:creationId xmlns:a16="http://schemas.microsoft.com/office/drawing/2014/main" id="{669719DB-7034-B52B-739D-A9CC59FD9F19}"/>
              </a:ext>
            </a:extLst>
          </p:cNvPr>
          <p:cNvSpPr txBox="1">
            <a:spLocks/>
          </p:cNvSpPr>
          <p:nvPr>
            <p:custDataLst>
              <p:tags r:id="rId80"/>
            </p:custDataLst>
          </p:nvPr>
        </p:nvSpPr>
        <p:spPr bwMode="gray">
          <a:xfrm>
            <a:off x="1062038" y="1908175"/>
            <a:ext cx="1365250" cy="152400"/>
          </a:xfrm>
          <a:prstGeom prst="rect">
            <a:avLst/>
          </a:prstGeom>
          <a:solidFill>
            <a:srgbClr val="D2D9E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Non-metallic minerals </a:t>
            </a:r>
            <a:fld id="{BEB22F1D-2309-4353-8D26-1B69D9D308DA}" type="datetime'''''2''''''''''''''''%''''''''''''''''''''''''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2%</a:t>
            </a:fld>
            <a:endParaRPr lang="en-US" sz="1000" dirty="0"/>
          </a:p>
        </p:txBody>
      </p:sp>
      <p:sp>
        <p:nvSpPr>
          <p:cNvPr id="1662" name="Title 1661"/>
          <p:cNvSpPr>
            <a:spLocks noGrp="1"/>
          </p:cNvSpPr>
          <p:nvPr>
            <p:ph type="title"/>
          </p:nvPr>
        </p:nvSpPr>
        <p:spPr>
          <a:xfrm>
            <a:off x="330200" y="523318"/>
            <a:ext cx="11762205" cy="574147"/>
          </a:xfrm>
        </p:spPr>
        <p:txBody>
          <a:bodyPr vert="horz">
            <a:noAutofit/>
          </a:bodyPr>
          <a:lstStyle/>
          <a:p>
            <a:r>
              <a:rPr lang="en-US" dirty="0"/>
              <a:t>Steel sector scope 1 and 2 emissions are ~10% of global emissions</a:t>
            </a:r>
          </a:p>
        </p:txBody>
      </p:sp>
      <p:sp>
        <p:nvSpPr>
          <p:cNvPr id="13" name="Rectangle 12"/>
          <p:cNvSpPr/>
          <p:nvPr/>
        </p:nvSpPr>
        <p:spPr bwMode="gray">
          <a:xfrm>
            <a:off x="4094163" y="5311395"/>
            <a:ext cx="3110316" cy="676656"/>
          </a:xfrm>
          <a:prstGeom prst="rect">
            <a:avLst/>
          </a:prstGeom>
          <a:pattFill prst="wdUpDiag">
            <a:fgClr>
              <a:schemeClr val="accent3"/>
            </a:fgClr>
            <a:bgClr>
              <a:schemeClr val="bg1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gray">
          <a:xfrm>
            <a:off x="4854121" y="5400514"/>
            <a:ext cx="1590400" cy="49120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chemeClr val="tx1"/>
                </a:solidFill>
                <a:effectLst/>
              </a:rPr>
              <a:t>Iron and steel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chemeClr val="tx1"/>
                </a:solidFill>
                <a:effectLst/>
              </a:rPr>
              <a:t>17%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115549" y="1256496"/>
            <a:ext cx="1711326" cy="272040"/>
            <a:chOff x="8623300" y="1347102"/>
            <a:chExt cx="1711326" cy="272040"/>
          </a:xfrm>
        </p:grpSpPr>
        <p:grpSp>
          <p:nvGrpSpPr>
            <p:cNvPr id="25" name="Group 24"/>
            <p:cNvGrpSpPr/>
            <p:nvPr/>
          </p:nvGrpSpPr>
          <p:grpSpPr>
            <a:xfrm>
              <a:off x="8698706" y="1390915"/>
              <a:ext cx="1566068" cy="184415"/>
              <a:chOff x="8698706" y="1404673"/>
              <a:chExt cx="1566068" cy="184415"/>
            </a:xfrm>
          </p:grpSpPr>
          <p:sp>
            <p:nvSpPr>
              <p:cNvPr id="113" name="Rectangle 112"/>
              <p:cNvSpPr/>
              <p:nvPr/>
            </p:nvSpPr>
            <p:spPr bwMode="gray">
              <a:xfrm>
                <a:off x="9507536" y="1417742"/>
                <a:ext cx="214314" cy="158277"/>
              </a:xfrm>
              <a:prstGeom prst="rect">
                <a:avLst/>
              </a:prstGeom>
              <a:pattFill prst="wdUpDiag">
                <a:fgClr>
                  <a:schemeClr val="accent3"/>
                </a:fgClr>
                <a:bgClr>
                  <a:schemeClr val="bg1"/>
                </a:bgClr>
              </a:patt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indent="0" algn="ctr">
                  <a:buNone/>
                </a:pPr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 bwMode="gray">
              <a:xfrm>
                <a:off x="8698706" y="1417742"/>
                <a:ext cx="214314" cy="158277"/>
              </a:xfrm>
              <a:prstGeom prst="rect">
                <a:avLst/>
              </a:prstGeom>
              <a:solidFill>
                <a:srgbClr val="009BDB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indent="0" algn="ctr">
                  <a:buNone/>
                </a:pPr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gray">
              <a:xfrm>
                <a:off x="8929689" y="1404673"/>
                <a:ext cx="544511" cy="18441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indent="0">
                  <a:buNone/>
                </a:pPr>
                <a:r>
                  <a:rPr lang="en-US" sz="1000" dirty="0">
                    <a:solidFill>
                      <a:schemeClr val="tx1"/>
                    </a:solidFill>
                  </a:rPr>
                  <a:t>Scope 1</a:t>
                </a:r>
              </a:p>
            </p:txBody>
          </p:sp>
          <p:sp>
            <p:nvSpPr>
              <p:cNvPr id="115" name="Rectangle 114"/>
              <p:cNvSpPr/>
              <p:nvPr/>
            </p:nvSpPr>
            <p:spPr bwMode="gray">
              <a:xfrm>
                <a:off x="9720263" y="1404673"/>
                <a:ext cx="544511" cy="18441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indent="0">
                  <a:buNone/>
                </a:pPr>
                <a:r>
                  <a:rPr lang="en-US" sz="1000" dirty="0">
                    <a:solidFill>
                      <a:schemeClr val="tx1"/>
                    </a:solidFill>
                  </a:rPr>
                  <a:t>Scope 2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 bwMode="gray">
            <a:xfrm>
              <a:off x="8623300" y="1347102"/>
              <a:ext cx="1711326" cy="27204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5" name="btfpNotesBox111697"/>
          <p:cNvSpPr txBox="1"/>
          <p:nvPr>
            <p:custDataLst>
              <p:tags r:id="rId81"/>
            </p:custDataLst>
          </p:nvPr>
        </p:nvSpPr>
        <p:spPr bwMode="gray">
          <a:xfrm>
            <a:off x="330200" y="6386297"/>
            <a:ext cx="115316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Scope 1 emissions from </a:t>
            </a:r>
            <a:r>
              <a:rPr lang="en-US" sz="800" dirty="0">
                <a:solidFill>
                  <a:srgbClr val="000000"/>
                </a:solidFill>
                <a:hlinkClick r:id="rId86"/>
              </a:rPr>
              <a:t>Rhodium Group ClimateDeck</a:t>
            </a:r>
            <a:r>
              <a:rPr lang="en-US" sz="800" dirty="0">
                <a:solidFill>
                  <a:srgbClr val="000000"/>
                </a:solidFill>
              </a:rPr>
              <a:t> (September 2023); Scope 2 iron and steel estimate </a:t>
            </a:r>
            <a:r>
              <a:rPr lang="en-US" sz="800" dirty="0"/>
              <a:t>from </a:t>
            </a:r>
            <a:r>
              <a:rPr lang="en-US" sz="800" dirty="0">
                <a:hlinkClick r:id="rId87"/>
              </a:rPr>
              <a:t>IEA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  <a:r>
              <a:rPr lang="en-US" sz="800" dirty="0"/>
              <a:t>(2023).</a:t>
            </a:r>
            <a:br>
              <a:rPr lang="en-US" sz="800" dirty="0"/>
            </a:b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Khawsam-ang,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88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89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90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3312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22445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0" imgW="592" imgH="591" progId="TCLayout.ActiveDocument.1">
                  <p:embed/>
                </p:oleObj>
              </mc:Choice>
              <mc:Fallback>
                <p:oleObj name="think-cell Slide" r:id="rId70" imgW="592" imgH="591" progId="TCLayout.ActiveDocument.1">
                  <p:embed/>
                  <p:pic>
                    <p:nvPicPr>
                      <p:cNvPr id="32" name="think-cell data - do not delete" hidden="1"/>
                      <p:cNvPicPr/>
                      <p:nvPr/>
                    </p:nvPicPr>
                    <p:blipFill>
                      <a:blip r:embed="rId7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509588" y="1005840"/>
            <a:ext cx="31432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/>
              <a:t>Global steel capacity in 2023: 2.27 billion </a:t>
            </a:r>
            <a:r>
              <a:rPr lang="en-US" altLang="en-US" sz="1200" b="1" dirty="0" err="1"/>
              <a:t>tonnes</a:t>
            </a:r>
            <a:endParaRPr lang="en-US" altLang="en-US" sz="1200" b="1" dirty="0"/>
          </a:p>
        </p:txBody>
      </p:sp>
      <p:sp>
        <p:nvSpPr>
          <p:cNvPr id="5" name="btfpNotesBox111697"/>
          <p:cNvSpPr txBox="1"/>
          <p:nvPr>
            <p:custDataLst>
              <p:tags r:id="rId4"/>
            </p:custDataLst>
          </p:nvPr>
        </p:nvSpPr>
        <p:spPr bwMode="gray">
          <a:xfrm>
            <a:off x="330200" y="6271997"/>
            <a:ext cx="115316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</a:t>
            </a:r>
            <a:r>
              <a:rPr lang="en-US" sz="800" dirty="0">
                <a:solidFill>
                  <a:srgbClr val="000000"/>
                </a:solidFill>
                <a:hlinkClick r:id="rId72"/>
              </a:rPr>
              <a:t>Global Energy Monitor – Global Steel Plant Tracker </a:t>
            </a:r>
            <a:br>
              <a:rPr lang="en-US" sz="800" dirty="0"/>
            </a:b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Khawsam-ang,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73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74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75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6" name="Title 1661"/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882788"/>
          </a:xfrm>
        </p:spPr>
        <p:txBody>
          <a:bodyPr vert="horz">
            <a:normAutofit fontScale="90000"/>
          </a:bodyPr>
          <a:lstStyle/>
          <a:p>
            <a:r>
              <a:rPr lang="en-US" dirty="0"/>
              <a:t>BF and EAF, bolstered by China, lead global steel capacity, while other technologies – including clean – constitute &lt;10%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98C7421-F8D5-C465-EF96-83FC309B3A58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10868025" y="1873250"/>
            <a:ext cx="979488" cy="4114800"/>
          </a:xfrm>
          <a:prstGeom prst="rect">
            <a:avLst/>
          </a:prstGeom>
          <a:solidFill>
            <a:srgbClr val="D2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99" name="Rectangle 98"/>
          <p:cNvSpPr/>
          <p:nvPr>
            <p:custDataLst>
              <p:tags r:id="rId6"/>
            </p:custDataLst>
          </p:nvPr>
        </p:nvSpPr>
        <p:spPr bwMode="auto">
          <a:xfrm>
            <a:off x="7710488" y="1885198"/>
            <a:ext cx="3157538" cy="1531938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00" name="Rectangle 99"/>
          <p:cNvSpPr/>
          <p:nvPr>
            <p:custDataLst>
              <p:tags r:id="rId7"/>
            </p:custDataLst>
          </p:nvPr>
        </p:nvSpPr>
        <p:spPr bwMode="auto">
          <a:xfrm>
            <a:off x="7710488" y="5370813"/>
            <a:ext cx="3157538" cy="617538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>
            <p:custDataLst>
              <p:tags r:id="rId8"/>
            </p:custDataLst>
          </p:nvPr>
        </p:nvSpPr>
        <p:spPr bwMode="auto">
          <a:xfrm>
            <a:off x="7710488" y="4991401"/>
            <a:ext cx="3157538" cy="379413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>
            <p:custDataLst>
              <p:tags r:id="rId9"/>
            </p:custDataLst>
          </p:nvPr>
        </p:nvSpPr>
        <p:spPr bwMode="auto">
          <a:xfrm>
            <a:off x="7710488" y="4712000"/>
            <a:ext cx="3157538" cy="279400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>
            <p:custDataLst>
              <p:tags r:id="rId10"/>
            </p:custDataLst>
          </p:nvPr>
        </p:nvSpPr>
        <p:spPr bwMode="auto">
          <a:xfrm>
            <a:off x="7710488" y="4432600"/>
            <a:ext cx="3157538" cy="279400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E7933F3-B7B6-3E3B-DF24-40FFF3FC1C60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7710488" y="4194476"/>
            <a:ext cx="3157538" cy="238125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05" name="Rectangle 104"/>
          <p:cNvSpPr/>
          <p:nvPr>
            <p:custDataLst>
              <p:tags r:id="rId12"/>
            </p:custDataLst>
          </p:nvPr>
        </p:nvSpPr>
        <p:spPr bwMode="auto">
          <a:xfrm>
            <a:off x="7710488" y="3973813"/>
            <a:ext cx="3157538" cy="220663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06" name="Rectangle 105"/>
          <p:cNvSpPr/>
          <p:nvPr>
            <p:custDataLst>
              <p:tags r:id="rId13"/>
            </p:custDataLst>
          </p:nvPr>
        </p:nvSpPr>
        <p:spPr bwMode="auto">
          <a:xfrm>
            <a:off x="7710488" y="3764263"/>
            <a:ext cx="3157538" cy="209550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07" name="Rectangle 106"/>
          <p:cNvSpPr/>
          <p:nvPr>
            <p:custDataLst>
              <p:tags r:id="rId14"/>
            </p:custDataLst>
          </p:nvPr>
        </p:nvSpPr>
        <p:spPr bwMode="auto">
          <a:xfrm>
            <a:off x="7710488" y="3562651"/>
            <a:ext cx="3157538" cy="201613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08" name="Rectangle 107"/>
          <p:cNvSpPr/>
          <p:nvPr>
            <p:custDataLst>
              <p:tags r:id="rId15"/>
            </p:custDataLst>
          </p:nvPr>
        </p:nvSpPr>
        <p:spPr bwMode="auto">
          <a:xfrm>
            <a:off x="7710488" y="3405488"/>
            <a:ext cx="3157538" cy="157163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09" name="Rectangle 108"/>
          <p:cNvSpPr/>
          <p:nvPr>
            <p:custDataLst>
              <p:tags r:id="rId16"/>
            </p:custDataLst>
          </p:nvPr>
        </p:nvSpPr>
        <p:spPr bwMode="auto">
          <a:xfrm>
            <a:off x="960437" y="3800475"/>
            <a:ext cx="6750050" cy="2187575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10" name="Rectangle 109"/>
          <p:cNvSpPr/>
          <p:nvPr>
            <p:custDataLst>
              <p:tags r:id="rId17"/>
            </p:custDataLst>
          </p:nvPr>
        </p:nvSpPr>
        <p:spPr bwMode="auto">
          <a:xfrm>
            <a:off x="960437" y="1891198"/>
            <a:ext cx="6750050" cy="649288"/>
          </a:xfrm>
          <a:prstGeom prst="rect">
            <a:avLst/>
          </a:prstGeom>
          <a:solidFill>
            <a:srgbClr val="DACFF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A601027-72B3-CD83-4D9E-F5A523969FDE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960437" y="3558449"/>
            <a:ext cx="6750050" cy="247650"/>
          </a:xfrm>
          <a:prstGeom prst="rect">
            <a:avLst/>
          </a:prstGeom>
          <a:solidFill>
            <a:srgbClr val="DACFF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1CA5F37-063F-B51F-54A8-9A5CD81059D2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960437" y="3313975"/>
            <a:ext cx="6750050" cy="244475"/>
          </a:xfrm>
          <a:prstGeom prst="rect">
            <a:avLst/>
          </a:prstGeom>
          <a:solidFill>
            <a:srgbClr val="DACFF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13" name="Rectangle 112"/>
          <p:cNvSpPr/>
          <p:nvPr>
            <p:custDataLst>
              <p:tags r:id="rId20"/>
            </p:custDataLst>
          </p:nvPr>
        </p:nvSpPr>
        <p:spPr bwMode="auto">
          <a:xfrm>
            <a:off x="960437" y="3094900"/>
            <a:ext cx="6750050" cy="219075"/>
          </a:xfrm>
          <a:prstGeom prst="rect">
            <a:avLst/>
          </a:prstGeom>
          <a:solidFill>
            <a:srgbClr val="DACFF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14" name="Rectangle 113"/>
          <p:cNvSpPr/>
          <p:nvPr>
            <p:custDataLst>
              <p:tags r:id="rId21"/>
            </p:custDataLst>
          </p:nvPr>
        </p:nvSpPr>
        <p:spPr bwMode="auto">
          <a:xfrm>
            <a:off x="960437" y="2931387"/>
            <a:ext cx="6750050" cy="163513"/>
          </a:xfrm>
          <a:prstGeom prst="rect">
            <a:avLst/>
          </a:prstGeom>
          <a:solidFill>
            <a:srgbClr val="DACFF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15" name="Rectangle 114"/>
          <p:cNvSpPr/>
          <p:nvPr>
            <p:custDataLst>
              <p:tags r:id="rId22"/>
            </p:custDataLst>
          </p:nvPr>
        </p:nvSpPr>
        <p:spPr bwMode="auto">
          <a:xfrm>
            <a:off x="960437" y="2782162"/>
            <a:ext cx="6750050" cy="149225"/>
          </a:xfrm>
          <a:prstGeom prst="rect">
            <a:avLst/>
          </a:prstGeom>
          <a:solidFill>
            <a:srgbClr val="DACFF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ED90E5A-8CA6-4B32-48C3-AA2BC7531684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960437" y="2661512"/>
            <a:ext cx="6750050" cy="120650"/>
          </a:xfrm>
          <a:prstGeom prst="rect">
            <a:avLst/>
          </a:prstGeom>
          <a:solidFill>
            <a:srgbClr val="DACFF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17" name="Rectangle 116"/>
          <p:cNvSpPr/>
          <p:nvPr>
            <p:custDataLst>
              <p:tags r:id="rId24"/>
            </p:custDataLst>
          </p:nvPr>
        </p:nvSpPr>
        <p:spPr bwMode="auto">
          <a:xfrm>
            <a:off x="960437" y="2577375"/>
            <a:ext cx="6750050" cy="84138"/>
          </a:xfrm>
          <a:prstGeom prst="rect">
            <a:avLst/>
          </a:prstGeom>
          <a:solidFill>
            <a:srgbClr val="DACFF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18" name="Rectangle 117"/>
          <p:cNvSpPr/>
          <p:nvPr>
            <p:custDataLst>
              <p:tags r:id="rId25"/>
            </p:custDataLst>
          </p:nvPr>
        </p:nvSpPr>
        <p:spPr bwMode="auto">
          <a:xfrm>
            <a:off x="960437" y="2528162"/>
            <a:ext cx="6750050" cy="49213"/>
          </a:xfrm>
          <a:prstGeom prst="rect">
            <a:avLst/>
          </a:prstGeom>
          <a:solidFill>
            <a:srgbClr val="DACFF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126" name="Straight Connector 125"/>
          <p:cNvCxnSpPr/>
          <p:nvPr>
            <p:custDataLst>
              <p:tags r:id="rId26"/>
            </p:custDataLst>
          </p:nvPr>
        </p:nvCxnSpPr>
        <p:spPr bwMode="auto">
          <a:xfrm>
            <a:off x="955675" y="5988050"/>
            <a:ext cx="10896600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>
            <p:custDataLst>
              <p:tags r:id="rId27"/>
            </p:custDataLst>
          </p:nvPr>
        </p:nvCxnSpPr>
        <p:spPr bwMode="auto">
          <a:xfrm>
            <a:off x="960438" y="1868488"/>
            <a:ext cx="0" cy="412432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>
            <p:custDataLst>
              <p:tags r:id="rId28"/>
            </p:custDataLst>
          </p:nvPr>
        </p:nvCxnSpPr>
        <p:spPr bwMode="auto">
          <a:xfrm>
            <a:off x="11847513" y="1873250"/>
            <a:ext cx="0" cy="411480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>
            <p:custDataLst>
              <p:tags r:id="rId29"/>
            </p:custDataLst>
          </p:nvPr>
        </p:nvCxnSpPr>
        <p:spPr bwMode="auto">
          <a:xfrm>
            <a:off x="960438" y="1873250"/>
            <a:ext cx="10887075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5D8ACD5-A3DA-69AF-24E7-441DE1AE62D7}"/>
              </a:ext>
            </a:extLst>
          </p:cNvPr>
          <p:cNvCxnSpPr/>
          <p:nvPr>
            <p:custDataLst>
              <p:tags r:id="rId30"/>
            </p:custDataLst>
          </p:nvPr>
        </p:nvCxnSpPr>
        <p:spPr bwMode="auto">
          <a:xfrm flipH="1">
            <a:off x="917575" y="2259498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>
            <p:custDataLst>
              <p:tags r:id="rId31"/>
            </p:custDataLst>
          </p:nvPr>
        </p:nvCxnSpPr>
        <p:spPr bwMode="auto">
          <a:xfrm flipH="1">
            <a:off x="917575" y="5988050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335AB76-3C0C-0155-4C74-D13843D76F67}"/>
              </a:ext>
            </a:extLst>
          </p:cNvPr>
          <p:cNvCxnSpPr/>
          <p:nvPr>
            <p:custDataLst>
              <p:tags r:id="rId32"/>
            </p:custDataLst>
          </p:nvPr>
        </p:nvCxnSpPr>
        <p:spPr bwMode="auto">
          <a:xfrm flipH="1">
            <a:off x="917575" y="4341813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DC1214C-CBC3-4D4A-28F1-3669F1AD12FF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 flipH="1">
            <a:off x="917575" y="2528162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B7D7D980-804B-42E0-8E4E-84CD5A7C1109}"/>
              </a:ext>
            </a:extLst>
          </p:cNvPr>
          <p:cNvCxnSpPr/>
          <p:nvPr>
            <p:custDataLst>
              <p:tags r:id="rId34"/>
            </p:custDataLst>
          </p:nvPr>
        </p:nvCxnSpPr>
        <p:spPr bwMode="auto">
          <a:xfrm flipH="1">
            <a:off x="917575" y="5165725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48801ED-6D3F-E27C-D8C3-721DC175D40E}"/>
              </a:ext>
            </a:extLst>
          </p:cNvPr>
          <p:cNvCxnSpPr/>
          <p:nvPr>
            <p:custDataLst>
              <p:tags r:id="rId35"/>
            </p:custDataLst>
          </p:nvPr>
        </p:nvCxnSpPr>
        <p:spPr bwMode="auto">
          <a:xfrm flipH="1">
            <a:off x="917575" y="3350487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1" name="Text Placeholder 10">
            <a:extLst>
              <a:ext uri="{FF2B5EF4-FFF2-40B4-BE49-F238E27FC236}">
                <a16:creationId xmlns:a16="http://schemas.microsoft.com/office/drawing/2014/main" id="{52736265-1DF2-3103-41D8-F6AAF909287C}"/>
              </a:ext>
            </a:extLst>
          </p:cNvPr>
          <p:cNvSpPr txBox="1">
            <a:spLocks/>
          </p:cNvSpPr>
          <p:nvPr>
            <p:custDataLst>
              <p:tags r:id="rId36"/>
            </p:custDataLst>
          </p:nvPr>
        </p:nvSpPr>
        <p:spPr bwMode="gray">
          <a:xfrm>
            <a:off x="579438" y="4265613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97D693D5-6136-43A9-B81D-0B7A3A94CED2}" type="datetime'''''''''''''4''''''''''''''''''''''0''''''''%'''''''''''''''">
              <a:rPr lang="en-US" altLang="en-US" sz="1000" smtClean="0"/>
              <a:pPr/>
              <a:t>40%</a:t>
            </a:fld>
            <a:endParaRPr lang="en-US" sz="1000" dirty="0"/>
          </a:p>
        </p:txBody>
      </p:sp>
      <p:sp>
        <p:nvSpPr>
          <p:cNvPr id="134" name="Text Placeholder 10">
            <a:extLst>
              <a:ext uri="{FF2B5EF4-FFF2-40B4-BE49-F238E27FC236}">
                <a16:creationId xmlns:a16="http://schemas.microsoft.com/office/drawing/2014/main" id="{CD55C506-6B26-6949-8C63-6B06457AF156}"/>
              </a:ext>
            </a:extLst>
          </p:cNvPr>
          <p:cNvSpPr txBox="1">
            <a:spLocks/>
          </p:cNvSpPr>
          <p:nvPr>
            <p:custDataLst>
              <p:tags r:id="rId37"/>
            </p:custDataLst>
          </p:nvPr>
        </p:nvSpPr>
        <p:spPr bwMode="gray">
          <a:xfrm>
            <a:off x="509588" y="1797050"/>
            <a:ext cx="3222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8D7440A2-CD16-48FB-BF77-EEFC4EBE41A5}" type="datetime'''''''1''''''''''''''''''''''''''''''''''0''0%'''''''''">
              <a:rPr lang="en-US" altLang="en-US" sz="1000" smtClean="0"/>
              <a:pPr/>
              <a:t>100%</a:t>
            </a:fld>
            <a:endParaRPr lang="en-US" sz="1000" dirty="0"/>
          </a:p>
        </p:txBody>
      </p:sp>
      <p:sp>
        <p:nvSpPr>
          <p:cNvPr id="130" name="Text Placeholder 10">
            <a:extLst>
              <a:ext uri="{FF2B5EF4-FFF2-40B4-BE49-F238E27FC236}">
                <a16:creationId xmlns:a16="http://schemas.microsoft.com/office/drawing/2014/main" id="{CEF80C49-A601-C864-710E-4339A6A470BF}"/>
              </a:ext>
            </a:extLst>
          </p:cNvPr>
          <p:cNvSpPr txBox="1">
            <a:spLocks/>
          </p:cNvSpPr>
          <p:nvPr>
            <p:custDataLst>
              <p:tags r:id="rId38"/>
            </p:custDataLst>
          </p:nvPr>
        </p:nvSpPr>
        <p:spPr bwMode="gray">
          <a:xfrm>
            <a:off x="579438" y="5089525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7BA9040-BF1A-4F9C-8A5E-32B6B197C5EF}" type="datetime'2''''''''''''''''''0''''''''''''''''''''''''%'">
              <a:rPr lang="en-US" altLang="en-US" sz="1000" smtClean="0"/>
              <a:pPr/>
              <a:t>20%</a:t>
            </a:fld>
            <a:endParaRPr lang="en-US" sz="1000" dirty="0"/>
          </a:p>
        </p:txBody>
      </p:sp>
      <p:sp>
        <p:nvSpPr>
          <p:cNvPr id="132" name="Text Placeholder 10">
            <a:extLst>
              <a:ext uri="{FF2B5EF4-FFF2-40B4-BE49-F238E27FC236}">
                <a16:creationId xmlns:a16="http://schemas.microsoft.com/office/drawing/2014/main" id="{C8BAD404-BDCE-1D1E-7F3E-1756E14C0C19}"/>
              </a:ext>
            </a:extLst>
          </p:cNvPr>
          <p:cNvSpPr txBox="1">
            <a:spLocks/>
          </p:cNvSpPr>
          <p:nvPr>
            <p:custDataLst>
              <p:tags r:id="rId39"/>
            </p:custDataLst>
          </p:nvPr>
        </p:nvSpPr>
        <p:spPr bwMode="gray">
          <a:xfrm>
            <a:off x="579438" y="3443288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980AC9ED-C556-4071-BB19-4B8153A6D2FE}" type="datetime'''''''''''''''''''''''''''''''''''''''''''''6''''''''0''%'''">
              <a:rPr lang="en-US" altLang="en-US" sz="1000" smtClean="0"/>
              <a:pPr/>
              <a:t>60%</a:t>
            </a:fld>
            <a:endParaRPr lang="en-US" sz="1000" dirty="0"/>
          </a:p>
        </p:txBody>
      </p:sp>
      <p:sp>
        <p:nvSpPr>
          <p:cNvPr id="133" name="Text Placeholder 10">
            <a:extLst>
              <a:ext uri="{FF2B5EF4-FFF2-40B4-BE49-F238E27FC236}">
                <a16:creationId xmlns:a16="http://schemas.microsoft.com/office/drawing/2014/main" id="{8D7A59AF-F32A-33D9-3F22-208DB08C63EE}"/>
              </a:ext>
            </a:extLst>
          </p:cNvPr>
          <p:cNvSpPr txBox="1">
            <a:spLocks/>
          </p:cNvSpPr>
          <p:nvPr>
            <p:custDataLst>
              <p:tags r:id="rId40"/>
            </p:custDataLst>
          </p:nvPr>
        </p:nvSpPr>
        <p:spPr bwMode="gray">
          <a:xfrm>
            <a:off x="579438" y="2619375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6A5B8657-2771-4EDA-9DEA-1A1013A8C4F4}" type="datetime'''''''''8''''''''''''''''''''''''0''''''''''''%'''''''''''">
              <a:rPr lang="en-US" altLang="en-US" sz="1000" smtClean="0"/>
              <a:pPr/>
              <a:t>80%</a:t>
            </a:fld>
            <a:endParaRPr lang="en-US" sz="1000" dirty="0"/>
          </a:p>
        </p:txBody>
      </p:sp>
      <p:sp>
        <p:nvSpPr>
          <p:cNvPr id="12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gray">
          <a:xfrm>
            <a:off x="649288" y="5911850"/>
            <a:ext cx="1825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8084217E-92C1-4472-9A65-BB1E6EE69CDC}" type="datetime'''''0''''''''''''''''''''%'''''''">
              <a:rPr lang="en-US" altLang="en-US" sz="1000" smtClean="0"/>
              <a:pPr/>
              <a:t>0%</a:t>
            </a:fld>
            <a:endParaRPr lang="en-US" sz="1000" dirty="0"/>
          </a:p>
        </p:txBody>
      </p:sp>
      <p:sp>
        <p:nvSpPr>
          <p:cNvPr id="160" name="Text Placeholder 10">
            <a:extLst>
              <a:ext uri="{FF2B5EF4-FFF2-40B4-BE49-F238E27FC236}">
                <a16:creationId xmlns:a16="http://schemas.microsoft.com/office/drawing/2014/main" id="{F821591B-0D70-73FB-3F36-10E7C08D20C4}"/>
              </a:ext>
            </a:extLst>
          </p:cNvPr>
          <p:cNvSpPr txBox="1">
            <a:spLocks/>
          </p:cNvSpPr>
          <p:nvPr>
            <p:custDataLst>
              <p:tags r:id="rId42"/>
            </p:custDataLst>
          </p:nvPr>
        </p:nvSpPr>
        <p:spPr bwMode="gray">
          <a:xfrm>
            <a:off x="8970963" y="3572176"/>
            <a:ext cx="6350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dirty="0"/>
              <a:t>India </a:t>
            </a:r>
            <a:fld id="{7C6B90EB-DB41-456D-A28C-C72924773CF5}" type="datetime'''''5''''''''''''''''''''%'''''">
              <a:rPr lang="en-US" altLang="en-US" sz="11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5%</a:t>
            </a:fld>
            <a:endParaRPr lang="en-US" sz="1100" dirty="0"/>
          </a:p>
        </p:txBody>
      </p:sp>
      <p:sp>
        <p:nvSpPr>
          <p:cNvPr id="161" name="Text Placeholder 10">
            <a:extLst>
              <a:ext uri="{FF2B5EF4-FFF2-40B4-BE49-F238E27FC236}">
                <a16:creationId xmlns:a16="http://schemas.microsoft.com/office/drawing/2014/main" id="{B3CA47F4-B3C5-7AFB-90BC-72947A72B0F9}"/>
              </a:ext>
            </a:extLst>
          </p:cNvPr>
          <p:cNvSpPr txBox="1">
            <a:spLocks/>
          </p:cNvSpPr>
          <p:nvPr>
            <p:custDataLst>
              <p:tags r:id="rId43"/>
            </p:custDataLst>
          </p:nvPr>
        </p:nvSpPr>
        <p:spPr bwMode="gray">
          <a:xfrm>
            <a:off x="3976688" y="3591787"/>
            <a:ext cx="719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dirty="0"/>
              <a:t>Japan</a:t>
            </a:r>
            <a:r>
              <a:rPr lang="en-US" altLang="en-US" sz="1100" dirty="0">
                <a:effectLst/>
              </a:rPr>
              <a:t> 7%</a:t>
            </a:r>
            <a:endParaRPr lang="en-US" sz="1100" dirty="0"/>
          </a:p>
        </p:txBody>
      </p:sp>
      <p:sp>
        <p:nvSpPr>
          <p:cNvPr id="158" name="Text Placeholder 10">
            <a:extLst>
              <a:ext uri="{FF2B5EF4-FFF2-40B4-BE49-F238E27FC236}">
                <a16:creationId xmlns:a16="http://schemas.microsoft.com/office/drawing/2014/main" id="{F821591B-0D70-73FB-3F36-10E7C08D20C4}"/>
              </a:ext>
            </a:extLst>
          </p:cNvPr>
          <p:cNvSpPr txBox="1">
            <a:spLocks/>
          </p:cNvSpPr>
          <p:nvPr>
            <p:custDataLst>
              <p:tags r:id="rId44"/>
            </p:custDataLst>
          </p:nvPr>
        </p:nvSpPr>
        <p:spPr bwMode="gray">
          <a:xfrm>
            <a:off x="3965575" y="3329850"/>
            <a:ext cx="7413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dirty="0">
                <a:effectLst/>
              </a:rPr>
              <a:t>India </a:t>
            </a:r>
            <a:fld id="{CAAE05AD-5E21-423E-BEAF-05F0AF5F0F48}" type="datetime'''''''''6''''''''%'''''''''''''''''''">
              <a:rPr lang="en-US" altLang="en-US" sz="11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6%</a:t>
            </a:fld>
            <a:endParaRPr lang="en-US" sz="1100" dirty="0"/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CBFE6820-A4F5-7C72-1369-61D4248A6B4B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gray">
          <a:xfrm>
            <a:off x="11202988" y="1608138"/>
            <a:ext cx="3079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/>
              <a:t>9%</a:t>
            </a:r>
          </a:p>
        </p:txBody>
      </p:sp>
      <p:sp>
        <p:nvSpPr>
          <p:cNvPr id="42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6"/>
            </p:custDataLst>
          </p:nvPr>
        </p:nvSpPr>
        <p:spPr bwMode="gray">
          <a:xfrm>
            <a:off x="9085263" y="1608138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/>
              <a:t>29</a:t>
            </a:r>
            <a:r>
              <a:rPr lang="en-US" altLang="en-US" sz="1400" dirty="0"/>
              <a:t>%</a:t>
            </a:r>
            <a:endParaRPr lang="en-US" sz="1400" dirty="0"/>
          </a:p>
        </p:txBody>
      </p:sp>
      <p:sp>
        <p:nvSpPr>
          <p:cNvPr id="42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7"/>
            </p:custDataLst>
          </p:nvPr>
        </p:nvSpPr>
        <p:spPr bwMode="gray">
          <a:xfrm>
            <a:off x="4132263" y="1608138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/>
              <a:t>62</a:t>
            </a:r>
            <a:r>
              <a:rPr lang="en-US" altLang="en-US" sz="1400" dirty="0"/>
              <a:t>%</a:t>
            </a:r>
            <a:endParaRPr lang="en-US" sz="1400" dirty="0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40976852-4FBC-F338-A8DF-766EA1241578}"/>
              </a:ext>
            </a:extLst>
          </p:cNvPr>
          <p:cNvSpPr txBox="1">
            <a:spLocks/>
          </p:cNvSpPr>
          <p:nvPr>
            <p:custDataLst>
              <p:tags r:id="rId48"/>
            </p:custDataLst>
          </p:nvPr>
        </p:nvSpPr>
        <p:spPr bwMode="auto">
          <a:xfrm>
            <a:off x="11136313" y="6046788"/>
            <a:ext cx="4429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4CE5EF9-6550-4ADC-AD69-0CE1746050CD}" type="datetime'''O''''''''''''''''''the''r'''''''''''''''''''''''''">
              <a:rPr lang="en-US" altLang="en-US" sz="1400" smtClean="0"/>
              <a:pPr/>
              <a:t>Other</a:t>
            </a:fld>
            <a:endParaRPr lang="en-US" sz="1400" dirty="0"/>
          </a:p>
        </p:txBody>
      </p:sp>
      <p:sp>
        <p:nvSpPr>
          <p:cNvPr id="156" name="Text Placeholder 10">
            <a:extLst>
              <a:ext uri="{FF2B5EF4-FFF2-40B4-BE49-F238E27FC236}">
                <a16:creationId xmlns:a16="http://schemas.microsoft.com/office/drawing/2014/main" id="{2128052E-9899-561C-0DDA-D1118FE333EC}"/>
              </a:ext>
            </a:extLst>
          </p:cNvPr>
          <p:cNvSpPr txBox="1">
            <a:spLocks/>
          </p:cNvSpPr>
          <p:nvPr>
            <p:custDataLst>
              <p:tags r:id="rId49"/>
            </p:custDataLst>
          </p:nvPr>
        </p:nvSpPr>
        <p:spPr bwMode="gray">
          <a:xfrm>
            <a:off x="9007475" y="5466063"/>
            <a:ext cx="563563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China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99798FF-0FFC-4339-A52D-5065B36852AC}" type="datetime'''''''''''''''''''1''''''''''''''''5''''''''''''''''''''''%'">
              <a:rPr lang="en-US" altLang="en-US" sz="1400" smtClean="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15%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7" name="Text Placeholder 10">
            <a:extLst>
              <a:ext uri="{FF2B5EF4-FFF2-40B4-BE49-F238E27FC236}">
                <a16:creationId xmlns:a16="http://schemas.microsoft.com/office/drawing/2014/main" id="{1A113361-376A-449D-397A-49A77139586B}"/>
              </a:ext>
            </a:extLst>
          </p:cNvPr>
          <p:cNvSpPr txBox="1">
            <a:spLocks/>
          </p:cNvSpPr>
          <p:nvPr>
            <p:custDataLst>
              <p:tags r:id="rId50"/>
            </p:custDataLst>
          </p:nvPr>
        </p:nvSpPr>
        <p:spPr bwMode="auto">
          <a:xfrm>
            <a:off x="9115425" y="6046788"/>
            <a:ext cx="3460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/>
              <a:t>Electric Arc Furnace (EAF)</a:t>
            </a:r>
            <a:endParaRPr lang="en-US" sz="1400" dirty="0"/>
          </a:p>
        </p:txBody>
      </p:sp>
      <p:sp>
        <p:nvSpPr>
          <p:cNvPr id="183" name="Text Placeholder 10">
            <a:extLst>
              <a:ext uri="{FF2B5EF4-FFF2-40B4-BE49-F238E27FC236}">
                <a16:creationId xmlns:a16="http://schemas.microsoft.com/office/drawing/2014/main" id="{A8848462-2FFF-433F-F7B9-8CBBEC5AFED5}"/>
              </a:ext>
            </a:extLst>
          </p:cNvPr>
          <p:cNvSpPr txBox="1">
            <a:spLocks/>
          </p:cNvSpPr>
          <p:nvPr>
            <p:custDataLst>
              <p:tags r:id="rId51"/>
            </p:custDataLst>
          </p:nvPr>
        </p:nvSpPr>
        <p:spPr bwMode="gray">
          <a:xfrm>
            <a:off x="8937625" y="2375735"/>
            <a:ext cx="7016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33338" tIns="0" rIns="33338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dirty="0"/>
              <a:t>Other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1CB2E97-0CE5-4B6D-993D-5C7A170F2E8E}" type="datetime'''''''''''''''''''3''''''7''''''''''''''''''''''''''''''%'">
              <a:rPr lang="en-US" altLang="en-US" sz="11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37%</a:t>
            </a:fld>
            <a:endParaRPr lang="en-US" sz="1100" dirty="0"/>
          </a:p>
        </p:txBody>
      </p:sp>
      <p:sp>
        <p:nvSpPr>
          <p:cNvPr id="173" name="Text Placeholder 10">
            <a:extLst>
              <a:ext uri="{FF2B5EF4-FFF2-40B4-BE49-F238E27FC236}">
                <a16:creationId xmlns:a16="http://schemas.microsoft.com/office/drawing/2014/main" id="{B8E6E18C-4D47-2BC7-9519-7231A6CD541E}"/>
              </a:ext>
            </a:extLst>
          </p:cNvPr>
          <p:cNvSpPr txBox="1">
            <a:spLocks/>
          </p:cNvSpPr>
          <p:nvPr>
            <p:custDataLst>
              <p:tags r:id="rId52"/>
            </p:custDataLst>
          </p:nvPr>
        </p:nvSpPr>
        <p:spPr bwMode="gray">
          <a:xfrm>
            <a:off x="5738813" y="2475774"/>
            <a:ext cx="569913" cy="152400"/>
          </a:xfrm>
          <a:prstGeom prst="rect">
            <a:avLst/>
          </a:prstGeom>
          <a:solidFill>
            <a:srgbClr val="DACFF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/>
              <a:t>Brazil </a:t>
            </a:r>
            <a:fld id="{ACA3DEFF-041C-4AC1-B1A9-33B2D93EEC92}" type="datetime'''''''''1''''''''''''''''%'''''">
              <a:rPr lang="en-US" altLang="en-US" sz="1000" smtClean="0"/>
              <a:pPr/>
              <a:t>1%</a:t>
            </a:fld>
            <a:endParaRPr lang="en-US" sz="1000" dirty="0"/>
          </a:p>
        </p:txBody>
      </p:sp>
      <p:sp>
        <p:nvSpPr>
          <p:cNvPr id="150" name="Text Placeholder 10">
            <a:extLst>
              <a:ext uri="{FF2B5EF4-FFF2-40B4-BE49-F238E27FC236}">
                <a16:creationId xmlns:a16="http://schemas.microsoft.com/office/drawing/2014/main" id="{6D361162-997C-8F29-58E6-6428C3F7521E}"/>
              </a:ext>
            </a:extLst>
          </p:cNvPr>
          <p:cNvSpPr txBox="1">
            <a:spLocks/>
          </p:cNvSpPr>
          <p:nvPr>
            <p:custDataLst>
              <p:tags r:id="rId53"/>
            </p:custDataLst>
          </p:nvPr>
        </p:nvSpPr>
        <p:spPr bwMode="gray">
          <a:xfrm>
            <a:off x="8996363" y="3778551"/>
            <a:ext cx="5857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dirty="0"/>
              <a:t>Italy </a:t>
            </a:r>
            <a:fld id="{D133F4EF-9D5E-4E25-971E-73CEC03F54B9}" type="datetime'5''''%'''''''''''''''''">
              <a:rPr lang="en-US" altLang="en-US" sz="1100" smtClean="0"/>
              <a:pPr/>
              <a:t>5%</a:t>
            </a:fld>
            <a:endParaRPr lang="en-US" sz="1100" dirty="0"/>
          </a:p>
        </p:txBody>
      </p:sp>
      <p:sp>
        <p:nvSpPr>
          <p:cNvPr id="148" name="Text Placeholder 10">
            <a:extLst>
              <a:ext uri="{FF2B5EF4-FFF2-40B4-BE49-F238E27FC236}">
                <a16:creationId xmlns:a16="http://schemas.microsoft.com/office/drawing/2014/main" id="{2128052E-9899-561C-0DDA-D1118FE333EC}"/>
              </a:ext>
            </a:extLst>
          </p:cNvPr>
          <p:cNvSpPr txBox="1">
            <a:spLocks/>
          </p:cNvSpPr>
          <p:nvPr>
            <p:custDataLst>
              <p:tags r:id="rId54"/>
            </p:custDataLst>
          </p:nvPr>
        </p:nvSpPr>
        <p:spPr bwMode="gray">
          <a:xfrm>
            <a:off x="3971925" y="4619625"/>
            <a:ext cx="7270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33338" tIns="0" rIns="33338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China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53%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9" name="Text Placeholder 10">
            <a:extLst>
              <a:ext uri="{FF2B5EF4-FFF2-40B4-BE49-F238E27FC236}">
                <a16:creationId xmlns:a16="http://schemas.microsoft.com/office/drawing/2014/main" id="{6D361162-997C-8F29-58E6-6428C3F7521E}"/>
              </a:ext>
            </a:extLst>
          </p:cNvPr>
          <p:cNvSpPr txBox="1">
            <a:spLocks/>
          </p:cNvSpPr>
          <p:nvPr>
            <p:custDataLst>
              <p:tags r:id="rId55"/>
            </p:custDataLst>
          </p:nvPr>
        </p:nvSpPr>
        <p:spPr bwMode="gray">
          <a:xfrm>
            <a:off x="9004300" y="4481813"/>
            <a:ext cx="5683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dirty="0"/>
              <a:t>Iran </a:t>
            </a:r>
            <a:fld id="{3E5B1AFE-143D-4CB7-915A-5CE0BEB85DD7}" type="datetime'''7''''%'''''''''''''''''''''''''''''''''''''''''''''''''''''">
              <a:rPr lang="en-US" altLang="en-US" sz="1100" smtClean="0"/>
              <a:pPr/>
              <a:t>7%</a:t>
            </a:fld>
            <a:endParaRPr lang="en-US" sz="1100" dirty="0"/>
          </a:p>
        </p:txBody>
      </p:sp>
      <p:sp>
        <p:nvSpPr>
          <p:cNvPr id="165" name="Text Placeholder 10">
            <a:extLst>
              <a:ext uri="{FF2B5EF4-FFF2-40B4-BE49-F238E27FC236}">
                <a16:creationId xmlns:a16="http://schemas.microsoft.com/office/drawing/2014/main" id="{B8E6E18C-4D47-2BC7-9519-7231A6CD541E}"/>
              </a:ext>
            </a:extLst>
          </p:cNvPr>
          <p:cNvSpPr txBox="1">
            <a:spLocks/>
          </p:cNvSpPr>
          <p:nvPr>
            <p:custDataLst>
              <p:tags r:id="rId56"/>
            </p:custDataLst>
          </p:nvPr>
        </p:nvSpPr>
        <p:spPr bwMode="gray">
          <a:xfrm>
            <a:off x="2328863" y="2780575"/>
            <a:ext cx="6397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/>
              <a:t>Russia </a:t>
            </a:r>
            <a:fld id="{5D9540A7-ECEA-419E-87BE-B89131163D50}" type="datetime'''''''''''4''''''''''''''''''''''''''''''%'''''">
              <a:rPr lang="en-US" altLang="en-US" sz="1000" smtClean="0"/>
              <a:pPr/>
              <a:t>4%</a:t>
            </a:fld>
            <a:endParaRPr lang="en-US" sz="1000" dirty="0"/>
          </a:p>
        </p:txBody>
      </p:sp>
      <p:sp>
        <p:nvSpPr>
          <p:cNvPr id="147" name="Text Placeholder 10">
            <a:extLst>
              <a:ext uri="{FF2B5EF4-FFF2-40B4-BE49-F238E27FC236}">
                <a16:creationId xmlns:a16="http://schemas.microsoft.com/office/drawing/2014/main" id="{4F5D7178-A979-BFCC-46D5-D3FB5D2D5283}"/>
              </a:ext>
            </a:extLst>
          </p:cNvPr>
          <p:cNvSpPr txBox="1">
            <a:spLocks/>
          </p:cNvSpPr>
          <p:nvPr>
            <p:custDataLst>
              <p:tags r:id="rId57"/>
            </p:custDataLst>
          </p:nvPr>
        </p:nvSpPr>
        <p:spPr bwMode="gray">
          <a:xfrm>
            <a:off x="8812213" y="3407076"/>
            <a:ext cx="9525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dirty="0"/>
              <a:t>South Korea </a:t>
            </a:r>
            <a:fld id="{7CC196A8-135C-4B5B-9DE5-36F962850261}" type="datetime'''''4''''''''''''''''''''''%'">
              <a:rPr lang="en-US" altLang="en-US" sz="11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4%</a:t>
            </a:fld>
            <a:endParaRPr lang="en-US" sz="1100" dirty="0"/>
          </a:p>
        </p:txBody>
      </p:sp>
      <p:sp>
        <p:nvSpPr>
          <p:cNvPr id="171" name="Text Placeholder 10">
            <a:extLst>
              <a:ext uri="{FF2B5EF4-FFF2-40B4-BE49-F238E27FC236}">
                <a16:creationId xmlns:a16="http://schemas.microsoft.com/office/drawing/2014/main" id="{4F5D7178-A979-BFCC-46D5-D3FB5D2D5283}"/>
              </a:ext>
            </a:extLst>
          </p:cNvPr>
          <p:cNvSpPr txBox="1">
            <a:spLocks/>
          </p:cNvSpPr>
          <p:nvPr>
            <p:custDataLst>
              <p:tags r:id="rId58"/>
            </p:custDataLst>
          </p:nvPr>
        </p:nvSpPr>
        <p:spPr bwMode="gray">
          <a:xfrm>
            <a:off x="3760788" y="2921862"/>
            <a:ext cx="11509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dirty="0"/>
              <a:t>South Korea </a:t>
            </a:r>
            <a:fld id="{7DEB5B6E-0C8F-4E48-B0A3-8A2E28DAD5A4}" type="datetime'''''''''''''''''''''''''''''''''''4%'''''''''''''''''''''">
              <a:rPr lang="en-US" altLang="en-US" sz="11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4%</a:t>
            </a:fld>
            <a:endParaRPr lang="en-US" sz="1100" dirty="0"/>
          </a:p>
        </p:txBody>
      </p:sp>
      <p:sp>
        <p:nvSpPr>
          <p:cNvPr id="155" name="Text Placeholder 10">
            <a:extLst>
              <a:ext uri="{FF2B5EF4-FFF2-40B4-BE49-F238E27FC236}">
                <a16:creationId xmlns:a16="http://schemas.microsoft.com/office/drawing/2014/main" id="{B8E6E18C-4D47-2BC7-9519-7231A6CD541E}"/>
              </a:ext>
            </a:extLst>
          </p:cNvPr>
          <p:cNvSpPr txBox="1">
            <a:spLocks/>
          </p:cNvSpPr>
          <p:nvPr>
            <p:custDataLst>
              <p:tags r:id="rId59"/>
            </p:custDataLst>
          </p:nvPr>
        </p:nvSpPr>
        <p:spPr bwMode="gray">
          <a:xfrm>
            <a:off x="8904288" y="3992863"/>
            <a:ext cx="7699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dirty="0"/>
              <a:t>Russia </a:t>
            </a:r>
            <a:fld id="{9F5302D3-6683-4F55-8B4E-3B3394601B35}" type="datetime'''''''''5''''''''%'''''''''''''''''''''''''''''">
              <a:rPr lang="en-US" altLang="en-US" sz="1100" smtClean="0"/>
              <a:pPr/>
              <a:t>5%</a:t>
            </a:fld>
            <a:endParaRPr lang="en-US" sz="1100" dirty="0"/>
          </a:p>
        </p:txBody>
      </p:sp>
      <p:sp>
        <p:nvSpPr>
          <p:cNvPr id="181" name="Text Placeholder 10">
            <a:extLst>
              <a:ext uri="{FF2B5EF4-FFF2-40B4-BE49-F238E27FC236}">
                <a16:creationId xmlns:a16="http://schemas.microsoft.com/office/drawing/2014/main" id="{2FA6937D-2F90-8B70-30F5-3E31ADBF2A04}"/>
              </a:ext>
            </a:extLst>
          </p:cNvPr>
          <p:cNvSpPr txBox="1">
            <a:spLocks/>
          </p:cNvSpPr>
          <p:nvPr>
            <p:custDataLst>
              <p:tags r:id="rId60"/>
            </p:custDataLst>
          </p:nvPr>
        </p:nvSpPr>
        <p:spPr bwMode="gray">
          <a:xfrm>
            <a:off x="3665538" y="3098075"/>
            <a:ext cx="13414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dirty="0"/>
              <a:t>Luxembourg </a:t>
            </a:r>
            <a:fld id="{A310963E-BDF2-4F70-A86D-4A1A26824C1A}" type="datetime'''''''''''''''''''''''''''''''''''''5''''''''''''''%'">
              <a:rPr lang="en-US" altLang="en-US" sz="11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5%</a:t>
            </a:fld>
            <a:endParaRPr lang="en-US" sz="1100" dirty="0"/>
          </a:p>
        </p:txBody>
      </p:sp>
      <p:sp>
        <p:nvSpPr>
          <p:cNvPr id="152" name="Text Placeholder 10">
            <a:extLst>
              <a:ext uri="{FF2B5EF4-FFF2-40B4-BE49-F238E27FC236}">
                <a16:creationId xmlns:a16="http://schemas.microsoft.com/office/drawing/2014/main" id="{B3CA47F4-B3C5-7AFB-90BC-72947A72B0F9}"/>
              </a:ext>
            </a:extLst>
          </p:cNvPr>
          <p:cNvSpPr txBox="1">
            <a:spLocks/>
          </p:cNvSpPr>
          <p:nvPr>
            <p:custDataLst>
              <p:tags r:id="rId61"/>
            </p:custDataLst>
          </p:nvPr>
        </p:nvSpPr>
        <p:spPr bwMode="gray">
          <a:xfrm>
            <a:off x="8929688" y="4761213"/>
            <a:ext cx="719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dirty="0"/>
              <a:t>Japan </a:t>
            </a:r>
            <a:fld id="{BF15CCF4-76F6-4B4B-AF0E-B28FA1FCEFF8}" type="datetime'''''''7''''''''''%'''''''''''''''''''''''''''''''''''''''">
              <a:rPr lang="en-US" altLang="en-US" sz="11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7%</a:t>
            </a:fld>
            <a:endParaRPr lang="en-US" sz="1100" dirty="0"/>
          </a:p>
        </p:txBody>
      </p:sp>
      <p:sp>
        <p:nvSpPr>
          <p:cNvPr id="166" name="Text Placeholder 10">
            <a:extLst>
              <a:ext uri="{FF2B5EF4-FFF2-40B4-BE49-F238E27FC236}">
                <a16:creationId xmlns:a16="http://schemas.microsoft.com/office/drawing/2014/main" id="{3D114994-DC04-BA98-8F47-4BAD7BBF1215}"/>
              </a:ext>
            </a:extLst>
          </p:cNvPr>
          <p:cNvSpPr txBox="1">
            <a:spLocks/>
          </p:cNvSpPr>
          <p:nvPr>
            <p:custDataLst>
              <p:tags r:id="rId62"/>
            </p:custDataLst>
          </p:nvPr>
        </p:nvSpPr>
        <p:spPr bwMode="gray">
          <a:xfrm>
            <a:off x="2262188" y="2542449"/>
            <a:ext cx="773113" cy="152400"/>
          </a:xfrm>
          <a:prstGeom prst="rect">
            <a:avLst/>
          </a:prstGeom>
          <a:solidFill>
            <a:srgbClr val="DACFF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/>
              <a:t>Germany </a:t>
            </a:r>
            <a:fld id="{ABEFD85C-4AE6-4B26-BFB4-C7775E48BFC2}" type="datetime'''''2''''''''''''''''''''''%'''''''''''">
              <a:rPr lang="en-US" altLang="en-US" sz="10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2%</a:t>
            </a:fld>
            <a:endParaRPr lang="en-US" sz="1000" dirty="0"/>
          </a:p>
        </p:txBody>
      </p:sp>
      <p:sp>
        <p:nvSpPr>
          <p:cNvPr id="179" name="Text Placeholder 10">
            <a:extLst>
              <a:ext uri="{FF2B5EF4-FFF2-40B4-BE49-F238E27FC236}">
                <a16:creationId xmlns:a16="http://schemas.microsoft.com/office/drawing/2014/main" id="{2FA6937D-2F90-8B70-30F5-3E31ADBF2A04}"/>
              </a:ext>
            </a:extLst>
          </p:cNvPr>
          <p:cNvSpPr txBox="1">
            <a:spLocks/>
          </p:cNvSpPr>
          <p:nvPr>
            <p:custDataLst>
              <p:tags r:id="rId63"/>
            </p:custDataLst>
          </p:nvPr>
        </p:nvSpPr>
        <p:spPr bwMode="gray">
          <a:xfrm>
            <a:off x="8713788" y="4223051"/>
            <a:ext cx="11493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dirty="0">
                <a:effectLst/>
              </a:rPr>
              <a:t>Luxembourg </a:t>
            </a:r>
            <a:fld id="{D32CB059-DE74-4A3E-BF91-EE8CDDF4D2ED}" type="datetime'''6''''''''''''''%'''''''''''''''''">
              <a:rPr lang="en-US" altLang="en-US" sz="11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6%</a:t>
            </a:fld>
            <a:endParaRPr lang="en-US" sz="1100" dirty="0"/>
          </a:p>
        </p:txBody>
      </p:sp>
      <p:sp>
        <p:nvSpPr>
          <p:cNvPr id="174" name="Text Placeholder 10">
            <a:extLst>
              <a:ext uri="{FF2B5EF4-FFF2-40B4-BE49-F238E27FC236}">
                <a16:creationId xmlns:a16="http://schemas.microsoft.com/office/drawing/2014/main" id="{A8848462-2FFF-433F-F7B9-8CBBEC5AFED5}"/>
              </a:ext>
            </a:extLst>
          </p:cNvPr>
          <p:cNvSpPr txBox="1">
            <a:spLocks/>
          </p:cNvSpPr>
          <p:nvPr>
            <p:custDataLst>
              <p:tags r:id="rId64"/>
            </p:custDataLst>
          </p:nvPr>
        </p:nvSpPr>
        <p:spPr bwMode="gray">
          <a:xfrm>
            <a:off x="4064000" y="2002323"/>
            <a:ext cx="54292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dirty="0"/>
              <a:t>Other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100" dirty="0"/>
              <a:t>16%</a:t>
            </a:r>
          </a:p>
        </p:txBody>
      </p:sp>
      <p:sp>
        <p:nvSpPr>
          <p:cNvPr id="154" name="Text Placeholder 10">
            <a:extLst>
              <a:ext uri="{FF2B5EF4-FFF2-40B4-BE49-F238E27FC236}">
                <a16:creationId xmlns:a16="http://schemas.microsoft.com/office/drawing/2014/main" id="{F11EE243-1EF6-7127-376E-6A6308A8DFDC}"/>
              </a:ext>
            </a:extLst>
          </p:cNvPr>
          <p:cNvSpPr txBox="1">
            <a:spLocks/>
          </p:cNvSpPr>
          <p:nvPr>
            <p:custDataLst>
              <p:tags r:id="rId65"/>
            </p:custDataLst>
          </p:nvPr>
        </p:nvSpPr>
        <p:spPr bwMode="gray">
          <a:xfrm>
            <a:off x="8937625" y="5073951"/>
            <a:ext cx="7032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dirty="0"/>
              <a:t>U.S. </a:t>
            </a:r>
            <a:fld id="{7C186959-7430-4ECD-931A-EDCBD0006B3D}" type="datetime'''''9''''''''%'''''''''''''''''''''''''''''''''''''''">
              <a:rPr lang="en-US" altLang="en-US" sz="1100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9%</a:t>
            </a:fld>
            <a:endParaRPr lang="en-US" sz="1100" dirty="0"/>
          </a:p>
        </p:txBody>
      </p:sp>
      <p:sp>
        <p:nvSpPr>
          <p:cNvPr id="184" name="Text Placeholder 10">
            <a:extLst>
              <a:ext uri="{FF2B5EF4-FFF2-40B4-BE49-F238E27FC236}">
                <a16:creationId xmlns:a16="http://schemas.microsoft.com/office/drawing/2014/main" id="{25ADD882-F576-79DD-CB61-D2D35BF52E53}"/>
              </a:ext>
            </a:extLst>
          </p:cNvPr>
          <p:cNvSpPr txBox="1">
            <a:spLocks/>
          </p:cNvSpPr>
          <p:nvPr>
            <p:custDataLst>
              <p:tags r:id="rId66"/>
            </p:custDataLst>
          </p:nvPr>
        </p:nvSpPr>
        <p:spPr bwMode="auto">
          <a:xfrm>
            <a:off x="4222750" y="6046788"/>
            <a:ext cx="2270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Blast Furnace (BF)</a:t>
            </a:r>
          </a:p>
        </p:txBody>
      </p:sp>
      <p:sp>
        <p:nvSpPr>
          <p:cNvPr id="159" name="Text Placeholder 10">
            <a:extLst>
              <a:ext uri="{FF2B5EF4-FFF2-40B4-BE49-F238E27FC236}">
                <a16:creationId xmlns:a16="http://schemas.microsoft.com/office/drawing/2014/main" id="{F11EE243-1EF6-7127-376E-6A6308A8DFDC}"/>
              </a:ext>
            </a:extLst>
          </p:cNvPr>
          <p:cNvSpPr txBox="1">
            <a:spLocks/>
          </p:cNvSpPr>
          <p:nvPr>
            <p:custDataLst>
              <p:tags r:id="rId67"/>
            </p:custDataLst>
          </p:nvPr>
        </p:nvSpPr>
        <p:spPr bwMode="gray">
          <a:xfrm>
            <a:off x="5738813" y="2645637"/>
            <a:ext cx="568325" cy="152400"/>
          </a:xfrm>
          <a:prstGeom prst="rect">
            <a:avLst/>
          </a:prstGeom>
          <a:solidFill>
            <a:srgbClr val="DACFF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000" dirty="0"/>
              <a:t>U.S. 13%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1667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592" imgH="591" progId="TCLayout.ActiveDocument.1">
                  <p:embed/>
                </p:oleObj>
              </mc:Choice>
              <mc:Fallback>
                <p:oleObj name="think-cell Slide" r:id="rId33" imgW="592" imgH="591" progId="TCLayout.ActiveDocument.1">
                  <p:embed/>
                  <p:pic>
                    <p:nvPicPr>
                      <p:cNvPr id="5" name="think-cell data - do not delete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IEA expects technology transition to take off after 2030, and CCUS to play the biggest role in 2050 of all green steel technologies</a:t>
            </a:r>
          </a:p>
        </p:txBody>
      </p:sp>
      <p:graphicFrame>
        <p:nvGraphicFramePr>
          <p:cNvPr id="107" name="Chart 106">
            <a:extLst>
              <a:ext uri="{FF2B5EF4-FFF2-40B4-BE49-F238E27FC236}">
                <a16:creationId xmlns:a16="http://schemas.microsoft.com/office/drawing/2014/main" id="{4798E3FB-5667-919D-FBDA-D5F0416BD528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497204443"/>
              </p:ext>
            </p:extLst>
          </p:nvPr>
        </p:nvGraphicFramePr>
        <p:xfrm>
          <a:off x="728663" y="2108200"/>
          <a:ext cx="7191375" cy="374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5"/>
          </a:graphicData>
        </a:graphic>
      </p:graphicFrame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04B0164-EFE5-88B7-4D64-FBC4A522E38F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 bwMode="gray">
          <a:xfrm>
            <a:off x="473075" y="4889500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9D2A9C17-673D-4DAF-9F45-ED02FF9EF1D9}" type="datetime'''''''''''''2''''''''''''''''''''''''0''''''%'''''''''">
              <a:rPr lang="en-US" altLang="en-US" sz="1000" smtClean="0"/>
              <a:pPr/>
              <a:t>20%</a:t>
            </a:fld>
            <a:endParaRPr lang="en-US" sz="1000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EF76E3B-CAC2-6554-60CB-4503834631CA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473075" y="4230688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38895A0-4A31-4843-99DF-DF7A6AF5909E}" type="datetime'''''''''''''''''''40''''''''''''''''''''''''%'">
              <a:rPr lang="en-US" altLang="en-US" sz="1000" smtClean="0"/>
              <a:pPr/>
              <a:t>40%</a:t>
            </a:fld>
            <a:endParaRPr lang="en-US" sz="1000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EE348F4-6756-8F4B-AAA9-8D3C52D3C0BD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473075" y="3573463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35DAE7FF-3714-4E73-A3EC-CA5E8775BDDD}" type="datetime'''''''''''''''''''''''''6''''''''''''''''''''''''0''''''''%'''">
              <a:rPr lang="en-US" altLang="en-US" sz="1000" smtClean="0"/>
              <a:pPr/>
              <a:t>60%</a:t>
            </a:fld>
            <a:endParaRPr lang="en-US" sz="1000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4154F00-CFD5-F4F6-598F-3456E3252EDC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473075" y="2914650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BA112716-A12C-44CB-9412-7A8ADD373A5F}" type="datetime'''''80''''''''''''''''''''''''''%'''''''''''">
              <a:rPr lang="en-US" altLang="en-US" sz="1000" smtClean="0"/>
              <a:pPr/>
              <a:t>80%</a:t>
            </a:fld>
            <a:endParaRPr lang="en-US" sz="1000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C03F281-16E5-C975-5A16-58693A72B9C2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542925" y="5546725"/>
            <a:ext cx="1825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BFB9C98E-3E17-4FD3-B13F-E1001B1E5106}" type="datetime'''''''''''''''''''''''''''''''''''''0%'">
              <a:rPr lang="en-US" altLang="en-US" sz="1000" smtClean="0"/>
              <a:pPr/>
              <a:t>0%</a:t>
            </a:fld>
            <a:endParaRPr lang="en-US" sz="1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72470F-AC26-AD42-4BB3-A0AA2A1DF972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gray">
          <a:xfrm>
            <a:off x="403225" y="2257425"/>
            <a:ext cx="3222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FBCB9124-9072-477F-BE26-69C31BF329E6}" type="datetime'''''''1''''''''''''0''''''0''''''''''''''''''''''%'''''''">
              <a:rPr lang="en-US" altLang="en-US" sz="1000" smtClean="0"/>
              <a:pPr/>
              <a:t>100%</a:t>
            </a:fld>
            <a:endParaRPr lang="en-US" sz="1000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1835150" y="5665788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67FF604-C709-4955-B931-EC4B629CC814}" type="datetime'''''''''''''''''''''''''2''''''''0''2''''2'">
              <a:rPr lang="en-US" altLang="en-US" sz="1000" smtClean="0"/>
              <a:pPr/>
              <a:t>2022</a:t>
            </a:fld>
            <a:endParaRPr lang="en-US" sz="1000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4176713" y="5665788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869E3C4-D6F7-4497-AC16-FA0D356DA084}" type="datetime'''''''''''''''''''''''''''''''203''''''''0'''">
              <a:rPr lang="en-US" altLang="en-US" sz="1000" smtClean="0"/>
              <a:pPr/>
              <a:t>2030</a:t>
            </a:fld>
            <a:endParaRPr lang="en-US" sz="1000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6519863" y="5665788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23130EF-7785-4FF8-9412-06B7FA7C02E0}" type="datetime'''''''''''''''''''''''''''''''''''''2''''''''''0''5''''0'">
              <a:rPr lang="en-US" altLang="en-US" sz="1000" smtClean="0"/>
              <a:pPr/>
              <a:t>2050</a:t>
            </a:fld>
            <a:endParaRPr lang="en-US" sz="1000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E2CAA82-03EA-ACF8-03F6-4F031CF1DE9F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 bwMode="auto">
          <a:xfrm>
            <a:off x="403225" y="2003425"/>
            <a:ext cx="46212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000" dirty="0">
                <a:cs typeface="Arial"/>
              </a:rPr>
              <a:t>Production of crude steel by technology in IEA net zero scenario, 2022-2050 (in %)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F17387-CB59-F114-DC82-5F7BC7C65AF6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1587500" y="5845175"/>
            <a:ext cx="5440363" cy="4572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AC8C48-6234-1C33-C54F-D894634AFF3A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1638300" y="5900738"/>
            <a:ext cx="179388" cy="133350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C6416A-178B-FDC2-561A-13E5DF78B9C1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6281738" y="5900738"/>
            <a:ext cx="179388" cy="133350"/>
          </a:xfrm>
          <a:prstGeom prst="rect">
            <a:avLst/>
          </a:prstGeom>
          <a:solidFill>
            <a:srgbClr val="BEC7D0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8F7EE3-8596-23BA-DAF4-D021CDCD281B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1638300" y="6103938"/>
            <a:ext cx="179388" cy="133350"/>
          </a:xfrm>
          <a:prstGeom prst="rect">
            <a:avLst/>
          </a:prstGeom>
          <a:solidFill>
            <a:schemeClr val="accent2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58186E9-F80E-1FF6-94EA-14C86F56715D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5014913" y="6103938"/>
            <a:ext cx="179388" cy="133350"/>
          </a:xfrm>
          <a:prstGeom prst="rect">
            <a:avLst/>
          </a:prstGeom>
          <a:solidFill>
            <a:schemeClr val="accent6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1CD81E-BF1D-EB28-8736-82E592F3EBF6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3206750" y="5900738"/>
            <a:ext cx="179388" cy="133350"/>
          </a:xfrm>
          <a:prstGeom prst="rect">
            <a:avLst/>
          </a:prstGeom>
          <a:solidFill>
            <a:schemeClr val="accent3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4A604C-AC1F-C521-2B80-C25F035C719D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5014913" y="5900738"/>
            <a:ext cx="179388" cy="133350"/>
          </a:xfrm>
          <a:prstGeom prst="rect">
            <a:avLst/>
          </a:prstGeom>
          <a:solidFill>
            <a:schemeClr val="accent5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EFC16B-CC4E-5C54-F9F1-9810B7F89C78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3206750" y="6103938"/>
            <a:ext cx="179388" cy="133350"/>
          </a:xfrm>
          <a:prstGeom prst="rect">
            <a:avLst/>
          </a:prstGeom>
          <a:solidFill>
            <a:schemeClr val="accent4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3FE8AB7-C8AA-E119-B958-808907573684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5245100" y="5895975"/>
            <a:ext cx="9350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83C73479-0C32-4258-BC2B-DDB2C73BCB5A}" type="datetime'C''C''''''''''''''U''''''''S-E''''''quipp''''''''''ed'''''''''">
              <a:rPr lang="en-US" altLang="en-US" sz="1000" smtClean="0"/>
              <a:pPr/>
              <a:t>CCUS-Equipped</a:t>
            </a:fld>
            <a:endParaRPr lang="en-US" sz="1000" dirty="0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B0BA34CF-4049-298D-A5DB-ED88B6239A0E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3436938" y="6099175"/>
            <a:ext cx="1041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988ACF79-28E4-4482-86B6-B2C5AB3038B8}" type="datetime'''''E''l''''''e''ctro''lysis-B''''a''''''''s''''ed'''''''''">
              <a:rPr lang="en-US" altLang="en-US" sz="1000" smtClean="0"/>
              <a:pPr/>
              <a:t>Electrolysis-Based</a:t>
            </a:fld>
            <a:endParaRPr lang="en-US" sz="1000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C0E9EA8-3869-D16E-BF13-4B71B97E4608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5245100" y="6099175"/>
            <a:ext cx="7334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B8FB700C-1946-4768-B309-9A246C87AEAD}" type="datetime'''NG D''''''''RI''''''''-''''''''''EA''''F'''''">
              <a:rPr lang="en-US" altLang="en-US" sz="1000" smtClean="0"/>
              <a:pPr/>
              <a:t>NG DRI-EAF</a:t>
            </a:fld>
            <a:endParaRPr lang="en-US" sz="1000" dirty="0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3436938" y="5895975"/>
            <a:ext cx="14763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/>
              <a:t>Green </a:t>
            </a:r>
            <a:r>
              <a:rPr lang="en-US" altLang="en-US" sz="1000" dirty="0"/>
              <a:t>Hydrogen DRI-EAF</a:t>
            </a:r>
            <a:endParaRPr lang="en-US" sz="1000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110FA907-F1E0-C18E-42DE-3CDDA97CE0A1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6511925" y="5895975"/>
            <a:ext cx="4651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28BF233B-3535-430D-9428-CDC5B6001AB0}" type="datetime'''''''B''''''F''''-''B''''''OF'''''''''''''''''''''''''''">
              <a:rPr lang="en-US" altLang="en-US" sz="1000" smtClean="0"/>
              <a:pPr/>
              <a:t>BF-BOF</a:t>
            </a:fld>
            <a:endParaRPr lang="en-US" sz="1000" dirty="0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1868488" y="6099175"/>
            <a:ext cx="12366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ED969442-464B-484D-9370-285D7F7BCEF2}" type="datetime'Othe''r'' ''(inc''.'' ''''''B''''i''o''''e''n''e''rgy)'''''''">
              <a:rPr lang="en-US" altLang="en-US" sz="1000" smtClean="0"/>
              <a:pPr/>
              <a:t>Other (inc. Bioenergy)</a:t>
            </a:fld>
            <a:endParaRPr lang="en-US" sz="1000" dirty="0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1868488" y="5895975"/>
            <a:ext cx="6111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82AE8B77-9DBB-4276-83FB-2AE9E79AF601}" type="datetime'''S''cra''''p'''''''' ''''''E''''''''''A''''''''''''''''F'">
              <a:rPr lang="en-US" altLang="en-US" sz="1000" smtClean="0"/>
              <a:pPr/>
              <a:t>Scrap EAF</a:t>
            </a:fld>
            <a:endParaRPr lang="en-US" sz="1000" dirty="0"/>
          </a:p>
        </p:txBody>
      </p:sp>
      <p:grpSp>
        <p:nvGrpSpPr>
          <p:cNvPr id="55" name="btfpColumnHeaderBox170046"/>
          <p:cNvGrpSpPr/>
          <p:nvPr>
            <p:custDataLst>
              <p:tags r:id="rId29"/>
            </p:custDataLst>
          </p:nvPr>
        </p:nvGrpSpPr>
        <p:grpSpPr>
          <a:xfrm>
            <a:off x="330200" y="1533106"/>
            <a:ext cx="7507288" cy="318997"/>
            <a:chOff x="330200" y="1270000"/>
            <a:chExt cx="3483504" cy="318997"/>
          </a:xfrm>
        </p:grpSpPr>
        <p:sp>
          <p:nvSpPr>
            <p:cNvPr id="53" name="btfpColumnHeaderBoxText170046"/>
            <p:cNvSpPr txBox="1"/>
            <p:nvPr/>
          </p:nvSpPr>
          <p:spPr bwMode="gray">
            <a:xfrm>
              <a:off x="330200" y="1270000"/>
              <a:ext cx="3483504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</a:rPr>
                <a:t>IEA expects scrap steel recycling to play a significant role by 2050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54" name="btfpColumnHeaderBoxLine170046"/>
            <p:cNvCxnSpPr/>
            <p:nvPr/>
          </p:nvCxnSpPr>
          <p:spPr bwMode="gray">
            <a:xfrm>
              <a:off x="330200" y="1588997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btfpNotesBox556267"/>
          <p:cNvSpPr txBox="1"/>
          <p:nvPr>
            <p:custDataLst>
              <p:tags r:id="rId30"/>
            </p:custDataLst>
          </p:nvPr>
        </p:nvSpPr>
        <p:spPr bwMode="gray">
          <a:xfrm>
            <a:off x="330199" y="6345079"/>
            <a:ext cx="115316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</a:t>
            </a:r>
            <a:r>
              <a:rPr lang="en-US" sz="800" dirty="0">
                <a:solidFill>
                  <a:srgbClr val="000000"/>
                </a:solidFill>
                <a:hlinkClick r:id="rId36"/>
              </a:rPr>
              <a:t>IEA</a:t>
            </a:r>
            <a:r>
              <a:rPr lang="en-US" sz="800" dirty="0">
                <a:solidFill>
                  <a:srgbClr val="000000"/>
                </a:solidFill>
              </a:rPr>
              <a:t> (2022); IEA, </a:t>
            </a:r>
            <a:r>
              <a:rPr lang="en-US" sz="800" dirty="0">
                <a:solidFill>
                  <a:srgbClr val="000000"/>
                </a:solidFill>
                <a:hlinkClick r:id="rId37"/>
              </a:rPr>
              <a:t>Net Zero by 2050</a:t>
            </a:r>
            <a:r>
              <a:rPr lang="en-US" sz="800" b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(2021); </a:t>
            </a:r>
            <a:r>
              <a:rPr lang="en-US" sz="800" dirty="0">
                <a:solidFill>
                  <a:srgbClr val="000000"/>
                </a:solidFill>
                <a:hlinkClick r:id="rId38"/>
              </a:rPr>
              <a:t>IEEFA</a:t>
            </a:r>
            <a:r>
              <a:rPr lang="en-US" sz="800" dirty="0">
                <a:solidFill>
                  <a:srgbClr val="000000"/>
                </a:solidFill>
              </a:rPr>
              <a:t> (2022): </a:t>
            </a:r>
            <a:r>
              <a:rPr lang="en-US" sz="800" dirty="0">
                <a:solidFill>
                  <a:srgbClr val="000000"/>
                </a:solidFill>
                <a:hlinkClick r:id="rId39"/>
              </a:rPr>
              <a:t>Net Zero Steel</a:t>
            </a:r>
            <a:r>
              <a:rPr lang="en-US" sz="800" dirty="0">
                <a:solidFill>
                  <a:srgbClr val="000000"/>
                </a:solidFill>
              </a:rPr>
              <a:t> (2021).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Khawsam-ang,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40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41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42"/>
              </a:rPr>
              <a:t>gwagner@columbia.edu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BC732D-A67F-4E36-EB9D-128D163327E0}"/>
              </a:ext>
            </a:extLst>
          </p:cNvPr>
          <p:cNvSpPr txBox="1"/>
          <p:nvPr/>
        </p:nvSpPr>
        <p:spPr bwMode="gray">
          <a:xfrm>
            <a:off x="8379850" y="1578793"/>
            <a:ext cx="3484562" cy="3005951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buNone/>
            </a:pPr>
            <a:r>
              <a:rPr lang="en-US" sz="1250" b="1" dirty="0"/>
              <a:t>Observations</a:t>
            </a:r>
          </a:p>
          <a:p>
            <a:pPr>
              <a:spcBef>
                <a:spcPts val="400"/>
              </a:spcBef>
            </a:pPr>
            <a:r>
              <a:rPr lang="en-US" sz="1050" b="1" dirty="0"/>
              <a:t>The International Energy Agency (IEA) </a:t>
            </a:r>
            <a:r>
              <a:rPr lang="en-US" sz="1050" dirty="0"/>
              <a:t>expects </a:t>
            </a:r>
            <a:r>
              <a:rPr lang="en-US" sz="1050" b="1" dirty="0"/>
              <a:t>limited decarbonization progress until 2030</a:t>
            </a:r>
            <a:r>
              <a:rPr lang="en-US" sz="1050" dirty="0"/>
              <a:t>, with only a slight increase in scrap EAF production and first production using green hydrogen and electrolysis</a:t>
            </a:r>
          </a:p>
          <a:p>
            <a:pPr>
              <a:spcBef>
                <a:spcPts val="400"/>
              </a:spcBef>
            </a:pPr>
            <a:r>
              <a:rPr lang="en-US" sz="1050" b="1" dirty="0"/>
              <a:t>Scrap steel electric arc furnace (EAF) </a:t>
            </a:r>
            <a:r>
              <a:rPr lang="en-US" sz="1050" dirty="0"/>
              <a:t>is</a:t>
            </a:r>
            <a:r>
              <a:rPr lang="en-US" sz="1050" b="1" dirty="0"/>
              <a:t> </a:t>
            </a:r>
            <a:r>
              <a:rPr lang="en-US" sz="1050" dirty="0"/>
              <a:t>expected to become the </a:t>
            </a:r>
            <a:r>
              <a:rPr lang="en-US" sz="1050" b="1" dirty="0"/>
              <a:t>most used production method </a:t>
            </a:r>
            <a:r>
              <a:rPr lang="en-US" sz="1050" dirty="0"/>
              <a:t>for steel </a:t>
            </a:r>
            <a:r>
              <a:rPr lang="en-US" sz="1050" b="1" dirty="0"/>
              <a:t>by 2050 </a:t>
            </a:r>
            <a:r>
              <a:rPr lang="en-US" sz="1050" dirty="0"/>
              <a:t>─ </a:t>
            </a:r>
            <a:br>
              <a:rPr lang="en-US" sz="1050" dirty="0"/>
            </a:br>
            <a:r>
              <a:rPr lang="en-US" sz="1050" b="1" dirty="0"/>
              <a:t>taking 46% market share</a:t>
            </a:r>
          </a:p>
          <a:p>
            <a:pPr>
              <a:spcBef>
                <a:spcPts val="400"/>
              </a:spcBef>
            </a:pPr>
            <a:r>
              <a:rPr lang="en-US" sz="1050" dirty="0">
                <a:solidFill>
                  <a:schemeClr val="tx1"/>
                </a:solidFill>
              </a:rPr>
              <a:t>In the IEA’s scenario, the remaining 54% is split between green hydrogen, electrolysis-based production, and CCUS-equipped production</a:t>
            </a:r>
          </a:p>
          <a:p>
            <a:pPr lvl="1">
              <a:spcBef>
                <a:spcPts val="400"/>
              </a:spcBef>
            </a:pPr>
            <a:r>
              <a:rPr lang="en-US" sz="850" dirty="0"/>
              <a:t>It should be noted that </a:t>
            </a:r>
            <a:r>
              <a:rPr lang="en-US" sz="850" b="1" dirty="0"/>
              <a:t>the effectiveness</a:t>
            </a:r>
            <a:r>
              <a:rPr lang="en-US" sz="850" dirty="0"/>
              <a:t> </a:t>
            </a:r>
            <a:r>
              <a:rPr lang="en-US" sz="850" b="1" dirty="0"/>
              <a:t>of </a:t>
            </a:r>
            <a:r>
              <a:rPr lang="en-US" sz="850" b="1" dirty="0">
                <a:solidFill>
                  <a:schemeClr val="tx1"/>
                </a:solidFill>
              </a:rPr>
              <a:t>carbon capture, utilization, and storage </a:t>
            </a:r>
            <a:r>
              <a:rPr lang="en-US" sz="850" dirty="0">
                <a:solidFill>
                  <a:schemeClr val="tx1"/>
                </a:solidFill>
              </a:rPr>
              <a:t>on blast furnaces is still challenged and </a:t>
            </a:r>
            <a:r>
              <a:rPr lang="en-US" sz="850" b="1" dirty="0">
                <a:solidFill>
                  <a:schemeClr val="tx1"/>
                </a:solidFill>
              </a:rPr>
              <a:t>debated within the steel industry </a:t>
            </a:r>
            <a:endParaRPr lang="en-US" sz="85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3440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8FBD39-9108-CE02-B861-E2CEAE0B65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871152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9" imgW="503" imgH="503" progId="TCLayout.ActiveDocument.1">
                  <p:embed/>
                </p:oleObj>
              </mc:Choice>
              <mc:Fallback>
                <p:oleObj name="think-cell Slide" r:id="rId29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FBD39-9108-CE02-B861-E2CEAE0B6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Mission Possible Partnership, on the other hand, expects green hydrogen and bioenergy to drive decarbonization</a:t>
            </a:r>
            <a:endParaRPr lang="en-US" dirty="0">
              <a:solidFill>
                <a:srgbClr val="FF0000"/>
              </a:solidFill>
              <a:cs typeface="Arial"/>
            </a:endParaRPr>
          </a:p>
        </p:txBody>
      </p:sp>
      <p:cxnSp>
        <p:nvCxnSpPr>
          <p:cNvPr id="521" name="Straight Connector 520">
            <a:extLst>
              <a:ext uri="{FF2B5EF4-FFF2-40B4-BE49-F238E27FC236}">
                <a16:creationId xmlns:a16="http://schemas.microsoft.com/office/drawing/2014/main" id="{A035FFB6-D6EC-9F1C-D4BC-08703831C1AB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5846763" y="3332163"/>
            <a:ext cx="51117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1" name="Straight Connector 540">
            <a:extLst>
              <a:ext uri="{FF2B5EF4-FFF2-40B4-BE49-F238E27FC236}">
                <a16:creationId xmlns:a16="http://schemas.microsoft.com/office/drawing/2014/main" id="{827FBCF1-FF90-BDF1-5192-EF73B6AD9027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9302750" y="5197475"/>
            <a:ext cx="51117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1" name="Straight Connector 530">
            <a:extLst>
              <a:ext uri="{FF2B5EF4-FFF2-40B4-BE49-F238E27FC236}">
                <a16:creationId xmlns:a16="http://schemas.microsoft.com/office/drawing/2014/main" id="{1E2571EC-7C99-1EF0-A6B6-5777FB671817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8150225" y="5197475"/>
            <a:ext cx="51117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7" name="Straight Connector 526">
            <a:extLst>
              <a:ext uri="{FF2B5EF4-FFF2-40B4-BE49-F238E27FC236}">
                <a16:creationId xmlns:a16="http://schemas.microsoft.com/office/drawing/2014/main" id="{114250F9-4E33-3BBF-B80A-B756BAF11D11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6997700" y="4627563"/>
            <a:ext cx="51117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4" name="Straight Connector 473">
            <a:extLst>
              <a:ext uri="{FF2B5EF4-FFF2-40B4-BE49-F238E27FC236}">
                <a16:creationId xmlns:a16="http://schemas.microsoft.com/office/drawing/2014/main" id="{AA3BC349-7935-E934-4A6C-729841B81289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1238250" y="3265488"/>
            <a:ext cx="51117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5" name="Straight Connector 514">
            <a:extLst>
              <a:ext uri="{FF2B5EF4-FFF2-40B4-BE49-F238E27FC236}">
                <a16:creationId xmlns:a16="http://schemas.microsoft.com/office/drawing/2014/main" id="{7486ACE4-E5CB-7670-03E9-690DDC199150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694238" y="3036888"/>
            <a:ext cx="51117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3" name="Straight Connector 502">
            <a:extLst>
              <a:ext uri="{FF2B5EF4-FFF2-40B4-BE49-F238E27FC236}">
                <a16:creationId xmlns:a16="http://schemas.microsoft.com/office/drawing/2014/main" id="{9DB4A250-8782-7C58-0EBC-4818015DFBDF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3541713" y="2514600"/>
            <a:ext cx="51117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3" name="Straight Connector 482">
            <a:extLst>
              <a:ext uri="{FF2B5EF4-FFF2-40B4-BE49-F238E27FC236}">
                <a16:creationId xmlns:a16="http://schemas.microsoft.com/office/drawing/2014/main" id="{11B7E852-A5D3-A7B1-CB2B-18050918635D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2389188" y="2514600"/>
            <a:ext cx="51117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C3953A2-6CBD-DCC2-4F7B-5E58F883D172}"/>
              </a:ext>
            </a:extLst>
          </p:cNvPr>
          <p:cNvGraphicFramePr/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337375769"/>
              </p:ext>
            </p:extLst>
          </p:nvPr>
        </p:nvGraphicFramePr>
        <p:xfrm>
          <a:off x="258763" y="2263775"/>
          <a:ext cx="11685587" cy="318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sp>
        <p:nvSpPr>
          <p:cNvPr id="53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9963150" y="5191125"/>
            <a:ext cx="339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EB9C141-4E93-43AF-A2AB-AE6F54688656}" type="datetime'''0.''''''''''2''''''''''''''5'''''''''''''''''''''''">
              <a:rPr lang="en-US" altLang="en-US" sz="1200" smtClean="0">
                <a:solidFill>
                  <a:schemeClr val="bg1"/>
                </a:solidFill>
              </a:rPr>
              <a:pPr/>
              <a:t>0.25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2BF94DDA-4655-53F7-848F-9B5FA5F009F4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9640888" y="5416550"/>
            <a:ext cx="984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2BDFAF8-C635-4B80-ABA2-BF1B38BD1392}" type="datetime'CO2'' ''r''e''''mo''va''l''''''''s'''''' (e''.g''. D''''AC)'">
              <a:rPr lang="en-US" altLang="en-US" sz="1200" smtClean="0"/>
              <a:pPr/>
              <a:t>CO2 removals (e.g. DAC)</a:t>
            </a:fld>
            <a:endParaRPr lang="en-US" sz="1200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341313" y="2036763"/>
            <a:ext cx="71120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 dirty="0">
                <a:cs typeface="Arial"/>
              </a:rPr>
              <a:t>Annual iron and steel sector CO</a:t>
            </a:r>
            <a:r>
              <a:rPr lang="en-US" sz="1200" baseline="-25000" dirty="0">
                <a:cs typeface="Arial"/>
              </a:rPr>
              <a:t>2</a:t>
            </a:r>
            <a:r>
              <a:rPr lang="en-US" sz="1200" dirty="0">
                <a:cs typeface="Arial"/>
              </a:rPr>
              <a:t> emissions (Scope 1 &amp; 2) reduction by decarbonization route (in Gt  CO</a:t>
            </a:r>
            <a:r>
              <a:rPr lang="en-US" sz="1200" baseline="-25000" dirty="0">
                <a:cs typeface="Arial"/>
              </a:rPr>
              <a:t>2</a:t>
            </a:r>
            <a:r>
              <a:rPr lang="en-US" sz="1200" dirty="0">
                <a:cs typeface="Arial"/>
              </a:rPr>
              <a:t>)</a:t>
            </a:r>
            <a:endParaRPr lang="en-US" sz="1200" dirty="0"/>
          </a:p>
        </p:txBody>
      </p:sp>
      <p:sp>
        <p:nvSpPr>
          <p:cNvPr id="529" name="Text Placeholder 10">
            <a:extLst>
              <a:ext uri="{FF2B5EF4-FFF2-40B4-BE49-F238E27FC236}">
                <a16:creationId xmlns:a16="http://schemas.microsoft.com/office/drawing/2014/main" id="{2BF94DDA-4655-53F7-848F-9B5FA5F009F4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8566150" y="5416550"/>
            <a:ext cx="8318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B70AA6F-1B4D-4A48-9E84-D29E71C3B180}" type="datetime'205''0 ''Secto''r'' ''Re''s''i''du''al Em''i''ssi''''o''n''s'">
              <a:rPr lang="en-US" altLang="en-US" sz="1200" smtClean="0"/>
              <a:pPr/>
              <a:t>2050 Sector Residual Emissions</a:t>
            </a:fld>
            <a:endParaRPr lang="en-US" sz="1200" dirty="0"/>
          </a:p>
        </p:txBody>
      </p:sp>
      <p:sp>
        <p:nvSpPr>
          <p:cNvPr id="6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7608888" y="5416550"/>
            <a:ext cx="4429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C4277A2-6B0F-4B2B-8697-6CD2BF548EF4}" type="datetime'''C''''''''''''''''''C''''''''''U''''''''''''''S'">
              <a:rPr lang="en-US" altLang="en-US" sz="1200" smtClean="0"/>
              <a:pPr/>
              <a:t>CCUS</a:t>
            </a:fld>
            <a:endParaRPr lang="en-US" sz="1200" dirty="0"/>
          </a:p>
        </p:txBody>
      </p:sp>
      <p:sp>
        <p:nvSpPr>
          <p:cNvPr id="6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6140450" y="5416550"/>
            <a:ext cx="10747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EF39233-51D8-4A83-9551-A712271344BE}" type="thinkcell&lt;?xml version=&quot;1.0&quot; encoding=&quot;UTF-16&quot; standalone=&quot;yes&quot;?&gt;&lt;root reqver=&quot;28224&quot;&gt;&lt;version val=&quot;35196&quot;/&gt;&lt;PersistentType&gt;&lt;m_guid val=&quot;a4f2f7ac-0b3b-4841-b41f-aa608261f555&quot;/&gt;&lt;m_prec&gt;&lt;m_bNumberIsYear val=&quot;0&quot;/&gt;&lt;m_chDecimalSymbol17909&gt;.&lt;/m_chDecimalSymbol17909&gt;&lt;m_yearfmt&gt;&lt;begin val=&quot;0&quot;/&gt;&lt;end val=&quot;4&quot;/&gt;&lt;/m_yearfmt&gt;&lt;/m_prec&gt;&lt;m_bUseExcelFont val=&quot;0&quot;/&gt;&lt;m_bUseExcelFontColor val=&quot;0&quot;/&gt;&lt;/PersistentType&gt;&lt;/root&gt;">
              <a:rPr lang="en-US" altLang="en-US" sz="1200" smtClean="0"/>
              <a:pPr/>
              <a:t>Iron reduction w. natural gas, green hydrogen or bioenergy</a:t>
            </a:fld>
            <a:endParaRPr lang="en-US" sz="1200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5094288" y="5416550"/>
            <a:ext cx="86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A7A2FEE-3733-49D8-BA3E-A5DF67DC5ACF}" type="datetime'Tra''''''ns''''''i''tional ''te''''chno''log''i''''e''''s'''''">
              <a:rPr lang="en-US" altLang="en-US" sz="1200" smtClean="0"/>
              <a:pPr/>
              <a:t>Transitional technologies</a:t>
            </a:fld>
            <a:endParaRPr lang="en-US" sz="1200" dirty="0"/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3827462" y="5416550"/>
            <a:ext cx="10937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8FCCDEB-B52E-4771-9E7F-53BCABE6EE9D}" type="datetime'Inc''''rease''d sc''''''r''ap'' ''s''''''''''''te''elmaking'">
              <a:rPr lang="en-US" altLang="en-US" sz="1200" smtClean="0"/>
              <a:pPr/>
              <a:t>Increased scrap steelmaking</a:t>
            </a:fld>
            <a:endParaRPr lang="en-US" sz="1200" dirty="0"/>
          </a:p>
        </p:txBody>
      </p:sp>
      <p:sp>
        <p:nvSpPr>
          <p:cNvPr id="47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2679700" y="5416550"/>
            <a:ext cx="10842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4D5EE37-6CE5-476D-9370-4E266D677112}" type="datetime'2''05''0 E''m''is''''''''''''''s''io''n''''s ''(BAU)'">
              <a:rPr lang="en-US" altLang="en-US" sz="1200" smtClean="0"/>
              <a:pPr/>
              <a:t>2050 Emissions (BAU)</a:t>
            </a:fld>
            <a:endParaRPr lang="en-US" sz="1200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1547813" y="5416550"/>
            <a:ext cx="10429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EFA72EA-B23E-4179-A818-3D53CEFA4DFC}" type="datetime'''''''BAU'' emis''''si''o''''ns ''''in''''''''c''rea''se'''''">
              <a:rPr lang="en-US" altLang="en-US" sz="1200" smtClean="0"/>
              <a:pPr/>
              <a:t>BAU emissions increase</a:t>
            </a:fld>
            <a:endParaRPr lang="en-US" sz="1200" dirty="0"/>
          </a:p>
        </p:txBody>
      </p:sp>
      <p:sp>
        <p:nvSpPr>
          <p:cNvPr id="47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376238" y="5416550"/>
            <a:ext cx="10842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02AE374-308C-4E67-AE47-F7038476EB18}" type="datetime'''''''''2''0''2''0 ''E''mi''s''''''s''i''''''o''''n''s'">
              <a:rPr lang="en-US" altLang="en-US" sz="1200" smtClean="0"/>
              <a:pPr/>
              <a:t>2020 Emissions</a:t>
            </a:fld>
            <a:endParaRPr lang="en-US" sz="1200" dirty="0"/>
          </a:p>
        </p:txBody>
      </p:sp>
      <p:sp>
        <p:nvSpPr>
          <p:cNvPr id="54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11115675" y="5157788"/>
            <a:ext cx="339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A43459A-6AC3-48C6-AF9B-207A0C99F7F5}" type="datetime'0''''.''''''''''''''''''''''0''''0'''''''''''''''''''''">
              <a:rPr lang="en-US" altLang="en-US" sz="1200" b="1" smtClean="0"/>
              <a:pPr/>
              <a:t>0.00</a:t>
            </a:fld>
            <a:endParaRPr lang="en-US" sz="1200" b="1" dirty="0"/>
          </a:p>
        </p:txBody>
      </p:sp>
      <p:sp>
        <p:nvSpPr>
          <p:cNvPr id="547" name="Text Placeholder 10">
            <a:extLst>
              <a:ext uri="{FF2B5EF4-FFF2-40B4-BE49-F238E27FC236}">
                <a16:creationId xmlns:a16="http://schemas.microsoft.com/office/drawing/2014/main" id="{C8451E52-072F-5AC0-930C-1F777CE9C777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10983913" y="5416550"/>
            <a:ext cx="6048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C5BEFF3-9E9B-4086-BD85-A625C42B5026}" type="datetime'''''''''''''N''''''e''t'''''''''''''' Z''''e''''''''r''o'">
              <a:rPr lang="en-US" altLang="en-US" sz="1200" smtClean="0"/>
              <a:pPr/>
              <a:t>Net Zero</a:t>
            </a:fld>
            <a:endParaRPr lang="en-US" sz="1200" dirty="0"/>
          </a:p>
        </p:txBody>
      </p:sp>
      <p:grpSp>
        <p:nvGrpSpPr>
          <p:cNvPr id="33" name="btfpColumnHeaderBox170046"/>
          <p:cNvGrpSpPr/>
          <p:nvPr>
            <p:custDataLst>
              <p:tags r:id="rId25"/>
            </p:custDataLst>
          </p:nvPr>
        </p:nvGrpSpPr>
        <p:grpSpPr>
          <a:xfrm>
            <a:off x="330199" y="1533106"/>
            <a:ext cx="11531599" cy="318997"/>
            <a:chOff x="330200" y="1270000"/>
            <a:chExt cx="3483504" cy="318997"/>
          </a:xfrm>
        </p:grpSpPr>
        <p:sp>
          <p:nvSpPr>
            <p:cNvPr id="34" name="btfpColumnHeaderBoxText170046"/>
            <p:cNvSpPr txBox="1"/>
            <p:nvPr/>
          </p:nvSpPr>
          <p:spPr bwMode="gray">
            <a:xfrm>
              <a:off x="330200" y="1270000"/>
              <a:ext cx="3483504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</a:rPr>
                <a:t>Iron and steel sector breakdown of Mission Possible Partnership (MPP) decarbonization route from 2020 to 2050</a:t>
              </a:r>
            </a:p>
          </p:txBody>
        </p:sp>
        <p:cxnSp>
          <p:nvCxnSpPr>
            <p:cNvPr id="35" name="btfpColumnHeaderBoxLine170046"/>
            <p:cNvCxnSpPr/>
            <p:nvPr/>
          </p:nvCxnSpPr>
          <p:spPr bwMode="gray">
            <a:xfrm>
              <a:off x="330200" y="1588997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5" name="btfpNotesBox544441"/>
          <p:cNvSpPr txBox="1"/>
          <p:nvPr>
            <p:custDataLst>
              <p:tags r:id="rId26"/>
            </p:custDataLst>
          </p:nvPr>
        </p:nvSpPr>
        <p:spPr bwMode="gray">
          <a:xfrm>
            <a:off x="330199" y="6196568"/>
            <a:ext cx="115316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cs typeface="Arial"/>
              </a:rPr>
              <a:t>Notes: BAU = Business as usual, assuming production route mix as of 2020 maintained; Increased scrap steelmaking refers to increase in both Scrap EAF production and use of scrap in primary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cs typeface="Arial"/>
              </a:rPr>
              <a:t>production routes; DAC = direct air carbon capture. </a:t>
            </a:r>
            <a:r>
              <a:rPr lang="en-US" sz="800" dirty="0">
                <a:solidFill>
                  <a:srgbClr val="000000"/>
                </a:solidFill>
              </a:rPr>
              <a:t>Sources: Mission Possible Partnership </a:t>
            </a:r>
            <a:r>
              <a:rPr lang="en-US" sz="800" i="1" dirty="0">
                <a:solidFill>
                  <a:srgbClr val="000000"/>
                </a:solidFill>
                <a:hlinkClick r:id="rId32"/>
              </a:rPr>
              <a:t>Making Net Zero Steel Possible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(2022).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33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34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35"/>
              </a:rPr>
              <a:t>gwagner@columbia.edu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463" name="Rectangle 462"/>
          <p:cNvSpPr/>
          <p:nvPr/>
        </p:nvSpPr>
        <p:spPr bwMode="gray">
          <a:xfrm>
            <a:off x="8051801" y="2260690"/>
            <a:ext cx="3809997" cy="7121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200" i="1" dirty="0">
                <a:solidFill>
                  <a:schemeClr val="tx1"/>
                </a:solidFill>
              </a:rPr>
              <a:t>The Mission Possible Partnership is an industry coalition aimed at sparking the net-zero transformation of seven industrial sectors (including the steel sector)</a:t>
            </a:r>
            <a:endParaRPr lang="en-US" sz="1400" i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37920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68255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7" name="think-cell data - do not delete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Besides green premiums, there are other barriers preventing the adoption of green steel technologies (1/2)</a:t>
            </a:r>
          </a:p>
        </p:txBody>
      </p:sp>
      <p:sp>
        <p:nvSpPr>
          <p:cNvPr id="40" name="btfpNotesBox346256"/>
          <p:cNvSpPr txBox="1"/>
          <p:nvPr>
            <p:custDataLst>
              <p:tags r:id="rId3"/>
            </p:custDataLst>
          </p:nvPr>
        </p:nvSpPr>
        <p:spPr bwMode="gray">
          <a:xfrm>
            <a:off x="330199" y="6298168"/>
            <a:ext cx="9188705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IEA </a:t>
            </a:r>
            <a:r>
              <a:rPr lang="en-US" sz="800" dirty="0">
                <a:solidFill>
                  <a:srgbClr val="000000"/>
                </a:solidFill>
                <a:hlinkClick r:id="rId12"/>
              </a:rPr>
              <a:t>CO2 Transport and Storage</a:t>
            </a:r>
            <a:r>
              <a:rPr lang="en-US" sz="800" dirty="0">
                <a:solidFill>
                  <a:srgbClr val="000000"/>
                </a:solidFill>
              </a:rPr>
              <a:t>,  IEA </a:t>
            </a:r>
            <a:r>
              <a:rPr lang="en-US" sz="800" i="1" dirty="0">
                <a:solidFill>
                  <a:srgbClr val="000000"/>
                </a:solidFill>
                <a:hlinkClick r:id="rId13"/>
              </a:rPr>
              <a:t>Iron and Steel Technology Roadmap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(2020),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Financial Times</a:t>
            </a:r>
            <a:r>
              <a:rPr lang="en-US" sz="800" dirty="0">
                <a:solidFill>
                  <a:srgbClr val="000000"/>
                </a:solidFill>
              </a:rPr>
              <a:t> (2022),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McKinsey</a:t>
            </a:r>
            <a:r>
              <a:rPr lang="en-US" sz="800" dirty="0">
                <a:solidFill>
                  <a:srgbClr val="000000"/>
                </a:solidFill>
              </a:rPr>
              <a:t> (2020), McKinsey </a:t>
            </a:r>
            <a:r>
              <a:rPr lang="en-US" sz="800" i="1" dirty="0">
                <a:solidFill>
                  <a:srgbClr val="000000"/>
                </a:solidFill>
                <a:hlinkClick r:id="rId16"/>
              </a:rPr>
              <a:t>Transition to Net Zero: Steel</a:t>
            </a:r>
            <a:r>
              <a:rPr lang="en-US" sz="800" dirty="0">
                <a:solidFill>
                  <a:srgbClr val="000000"/>
                </a:solidFill>
              </a:rPr>
              <a:t> (2022),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US DoE Oak Ridge National Laboratory</a:t>
            </a:r>
            <a:r>
              <a:rPr lang="en-US" sz="800" dirty="0">
                <a:solidFill>
                  <a:srgbClr val="000000"/>
                </a:solidFill>
              </a:rPr>
              <a:t>; icons via </a:t>
            </a:r>
            <a:r>
              <a:rPr lang="en-US" sz="800" dirty="0">
                <a:solidFill>
                  <a:srgbClr val="000000"/>
                </a:solidFill>
                <a:hlinkClick r:id="rId18"/>
              </a:rPr>
              <a:t>Noun Project</a:t>
            </a:r>
            <a:r>
              <a:rPr lang="en-US" sz="800" dirty="0">
                <a:solidFill>
                  <a:srgbClr val="000000"/>
                </a:solidFill>
              </a:rPr>
              <a:t>. Credit: </a:t>
            </a:r>
            <a:r>
              <a:rPr lang="en-US" sz="800" dirty="0"/>
              <a:t>Mimi Khawsam-ang,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19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20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21"/>
              </a:rPr>
              <a:t>gwagner@columbia.edu</a:t>
            </a:r>
            <a:endParaRPr lang="en-US" sz="800" dirty="0">
              <a:solidFill>
                <a:srgbClr val="000000"/>
              </a:solidFill>
            </a:endParaRPr>
          </a:p>
        </p:txBody>
      </p:sp>
      <p:grpSp>
        <p:nvGrpSpPr>
          <p:cNvPr id="30" name="btfpColumnHeaderBox391729"/>
          <p:cNvGrpSpPr/>
          <p:nvPr>
            <p:custDataLst>
              <p:tags r:id="rId4"/>
            </p:custDataLst>
          </p:nvPr>
        </p:nvGrpSpPr>
        <p:grpSpPr>
          <a:xfrm>
            <a:off x="8377238" y="2120262"/>
            <a:ext cx="3484562" cy="565218"/>
            <a:chOff x="8378296" y="1275253"/>
            <a:chExt cx="3483504" cy="565218"/>
          </a:xfrm>
        </p:grpSpPr>
        <p:sp>
          <p:nvSpPr>
            <p:cNvPr id="31" name="btfpColumnHeaderBoxText391729"/>
            <p:cNvSpPr txBox="1"/>
            <p:nvPr/>
          </p:nvSpPr>
          <p:spPr bwMode="gray">
            <a:xfrm>
              <a:off x="8378296" y="1275253"/>
              <a:ext cx="3483504" cy="565218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>
                  <a:solidFill>
                    <a:srgbClr val="000000"/>
                  </a:solidFill>
                </a:rPr>
                <a:t>Transport and storage </a:t>
              </a:r>
              <a:br>
                <a:rPr lang="en-US" sz="1600" b="1" dirty="0">
                  <a:solidFill>
                    <a:srgbClr val="000000"/>
                  </a:solidFill>
                </a:rPr>
              </a:br>
              <a:r>
                <a:rPr lang="en-US" sz="1600" b="1" dirty="0">
                  <a:solidFill>
                    <a:srgbClr val="000000"/>
                  </a:solidFill>
                </a:rPr>
                <a:t>cost of CO</a:t>
              </a:r>
              <a:r>
                <a:rPr lang="en-US" sz="1600" b="1" baseline="-25000" dirty="0">
                  <a:solidFill>
                    <a:srgbClr val="000000"/>
                  </a:solidFill>
                </a:rPr>
                <a:t>2</a:t>
              </a:r>
            </a:p>
          </p:txBody>
        </p:sp>
        <p:cxnSp>
          <p:nvCxnSpPr>
            <p:cNvPr id="32" name="btfpColumnHeaderBoxLine391729"/>
            <p:cNvCxnSpPr/>
            <p:nvPr/>
          </p:nvCxnSpPr>
          <p:spPr bwMode="gray">
            <a:xfrm>
              <a:off x="8378296" y="1840471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btfpBulletedList826096"/>
          <p:cNvSpPr txBox="1"/>
          <p:nvPr>
            <p:custDataLst>
              <p:tags r:id="rId5"/>
            </p:custDataLst>
          </p:nvPr>
        </p:nvSpPr>
        <p:spPr bwMode="gray">
          <a:xfrm>
            <a:off x="8377238" y="2844709"/>
            <a:ext cx="3484562" cy="1673141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n-US" sz="1200" dirty="0">
                <a:cs typeface="Arial"/>
              </a:rPr>
              <a:t>As it relates to global carbon storage, </a:t>
            </a:r>
            <a:r>
              <a:rPr lang="en-US" sz="1200" b="1" dirty="0">
                <a:cs typeface="Arial"/>
              </a:rPr>
              <a:t>demand </a:t>
            </a:r>
            <a:r>
              <a:rPr lang="en-US" sz="1200" dirty="0">
                <a:cs typeface="Arial"/>
              </a:rPr>
              <a:t>is </a:t>
            </a:r>
            <a:r>
              <a:rPr lang="en-US" sz="1200" b="1" dirty="0">
                <a:cs typeface="Arial"/>
              </a:rPr>
              <a:t>outpacing storage space development</a:t>
            </a:r>
          </a:p>
          <a:p>
            <a:pPr>
              <a:spcBef>
                <a:spcPts val="2400"/>
              </a:spcBef>
            </a:pPr>
            <a:r>
              <a:rPr lang="en-US" sz="1200" dirty="0">
                <a:cs typeface="Arial"/>
              </a:rPr>
              <a:t>Without increased efforts to accelerate CO</a:t>
            </a:r>
            <a:r>
              <a:rPr lang="en-US" sz="1200" baseline="-25000" dirty="0">
                <a:cs typeface="Arial"/>
              </a:rPr>
              <a:t>2</a:t>
            </a:r>
            <a:r>
              <a:rPr lang="en-US" sz="1200" dirty="0">
                <a:cs typeface="Arial"/>
              </a:rPr>
              <a:t> storage development, the </a:t>
            </a:r>
            <a:r>
              <a:rPr lang="en-US" sz="1200" b="1" dirty="0">
                <a:cs typeface="Arial"/>
              </a:rPr>
              <a:t>availability of CO</a:t>
            </a:r>
            <a:r>
              <a:rPr lang="en-US" sz="1200" b="1" baseline="-25000" dirty="0">
                <a:cs typeface="Arial"/>
              </a:rPr>
              <a:t>2</a:t>
            </a:r>
            <a:r>
              <a:rPr lang="en-US" sz="1200" b="1" dirty="0">
                <a:cs typeface="Arial"/>
              </a:rPr>
              <a:t> storage </a:t>
            </a:r>
            <a:r>
              <a:rPr lang="en-US" sz="1200" dirty="0">
                <a:cs typeface="Arial"/>
              </a:rPr>
              <a:t>could </a:t>
            </a:r>
            <a:r>
              <a:rPr lang="en-US" sz="1200" b="1" dirty="0">
                <a:cs typeface="Arial"/>
              </a:rPr>
              <a:t>become a bottleneck to CCUS deployment, </a:t>
            </a:r>
            <a:r>
              <a:rPr lang="en-US" sz="1200" dirty="0">
                <a:cs typeface="Arial"/>
              </a:rPr>
              <a:t>alongside aforementioned drawbacks, like unproven technology </a:t>
            </a:r>
            <a:endParaRPr lang="en-US" sz="1200" b="1" baseline="-250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0433" y="2264850"/>
            <a:ext cx="643819" cy="390379"/>
          </a:xfrm>
          <a:prstGeom prst="rect">
            <a:avLst/>
          </a:prstGeom>
        </p:spPr>
      </p:pic>
      <p:sp>
        <p:nvSpPr>
          <p:cNvPr id="14" name="btfpColumnHeaderBoxText423786"/>
          <p:cNvSpPr txBox="1"/>
          <p:nvPr/>
        </p:nvSpPr>
        <p:spPr bwMode="gray">
          <a:xfrm>
            <a:off x="335659" y="2355983"/>
            <a:ext cx="3476819" cy="315913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00000"/>
                </a:solidFill>
              </a:rPr>
              <a:t>Stranded asset risk</a:t>
            </a:r>
          </a:p>
        </p:txBody>
      </p:sp>
      <p:cxnSp>
        <p:nvCxnSpPr>
          <p:cNvPr id="15" name="btfpColumnHeaderBoxLine423786"/>
          <p:cNvCxnSpPr/>
          <p:nvPr/>
        </p:nvCxnSpPr>
        <p:spPr bwMode="gray">
          <a:xfrm>
            <a:off x="335659" y="2674980"/>
            <a:ext cx="3476819" cy="0"/>
          </a:xfrm>
          <a:prstGeom prst="line">
            <a:avLst/>
          </a:prstGeom>
          <a:ln w="9525" cap="flat">
            <a:solidFill>
              <a:srgbClr val="000000"/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btfpBulletedList826096"/>
          <p:cNvSpPr txBox="1"/>
          <p:nvPr>
            <p:custDataLst>
              <p:tags r:id="rId6"/>
            </p:custDataLst>
          </p:nvPr>
        </p:nvSpPr>
        <p:spPr bwMode="gray">
          <a:xfrm>
            <a:off x="334962" y="2840135"/>
            <a:ext cx="3478212" cy="1857807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r>
              <a:rPr lang="en-US" sz="1200" dirty="0">
                <a:cs typeface="Arial"/>
              </a:rPr>
              <a:t>Existing conventional plant equipment worldwide has an </a:t>
            </a:r>
            <a:r>
              <a:rPr lang="en-US" sz="1200" b="1" dirty="0">
                <a:cs typeface="Arial"/>
              </a:rPr>
              <a:t>average age of only 13-14 years </a:t>
            </a:r>
            <a:r>
              <a:rPr lang="en-US" sz="1200" dirty="0">
                <a:cs typeface="Arial"/>
              </a:rPr>
              <a:t>(&lt;50% of the typical lifetime of 40 years)</a:t>
            </a:r>
          </a:p>
          <a:p>
            <a:r>
              <a:rPr lang="en-US" sz="1200" dirty="0">
                <a:cs typeface="Arial"/>
              </a:rPr>
              <a:t>Overhaul of production routes for to transition to Net Zero could result in </a:t>
            </a:r>
            <a:r>
              <a:rPr lang="en-US" sz="1200" b="1" dirty="0">
                <a:cs typeface="Arial"/>
              </a:rPr>
              <a:t>$345-$518B of stranded assets</a:t>
            </a:r>
          </a:p>
          <a:p>
            <a:r>
              <a:rPr lang="en-US" sz="1200" dirty="0">
                <a:cs typeface="Arial"/>
              </a:rPr>
              <a:t>Stranded assets </a:t>
            </a:r>
            <a:r>
              <a:rPr lang="en-US" sz="1200" b="1" dirty="0">
                <a:cs typeface="Arial"/>
              </a:rPr>
              <a:t>expected to be concentrated in Asia</a:t>
            </a:r>
            <a:r>
              <a:rPr lang="en-US" sz="1200" dirty="0">
                <a:cs typeface="Arial"/>
              </a:rPr>
              <a:t>, particularly </a:t>
            </a:r>
            <a:r>
              <a:rPr lang="en-US" sz="1200" b="1" dirty="0">
                <a:cs typeface="Arial"/>
              </a:rPr>
              <a:t>China and India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3974" y="2159578"/>
            <a:ext cx="528503" cy="441420"/>
          </a:xfrm>
          <a:prstGeom prst="rect">
            <a:avLst/>
          </a:prstGeom>
        </p:spPr>
      </p:pic>
      <p:grpSp>
        <p:nvGrpSpPr>
          <p:cNvPr id="13" name="btfpColumnHeaderBox353826"/>
          <p:cNvGrpSpPr/>
          <p:nvPr>
            <p:custDataLst>
              <p:tags r:id="rId7"/>
            </p:custDataLst>
          </p:nvPr>
        </p:nvGrpSpPr>
        <p:grpSpPr>
          <a:xfrm>
            <a:off x="4352924" y="2104085"/>
            <a:ext cx="3486237" cy="588184"/>
            <a:chOff x="4354248" y="2053461"/>
            <a:chExt cx="3483505" cy="588184"/>
          </a:xfrm>
        </p:grpSpPr>
        <p:sp>
          <p:nvSpPr>
            <p:cNvPr id="11" name="btfpColumnHeaderBoxText353826"/>
            <p:cNvSpPr txBox="1"/>
            <p:nvPr/>
          </p:nvSpPr>
          <p:spPr bwMode="gray">
            <a:xfrm>
              <a:off x="4354248" y="2053461"/>
              <a:ext cx="3483504" cy="565218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>
                  <a:solidFill>
                    <a:srgbClr val="000000"/>
                  </a:solidFill>
                </a:rPr>
                <a:t>Infrastructure and </a:t>
              </a:r>
              <a:br>
                <a:rPr lang="en-US" sz="1600" b="1" dirty="0">
                  <a:solidFill>
                    <a:srgbClr val="000000"/>
                  </a:solidFill>
                </a:rPr>
              </a:br>
              <a:r>
                <a:rPr lang="en-US" sz="1600" b="1" dirty="0">
                  <a:solidFill>
                    <a:srgbClr val="000000"/>
                  </a:solidFill>
                </a:rPr>
                <a:t>equipment risk</a:t>
              </a:r>
            </a:p>
          </p:txBody>
        </p:sp>
        <p:cxnSp>
          <p:nvCxnSpPr>
            <p:cNvPr id="12" name="btfpColumnHeaderBoxLine353826"/>
            <p:cNvCxnSpPr/>
            <p:nvPr/>
          </p:nvCxnSpPr>
          <p:spPr bwMode="gray">
            <a:xfrm>
              <a:off x="4354248" y="2641645"/>
              <a:ext cx="3483505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btfpBulletedList826096"/>
          <p:cNvSpPr txBox="1"/>
          <p:nvPr>
            <p:custDataLst>
              <p:tags r:id="rId8"/>
            </p:custDataLst>
          </p:nvPr>
        </p:nvSpPr>
        <p:spPr bwMode="gray">
          <a:xfrm>
            <a:off x="4353761" y="2840135"/>
            <a:ext cx="3484562" cy="1857807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n-US" sz="1200" b="1" dirty="0">
                <a:cs typeface="Arial"/>
              </a:rPr>
              <a:t>Green infrastructure</a:t>
            </a:r>
            <a:r>
              <a:rPr lang="en-US" sz="1200" dirty="0">
                <a:cs typeface="Arial"/>
              </a:rPr>
              <a:t>, especially </a:t>
            </a:r>
            <a:r>
              <a:rPr lang="en-US" sz="1200" b="1" dirty="0">
                <a:cs typeface="Arial"/>
              </a:rPr>
              <a:t>zero-carbon electricity generation </a:t>
            </a:r>
            <a:r>
              <a:rPr lang="en-US" sz="1200" dirty="0">
                <a:cs typeface="Arial"/>
              </a:rPr>
              <a:t>and </a:t>
            </a:r>
            <a:r>
              <a:rPr lang="en-US" sz="1200" b="1" dirty="0">
                <a:cs typeface="Arial"/>
              </a:rPr>
              <a:t>hydrogen production capacity</a:t>
            </a:r>
            <a:r>
              <a:rPr lang="en-US" sz="1200" dirty="0">
                <a:cs typeface="Arial"/>
              </a:rPr>
              <a:t>, have </a:t>
            </a:r>
            <a:r>
              <a:rPr lang="en-US" sz="1200" b="1" dirty="0">
                <a:cs typeface="Arial"/>
              </a:rPr>
              <a:t>to expand significantly </a:t>
            </a:r>
            <a:r>
              <a:rPr lang="en-US" sz="1200" dirty="0">
                <a:cs typeface="Arial"/>
              </a:rPr>
              <a:t>to enable the steel industry to transition</a:t>
            </a:r>
          </a:p>
          <a:p>
            <a:pPr>
              <a:spcBef>
                <a:spcPts val="2400"/>
              </a:spcBef>
            </a:pPr>
            <a:r>
              <a:rPr lang="en-US" sz="1200" b="1" dirty="0">
                <a:cs typeface="Arial"/>
              </a:rPr>
              <a:t>Electrolysis technologies </a:t>
            </a:r>
            <a:r>
              <a:rPr lang="en-US" sz="1200" dirty="0">
                <a:cs typeface="Arial"/>
              </a:rPr>
              <a:t>are </a:t>
            </a:r>
            <a:r>
              <a:rPr lang="en-US" sz="1200" b="1" dirty="0">
                <a:cs typeface="Arial"/>
              </a:rPr>
              <a:t>nascent –production equipment </a:t>
            </a:r>
            <a:r>
              <a:rPr lang="en-US" sz="1200" dirty="0">
                <a:cs typeface="Arial"/>
              </a:rPr>
              <a:t>still needs to be </a:t>
            </a:r>
            <a:r>
              <a:rPr lang="en-US" sz="1200" b="1" dirty="0">
                <a:cs typeface="Arial"/>
              </a:rPr>
              <a:t>proven successful at mass scale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867" y="2094253"/>
            <a:ext cx="562456" cy="560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8969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6026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592" imgH="591" progId="TCLayout.ActiveDocument.1">
                  <p:embed/>
                </p:oleObj>
              </mc:Choice>
              <mc:Fallback>
                <p:oleObj name="think-cell Slide" r:id="rId11" imgW="592" imgH="591" progId="TCLayout.ActiveDocument.1">
                  <p:embed/>
                  <p:pic>
                    <p:nvPicPr>
                      <p:cNvPr id="7" name="think-cell data - do not delete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Besides green premiums, there are other barriers preventing the adoption of green steel technologies (2/2)</a:t>
            </a:r>
          </a:p>
        </p:txBody>
      </p:sp>
      <p:sp>
        <p:nvSpPr>
          <p:cNvPr id="40" name="btfpNotesBox346256"/>
          <p:cNvSpPr txBox="1"/>
          <p:nvPr>
            <p:custDataLst>
              <p:tags r:id="rId3"/>
            </p:custDataLst>
          </p:nvPr>
        </p:nvSpPr>
        <p:spPr bwMode="gray">
          <a:xfrm>
            <a:off x="330200" y="6272768"/>
            <a:ext cx="9158358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IEA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CO2 Transport and Storage</a:t>
            </a:r>
            <a:r>
              <a:rPr lang="en-US" sz="800" dirty="0">
                <a:solidFill>
                  <a:srgbClr val="000000"/>
                </a:solidFill>
              </a:rPr>
              <a:t>,  IEA </a:t>
            </a:r>
            <a:r>
              <a:rPr lang="en-US" sz="800" i="1" dirty="0">
                <a:solidFill>
                  <a:srgbClr val="000000"/>
                </a:solidFill>
                <a:hlinkClick r:id="rId14"/>
              </a:rPr>
              <a:t>Iron and Steel Technology Roadmap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(2020),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Financial Times</a:t>
            </a:r>
            <a:r>
              <a:rPr lang="en-US" sz="800" dirty="0">
                <a:solidFill>
                  <a:srgbClr val="000000"/>
                </a:solidFill>
              </a:rPr>
              <a:t> (2022),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McKinsey</a:t>
            </a:r>
            <a:r>
              <a:rPr lang="en-US" sz="800" dirty="0">
                <a:solidFill>
                  <a:srgbClr val="000000"/>
                </a:solidFill>
              </a:rPr>
              <a:t> (2020), McKinsey </a:t>
            </a:r>
            <a:r>
              <a:rPr lang="en-US" sz="800" i="1" dirty="0">
                <a:solidFill>
                  <a:srgbClr val="000000"/>
                </a:solidFill>
                <a:hlinkClick r:id="rId17"/>
              </a:rPr>
              <a:t>Transition to Net Zero: Steel</a:t>
            </a:r>
            <a:r>
              <a:rPr lang="en-US" sz="800" dirty="0">
                <a:solidFill>
                  <a:srgbClr val="000000"/>
                </a:solidFill>
              </a:rPr>
              <a:t> (2022), </a:t>
            </a:r>
            <a:r>
              <a:rPr lang="en-US" sz="800" dirty="0">
                <a:solidFill>
                  <a:srgbClr val="000000"/>
                </a:solidFill>
                <a:hlinkClick r:id="rId18"/>
              </a:rPr>
              <a:t>US DoE Oak Ridge National Laboratory</a:t>
            </a:r>
            <a:r>
              <a:rPr lang="en-US" sz="800" dirty="0">
                <a:solidFill>
                  <a:srgbClr val="000000"/>
                </a:solidFill>
              </a:rPr>
              <a:t>; icons via </a:t>
            </a:r>
            <a:r>
              <a:rPr lang="en-US" sz="800" dirty="0">
                <a:solidFill>
                  <a:srgbClr val="000000"/>
                </a:solidFill>
                <a:hlinkClick r:id="rId19"/>
              </a:rPr>
              <a:t>Noun Project</a:t>
            </a:r>
            <a:r>
              <a:rPr lang="en-US" sz="800" dirty="0">
                <a:solidFill>
                  <a:srgbClr val="000000"/>
                </a:solidFill>
              </a:rPr>
              <a:t>. 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20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21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22"/>
              </a:rPr>
              <a:t>gwagner@columbia.edu</a:t>
            </a:r>
            <a:endParaRPr lang="en-US" sz="800" dirty="0">
              <a:solidFill>
                <a:srgbClr val="000000"/>
              </a:solidFill>
            </a:endParaRPr>
          </a:p>
        </p:txBody>
      </p:sp>
      <p:grpSp>
        <p:nvGrpSpPr>
          <p:cNvPr id="10" name="btfpColumnHeaderBox391729"/>
          <p:cNvGrpSpPr/>
          <p:nvPr>
            <p:custDataLst>
              <p:tags r:id="rId4"/>
            </p:custDataLst>
          </p:nvPr>
        </p:nvGrpSpPr>
        <p:grpSpPr>
          <a:xfrm>
            <a:off x="8377238" y="2209425"/>
            <a:ext cx="3484562" cy="565218"/>
            <a:chOff x="8378296" y="1292418"/>
            <a:chExt cx="3483504" cy="545682"/>
          </a:xfrm>
        </p:grpSpPr>
        <p:sp>
          <p:nvSpPr>
            <p:cNvPr id="8" name="btfpColumnHeaderBoxText391729"/>
            <p:cNvSpPr txBox="1"/>
            <p:nvPr/>
          </p:nvSpPr>
          <p:spPr bwMode="gray">
            <a:xfrm>
              <a:off x="8378296" y="1292418"/>
              <a:ext cx="3483504" cy="545682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>
                  <a:solidFill>
                    <a:srgbClr val="000000"/>
                  </a:solidFill>
                </a:rPr>
                <a:t>Limited governmental </a:t>
              </a:r>
              <a:br>
                <a:rPr lang="en-US" sz="1600" b="1" dirty="0">
                  <a:solidFill>
                    <a:srgbClr val="000000"/>
                  </a:solidFill>
                </a:rPr>
              </a:br>
              <a:r>
                <a:rPr lang="en-US" sz="1600" b="1" dirty="0">
                  <a:solidFill>
                    <a:srgbClr val="000000"/>
                  </a:solidFill>
                </a:rPr>
                <a:t>support</a:t>
              </a:r>
            </a:p>
          </p:txBody>
        </p:sp>
        <p:cxnSp>
          <p:nvCxnSpPr>
            <p:cNvPr id="9" name="btfpColumnHeaderBoxLine391729"/>
            <p:cNvCxnSpPr/>
            <p:nvPr/>
          </p:nvCxnSpPr>
          <p:spPr bwMode="gray">
            <a:xfrm>
              <a:off x="8378296" y="1838100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btfpBulletedList826096"/>
          <p:cNvSpPr txBox="1"/>
          <p:nvPr>
            <p:custDataLst>
              <p:tags r:id="rId5"/>
            </p:custDataLst>
          </p:nvPr>
        </p:nvSpPr>
        <p:spPr bwMode="gray">
          <a:xfrm>
            <a:off x="8377238" y="2879862"/>
            <a:ext cx="3484562" cy="2042473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r>
              <a:rPr lang="en-US" sz="1200" dirty="0">
                <a:cs typeface="Arial"/>
              </a:rPr>
              <a:t>Transitioning to new production technologies expected to cost </a:t>
            </a:r>
            <a:r>
              <a:rPr lang="en-US" sz="1200" b="1" dirty="0">
                <a:cs typeface="Arial"/>
              </a:rPr>
              <a:t>$4.4T over ~30 years</a:t>
            </a:r>
          </a:p>
          <a:p>
            <a:r>
              <a:rPr lang="en-US" sz="1200" dirty="0">
                <a:cs typeface="Arial"/>
              </a:rPr>
              <a:t>Production costs per </a:t>
            </a:r>
            <a:r>
              <a:rPr lang="en-US" sz="1200" dirty="0" err="1">
                <a:cs typeface="Arial"/>
              </a:rPr>
              <a:t>tonne</a:t>
            </a:r>
            <a:r>
              <a:rPr lang="en-US" sz="1200" dirty="0">
                <a:cs typeface="Arial"/>
              </a:rPr>
              <a:t> of steel </a:t>
            </a:r>
            <a:r>
              <a:rPr lang="en-US" sz="1200" b="1" dirty="0">
                <a:cs typeface="Arial"/>
              </a:rPr>
              <a:t>could rise by 30% </a:t>
            </a:r>
            <a:r>
              <a:rPr lang="en-US" sz="1200" dirty="0">
                <a:cs typeface="Arial"/>
              </a:rPr>
              <a:t>driven by </a:t>
            </a:r>
            <a:r>
              <a:rPr lang="en-US" sz="1200" b="1" dirty="0">
                <a:cs typeface="Arial"/>
              </a:rPr>
              <a:t>higher OPEX </a:t>
            </a:r>
            <a:r>
              <a:rPr lang="en-US" sz="1200" dirty="0">
                <a:cs typeface="Arial"/>
              </a:rPr>
              <a:t>and </a:t>
            </a:r>
            <a:r>
              <a:rPr lang="en-US" sz="1200" b="1" dirty="0">
                <a:cs typeface="Arial"/>
              </a:rPr>
              <a:t>required CAPEX </a:t>
            </a:r>
            <a:r>
              <a:rPr lang="en-US" sz="1200" dirty="0">
                <a:cs typeface="Arial"/>
              </a:rPr>
              <a:t>of green hydrogen and CCUS technologies</a:t>
            </a:r>
          </a:p>
          <a:p>
            <a:r>
              <a:rPr lang="en-US" sz="1200" dirty="0">
                <a:cs typeface="Arial"/>
              </a:rPr>
              <a:t>At present, there is </a:t>
            </a:r>
            <a:r>
              <a:rPr lang="en-US" sz="1200" b="1" dirty="0">
                <a:cs typeface="Arial"/>
              </a:rPr>
              <a:t>limited governmental </a:t>
            </a:r>
            <a:r>
              <a:rPr lang="en-US" sz="1200" dirty="0">
                <a:cs typeface="Arial"/>
              </a:rPr>
              <a:t>support to </a:t>
            </a:r>
            <a:r>
              <a:rPr lang="en-US" sz="1200" b="1" dirty="0">
                <a:cs typeface="Arial"/>
              </a:rPr>
              <a:t>incentivize producers to adopt greener production routes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9588" y="2252497"/>
            <a:ext cx="499809" cy="449074"/>
          </a:xfrm>
          <a:prstGeom prst="rect">
            <a:avLst/>
          </a:prstGeom>
        </p:spPr>
      </p:pic>
      <p:grpSp>
        <p:nvGrpSpPr>
          <p:cNvPr id="30" name="btfpColumnHeaderBox391729"/>
          <p:cNvGrpSpPr/>
          <p:nvPr>
            <p:custDataLst>
              <p:tags r:id="rId6"/>
            </p:custDataLst>
          </p:nvPr>
        </p:nvGrpSpPr>
        <p:grpSpPr>
          <a:xfrm>
            <a:off x="330199" y="2214890"/>
            <a:ext cx="3482976" cy="559753"/>
            <a:chOff x="8378296" y="1519094"/>
            <a:chExt cx="3483504" cy="540405"/>
          </a:xfrm>
        </p:grpSpPr>
        <p:sp>
          <p:nvSpPr>
            <p:cNvPr id="31" name="btfpColumnHeaderBoxText391729"/>
            <p:cNvSpPr txBox="1"/>
            <p:nvPr/>
          </p:nvSpPr>
          <p:spPr bwMode="gray">
            <a:xfrm>
              <a:off x="8378296" y="1519094"/>
              <a:ext cx="3483504" cy="540405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</a:rPr>
                <a:t>A consensus definition </a:t>
              </a:r>
              <a:br>
                <a:rPr lang="en-US" b="1" dirty="0">
                  <a:solidFill>
                    <a:srgbClr val="000000"/>
                  </a:solidFill>
                </a:rPr>
              </a:br>
              <a:r>
                <a:rPr lang="en-US" b="1" dirty="0">
                  <a:solidFill>
                    <a:srgbClr val="000000"/>
                  </a:solidFill>
                </a:rPr>
                <a:t>for green steel and iron</a:t>
              </a:r>
              <a:endParaRPr lang="en-US" sz="1600" b="1" baseline="-25000" dirty="0">
                <a:solidFill>
                  <a:srgbClr val="000000"/>
                </a:solidFill>
              </a:endParaRPr>
            </a:p>
          </p:txBody>
        </p:sp>
        <p:cxnSp>
          <p:nvCxnSpPr>
            <p:cNvPr id="32" name="btfpColumnHeaderBoxLine391729"/>
            <p:cNvCxnSpPr/>
            <p:nvPr/>
          </p:nvCxnSpPr>
          <p:spPr bwMode="gray">
            <a:xfrm>
              <a:off x="8378296" y="2059499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btfpBulletedList826096"/>
          <p:cNvSpPr txBox="1"/>
          <p:nvPr>
            <p:custDataLst>
              <p:tags r:id="rId7"/>
            </p:custDataLst>
          </p:nvPr>
        </p:nvSpPr>
        <p:spPr bwMode="gray">
          <a:xfrm>
            <a:off x="330199" y="2917596"/>
            <a:ext cx="3482976" cy="1488475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n-US" sz="1200" b="1" dirty="0">
                <a:cs typeface="Arial"/>
              </a:rPr>
              <a:t>Pressing need for unified definition </a:t>
            </a:r>
            <a:r>
              <a:rPr lang="en-US" sz="1200" dirty="0">
                <a:cs typeface="Arial"/>
              </a:rPr>
              <a:t>of green steel and green iron, as </a:t>
            </a:r>
            <a:r>
              <a:rPr lang="en-US" sz="1200" b="1" dirty="0">
                <a:cs typeface="Arial"/>
              </a:rPr>
              <a:t>diverse approaches are currently being pursued </a:t>
            </a:r>
          </a:p>
          <a:p>
            <a:pPr>
              <a:spcBef>
                <a:spcPts val="2400"/>
              </a:spcBef>
            </a:pPr>
            <a:r>
              <a:rPr lang="en-US" sz="1200" dirty="0">
                <a:cs typeface="Arial"/>
              </a:rPr>
              <a:t>Having </a:t>
            </a:r>
            <a:r>
              <a:rPr lang="en-US" sz="1200" b="1" dirty="0">
                <a:cs typeface="Arial"/>
              </a:rPr>
              <a:t>shared definitions is crucial</a:t>
            </a:r>
            <a:r>
              <a:rPr lang="en-US" sz="1200" dirty="0">
                <a:cs typeface="Arial"/>
              </a:rPr>
              <a:t>, but of course, </a:t>
            </a:r>
            <a:r>
              <a:rPr lang="en-US" sz="1200" b="1" dirty="0">
                <a:cs typeface="Arial"/>
              </a:rPr>
              <a:t>no single definition can accommodate all perspectives </a:t>
            </a:r>
          </a:p>
        </p:txBody>
      </p:sp>
      <p:pic>
        <p:nvPicPr>
          <p:cNvPr id="26" name="Graphic 25" descr="Storytelling outline">
            <a:extLst>
              <a:ext uri="{FF2B5EF4-FFF2-40B4-BE49-F238E27FC236}">
                <a16:creationId xmlns:a16="http://schemas.microsoft.com/office/drawing/2014/main" id="{6675B79D-8982-2F30-51BC-AE08F68CC9A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306125" y="2204328"/>
            <a:ext cx="507576" cy="525748"/>
          </a:xfrm>
          <a:prstGeom prst="rect">
            <a:avLst/>
          </a:prstGeom>
        </p:spPr>
      </p:pic>
      <p:grpSp>
        <p:nvGrpSpPr>
          <p:cNvPr id="19" name="btfpColumnHeaderBox391729">
            <a:extLst>
              <a:ext uri="{FF2B5EF4-FFF2-40B4-BE49-F238E27FC236}">
                <a16:creationId xmlns:a16="http://schemas.microsoft.com/office/drawing/2014/main" id="{7F286CA8-031D-8DDD-D471-E97AB5C3D38F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4352925" y="2458729"/>
            <a:ext cx="3484563" cy="315914"/>
            <a:chOff x="8378296" y="1538630"/>
            <a:chExt cx="3483504" cy="304995"/>
          </a:xfrm>
        </p:grpSpPr>
        <p:sp>
          <p:nvSpPr>
            <p:cNvPr id="22" name="btfpColumnHeaderBoxText391729">
              <a:extLst>
                <a:ext uri="{FF2B5EF4-FFF2-40B4-BE49-F238E27FC236}">
                  <a16:creationId xmlns:a16="http://schemas.microsoft.com/office/drawing/2014/main" id="{6A4127FD-4DC3-89B5-A062-4594EB2BE163}"/>
                </a:ext>
              </a:extLst>
            </p:cNvPr>
            <p:cNvSpPr txBox="1"/>
            <p:nvPr/>
          </p:nvSpPr>
          <p:spPr bwMode="gray">
            <a:xfrm>
              <a:off x="8378296" y="1538630"/>
              <a:ext cx="3483504" cy="304994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0000"/>
                  </a:solidFill>
                </a:rPr>
                <a:t>Dwindling s</a:t>
              </a:r>
              <a:r>
                <a:rPr lang="en-US" sz="1600" b="1" dirty="0">
                  <a:solidFill>
                    <a:srgbClr val="000000"/>
                  </a:solidFill>
                </a:rPr>
                <a:t>teel workforce </a:t>
              </a:r>
              <a:endParaRPr lang="en-US" sz="1600" b="1" baseline="-25000" dirty="0">
                <a:solidFill>
                  <a:srgbClr val="000000"/>
                </a:solidFill>
              </a:endParaRPr>
            </a:p>
          </p:txBody>
        </p:sp>
        <p:cxnSp>
          <p:nvCxnSpPr>
            <p:cNvPr id="23" name="btfpColumnHeaderBoxLine391729">
              <a:extLst>
                <a:ext uri="{FF2B5EF4-FFF2-40B4-BE49-F238E27FC236}">
                  <a16:creationId xmlns:a16="http://schemas.microsoft.com/office/drawing/2014/main" id="{13AE5D05-3759-1FB8-6050-23E6F7FA7F27}"/>
                </a:ext>
              </a:extLst>
            </p:cNvPr>
            <p:cNvCxnSpPr/>
            <p:nvPr/>
          </p:nvCxnSpPr>
          <p:spPr bwMode="gray">
            <a:xfrm>
              <a:off x="8378296" y="1843625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btfpBulletedList826096">
            <a:extLst>
              <a:ext uri="{FF2B5EF4-FFF2-40B4-BE49-F238E27FC236}">
                <a16:creationId xmlns:a16="http://schemas.microsoft.com/office/drawing/2014/main" id="{5B5EBEC6-286F-4CA2-2C63-D0667BC4D986}"/>
              </a:ext>
            </a:extLst>
          </p:cNvPr>
          <p:cNvSpPr txBox="1"/>
          <p:nvPr>
            <p:custDataLst>
              <p:tags r:id="rId9"/>
            </p:custDataLst>
          </p:nvPr>
        </p:nvSpPr>
        <p:spPr bwMode="gray">
          <a:xfrm>
            <a:off x="4352925" y="2914961"/>
            <a:ext cx="3484563" cy="2559585"/>
          </a:xfrm>
          <a:prstGeom prst="rect">
            <a:avLst/>
          </a:prstGeom>
          <a:noFill/>
        </p:spPr>
        <p:txBody>
          <a:bodyPr vert="horz" wrap="square" lIns="36576" tIns="36000" rIns="36000" bIns="36000" rtlCol="0">
            <a:noAutofit/>
          </a:bodyPr>
          <a:lstStyle/>
          <a:p>
            <a:pPr>
              <a:spcBef>
                <a:spcPts val="2400"/>
              </a:spcBef>
            </a:pPr>
            <a:r>
              <a:rPr lang="en-US" sz="1200" b="1" dirty="0">
                <a:cs typeface="Arial"/>
              </a:rPr>
              <a:t>Insufficient educational and training </a:t>
            </a:r>
            <a:r>
              <a:rPr lang="en-US" sz="1200" dirty="0">
                <a:cs typeface="Arial"/>
              </a:rPr>
              <a:t>opportunities for the steel industry’s workforce</a:t>
            </a:r>
          </a:p>
          <a:p>
            <a:pPr>
              <a:spcBef>
                <a:spcPts val="2400"/>
              </a:spcBef>
            </a:pPr>
            <a:r>
              <a:rPr lang="en-US" sz="1200" b="1" dirty="0">
                <a:cs typeface="Arial"/>
              </a:rPr>
              <a:t>Declining interest in younger generations </a:t>
            </a:r>
            <a:r>
              <a:rPr lang="en-US" sz="1200" dirty="0">
                <a:cs typeface="Arial"/>
              </a:rPr>
              <a:t>to pursue careers in this field </a:t>
            </a:r>
          </a:p>
          <a:p>
            <a:pPr lvl="1">
              <a:spcBef>
                <a:spcPts val="1200"/>
              </a:spcBef>
            </a:pPr>
            <a:r>
              <a:rPr lang="en-US" sz="1000" dirty="0">
                <a:cs typeface="Arial"/>
              </a:rPr>
              <a:t>Those that are interested </a:t>
            </a:r>
            <a:r>
              <a:rPr lang="en-US" sz="1000" b="1" dirty="0">
                <a:cs typeface="Arial"/>
              </a:rPr>
              <a:t>typically gravitate toward green steel</a:t>
            </a:r>
            <a:r>
              <a:rPr lang="en-US" sz="1000" dirty="0">
                <a:cs typeface="Arial"/>
              </a:rPr>
              <a:t>, meaning employees in the grey steel space are dwindling</a:t>
            </a:r>
          </a:p>
        </p:txBody>
      </p:sp>
      <p:pic>
        <p:nvPicPr>
          <p:cNvPr id="29" name="Graphic 28" descr="Diploma outline">
            <a:extLst>
              <a:ext uri="{FF2B5EF4-FFF2-40B4-BE49-F238E27FC236}">
                <a16:creationId xmlns:a16="http://schemas.microsoft.com/office/drawing/2014/main" id="{1D0186F2-705D-B5CD-8DCE-46F1C5DAD51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369229" y="2284602"/>
            <a:ext cx="517421" cy="5359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168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089518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title" idx="4294967295"/>
          </p:nvPr>
        </p:nvSpPr>
        <p:spPr>
          <a:xfrm>
            <a:off x="682625" y="5278438"/>
            <a:ext cx="9421813" cy="10652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Appendix</a:t>
            </a:r>
          </a:p>
        </p:txBody>
      </p:sp>
      <p:sp>
        <p:nvSpPr>
          <p:cNvPr id="2" name="Rectangle 1"/>
          <p:cNvSpPr/>
          <p:nvPr/>
        </p:nvSpPr>
        <p:spPr bwMode="gray">
          <a:xfrm>
            <a:off x="6915150" y="6306312"/>
            <a:ext cx="2752725" cy="533400"/>
          </a:xfrm>
          <a:prstGeom prst="rect">
            <a:avLst/>
          </a:prstGeom>
          <a:solidFill>
            <a:srgbClr val="6870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4821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8FBD39-9108-CE02-B861-E2CEAE0B65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03" imgH="503" progId="TCLayout.ActiveDocument.1">
                  <p:embed/>
                </p:oleObj>
              </mc:Choice>
              <mc:Fallback>
                <p:oleObj name="think-cell Slide" r:id="rId5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FBD39-9108-CE02-B861-E2CEAE0B6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US" dirty="0"/>
              <a:t>Glossary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AFDD4DB-4C84-FA9F-54D6-BB1EDFCCE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517760"/>
              </p:ext>
            </p:extLst>
          </p:nvPr>
        </p:nvGraphicFramePr>
        <p:xfrm>
          <a:off x="330199" y="1533104"/>
          <a:ext cx="5765801" cy="47951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8056">
                  <a:extLst>
                    <a:ext uri="{9D8B030D-6E8A-4147-A177-3AD203B41FA5}">
                      <a16:colId xmlns:a16="http://schemas.microsoft.com/office/drawing/2014/main" val="2463148823"/>
                    </a:ext>
                  </a:extLst>
                </a:gridCol>
                <a:gridCol w="4837745">
                  <a:extLst>
                    <a:ext uri="{9D8B030D-6E8A-4147-A177-3AD203B41FA5}">
                      <a16:colId xmlns:a16="http://schemas.microsoft.com/office/drawing/2014/main" val="1644669232"/>
                    </a:ext>
                  </a:extLst>
                </a:gridCol>
              </a:tblGrid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BAU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Business as usual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1916461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BF-BOF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Blast Furnace-Basic Oxygen Furnace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4672454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CAPEX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Capital expenditure(s)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9576034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CCUS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 capture, utilization &amp; storage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7903734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 monoxide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5092793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</a:t>
                      </a:r>
                      <a:r>
                        <a:rPr lang="en-US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 dioxide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3315790"/>
                  </a:ext>
                </a:extLst>
              </a:tr>
              <a:tr h="298442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</a:t>
                      </a:r>
                      <a:r>
                        <a:rPr lang="en-US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</a:t>
                      </a:r>
                    </a:p>
                  </a:txBody>
                  <a:tcPr marL="6350" marR="6350" marT="6350" marB="7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</a:t>
                      </a:r>
                      <a:r>
                        <a:rPr lang="en-US" sz="1100" b="0" i="0" u="none" strike="noStrike" kern="1200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en-US" sz="11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equivalent, using </a:t>
                      </a: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global warming potential as conversion</a:t>
                      </a:r>
                      <a:r>
                        <a:rPr lang="en-US" sz="11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factor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7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8279360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DAC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Direct Air Capture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4504557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DRI-EAF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Direct Reduced Iron-Electric Arc Furnace production process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0776146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EAF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Electric Arc Furnace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871971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EBITDA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Earnings before interest, taxes, depreciation, and amortization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9445104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EW-EAF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Electrowinning-Electric Arc Furnace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9424770"/>
                  </a:ext>
                </a:extLst>
              </a:tr>
              <a:tr h="342414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Gt</a:t>
                      </a:r>
                    </a:p>
                  </a:txBody>
                  <a:tcPr marL="6350" marR="6350" marT="6350" marB="7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Gigatonne,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equal to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1 billion metric tonnes</a:t>
                      </a:r>
                    </a:p>
                  </a:txBody>
                  <a:tcPr marL="6350" marR="6350" marT="6350" marB="7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5815741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</a:t>
                      </a:r>
                      <a:r>
                        <a:rPr lang="en-US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Hydrogen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1256132"/>
                  </a:ext>
                </a:extLst>
              </a:tr>
            </a:tbl>
          </a:graphicData>
        </a:graphic>
      </p:graphicFrame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AD25B44-D4DE-D8B5-ED1D-57DA5FDE0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84106"/>
              </p:ext>
            </p:extLst>
          </p:nvPr>
        </p:nvGraphicFramePr>
        <p:xfrm>
          <a:off x="6095999" y="1533102"/>
          <a:ext cx="5765801" cy="47951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8056">
                  <a:extLst>
                    <a:ext uri="{9D8B030D-6E8A-4147-A177-3AD203B41FA5}">
                      <a16:colId xmlns:a16="http://schemas.microsoft.com/office/drawing/2014/main" val="2463148823"/>
                    </a:ext>
                  </a:extLst>
                </a:gridCol>
                <a:gridCol w="4837745">
                  <a:extLst>
                    <a:ext uri="{9D8B030D-6E8A-4147-A177-3AD203B41FA5}">
                      <a16:colId xmlns:a16="http://schemas.microsoft.com/office/drawing/2014/main" val="1644669232"/>
                    </a:ext>
                  </a:extLst>
                </a:gridCol>
              </a:tblGrid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IEA</a:t>
                      </a:r>
                    </a:p>
                  </a:txBody>
                  <a:tcPr marL="6350" marR="6350" marT="6350" marB="7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International Energy Agency</a:t>
                      </a:r>
                    </a:p>
                  </a:txBody>
                  <a:tcPr marL="6350" marR="6350" marT="6350" marB="7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873988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HRC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Hot Rolled Coil (type of finished steel product)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8334876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MPP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Mission Possible Partnership – industry decarbonization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coalition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1235747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Molten oxide electrolysis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351085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NG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Natural gas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2969935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NAFTA</a:t>
                      </a:r>
                    </a:p>
                  </a:txBody>
                  <a:tcPr marL="6350" marR="6350" marT="6350" marB="7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North American Free-Trade Agreement</a:t>
                      </a:r>
                    </a:p>
                  </a:txBody>
                  <a:tcPr marL="6350" marR="6350" marT="6350" marB="7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908874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NG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Natural gas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8679121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NG DRI-EAF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DRI-EAF production process using natural gas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9434306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NZE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Net Zero Emissions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8886987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</a:t>
                      </a:r>
                      <a:r>
                        <a:rPr lang="en-US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Oxygen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1916461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OECD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The Organization for Economic Cooperation and Development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4672454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OPEX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Operational expenditure(s)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9576034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SR-BOF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Smelting Reduction-Basic Oxygen Furnace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7903734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Tonne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Metric ton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509279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06212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7" imgW="592" imgH="591" progId="TCLayout.ActiveDocument.1">
                  <p:embed/>
                </p:oleObj>
              </mc:Choice>
              <mc:Fallback>
                <p:oleObj name="think-cell Slide" r:id="rId47" imgW="592" imgH="591" progId="TCLayout.ActiveDocument.1">
                  <p:embed/>
                  <p:pic>
                    <p:nvPicPr>
                      <p:cNvPr id="14" name="think-cell data - do not delete" hidden="1"/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/>
              <a:t>Global steel emissions have more than doubled since 2000, with emission growth decoupled from production growth after 2016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BBDDAD34-336E-49E3-6CC9-8CE7EA8A9FF5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625475" y="2200275"/>
          <a:ext cx="7734300" cy="400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9"/>
          </a:graphicData>
        </a:graphic>
      </p:graphicFrame>
      <p:sp>
        <p:nvSpPr>
          <p:cNvPr id="10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522288" y="4976814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7E8C8A62-EAD9-4188-A38F-DE0E3BD22660}" type="datetime'''''''''''''1'''''''''''''''''''''''''">
              <a:rPr lang="en-US" altLang="en-US" sz="12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endParaRPr lang="en-US" sz="1200" dirty="0"/>
          </a:p>
        </p:txBody>
      </p:sp>
      <p:sp>
        <p:nvSpPr>
          <p:cNvPr id="10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522288" y="4110039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193C2A75-BB76-4CAD-9CC9-259E81BAC6E7}" type="datetime'''''''''''''''''''''''''''''''2'''''''''''''''''''">
              <a:rPr lang="en-US" altLang="en-US" sz="12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</a:t>
            </a:fld>
            <a:endParaRPr lang="en-US" sz="1200" dirty="0"/>
          </a:p>
        </p:txBody>
      </p:sp>
      <p:sp>
        <p:nvSpPr>
          <p:cNvPr id="104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522288" y="3243264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C795306E-3D34-4688-A437-2164A59F800C}" type="datetime'''''''''''''''''''''3'''''''''''''''''''''''''''''''''''''">
              <a:rPr lang="en-US" altLang="en-US" sz="12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3</a:t>
            </a:fld>
            <a:endParaRPr lang="en-US" sz="1200" dirty="0"/>
          </a:p>
        </p:txBody>
      </p:sp>
      <p:sp>
        <p:nvSpPr>
          <p:cNvPr id="10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522288" y="2376489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CB4616A2-1D3A-41CF-86AC-E5EB2A8961A4}" type="datetime'''''''''''''''''''''4'''''''''''''''''''''''''''''">
              <a:rPr lang="en-US" altLang="en-US" sz="12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4</a:t>
            </a:fld>
            <a:endParaRPr lang="en-US" sz="1200" dirty="0"/>
          </a:p>
        </p:txBody>
      </p:sp>
      <p:sp>
        <p:nvSpPr>
          <p:cNvPr id="10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522288" y="5843589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A05AA57C-EBE2-40C3-A16B-792CB50A2267}" type="datetime'''''''''''''''''''''''''''''''''''''0'''''''''''">
              <a:rPr lang="en-US" altLang="en-US" sz="12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en-US" sz="1200" dirty="0"/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8378825" y="5843589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9BCE5F72-0DED-4B04-9DDF-4EF62E373D95}" type="datetime'''''''''''''''''''''0'''''''">
              <a:rPr lang="en-US" altLang="en-US" sz="1200" smtClean="0"/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en-US" sz="1200" dirty="0"/>
          </a:p>
        </p:txBody>
      </p:sp>
      <p:sp>
        <p:nvSpPr>
          <p:cNvPr id="10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8378825" y="4976814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1B1BA234-BE90-44AE-9440-D77B72A40657}" type="datetime'''''''''''5''''''''0''''''''0'''''''''''''''''''''''">
              <a:rPr lang="en-US" altLang="en-US" sz="1200" smtClean="0"/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500</a:t>
            </a:fld>
            <a:endParaRPr lang="en-US" sz="1200" dirty="0"/>
          </a:p>
        </p:txBody>
      </p:sp>
      <p:sp>
        <p:nvSpPr>
          <p:cNvPr id="10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8378825" y="4110039"/>
            <a:ext cx="379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9A1CD42C-2499-48E5-A80B-F172D5D324CF}" type="datetime'''''1'''''''''''''''''''''',''''''''''''''''''''''0''00'''''">
              <a:rPr lang="en-US" altLang="en-US" sz="1200" smtClean="0"/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1,000</a:t>
            </a:fld>
            <a:endParaRPr lang="en-US" sz="1200" dirty="0"/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8378825" y="3243264"/>
            <a:ext cx="379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E899D22E-98C3-4DA3-8190-338014DAE8E3}" type="datetime'''''''''''''''1'''''''''''''''''''''''''''''''',5''''0''0'''">
              <a:rPr lang="en-US" altLang="en-US" sz="1200" smtClean="0"/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1,500</a:t>
            </a:fld>
            <a:endParaRPr lang="en-US" sz="1200" dirty="0"/>
          </a:p>
        </p:txBody>
      </p:sp>
      <p:sp>
        <p:nvSpPr>
          <p:cNvPr id="11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8378825" y="2376489"/>
            <a:ext cx="379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1B5111B0-86F8-41C1-BB26-99610CB7D6B5}" type="datetime'''''''''''''''''''''''2'''',''''''''''''''''''0''''0''0'''">
              <a:rPr lang="en-US" altLang="en-US" sz="1200" smtClean="0"/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2,000</a:t>
            </a:fld>
            <a:endParaRPr lang="en-US" sz="1200" dirty="0"/>
          </a:p>
        </p:txBody>
      </p:sp>
      <p:sp>
        <p:nvSpPr>
          <p:cNvPr id="29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5973763" y="2051050"/>
            <a:ext cx="27844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Global steel production (in million tonnes)</a:t>
            </a:r>
            <a:endParaRPr lang="en-US" sz="1200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773114" y="5984875"/>
            <a:ext cx="2143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’00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/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1117601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‘01</a:t>
            </a:r>
            <a:endParaRPr lang="en-US" sz="1200" dirty="0"/>
          </a:p>
        </p:txBody>
      </p:sp>
      <p:sp>
        <p:nvSpPr>
          <p:cNvPr id="7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1460500" y="5984875"/>
            <a:ext cx="2143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/>
              <a:t>’02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/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1804989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‘03</a:t>
            </a:r>
            <a:endParaRPr lang="en-US" sz="1200" dirty="0"/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2149476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‘04</a:t>
            </a:r>
            <a:endParaRPr lang="en-US" sz="1200" dirty="0"/>
          </a:p>
        </p:txBody>
      </p:sp>
      <p:sp>
        <p:nvSpPr>
          <p:cNvPr id="22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522288" y="2051050"/>
            <a:ext cx="4667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 dirty="0"/>
              <a:t>Global CO</a:t>
            </a:r>
            <a:r>
              <a:rPr lang="en-US" sz="1200" baseline="-25000" dirty="0"/>
              <a:t>2</a:t>
            </a:r>
            <a:r>
              <a:rPr lang="en-US" sz="1200" dirty="0"/>
              <a:t>e emissions from iron and steel production (in </a:t>
            </a:r>
            <a:r>
              <a:rPr lang="en-GB" sz="1200" dirty="0"/>
              <a:t>gigatonnes</a:t>
            </a:r>
            <a:r>
              <a:rPr lang="en-US" sz="1200" dirty="0"/>
              <a:t>)</a:t>
            </a:r>
          </a:p>
        </p:txBody>
      </p:sp>
      <p:sp>
        <p:nvSpPr>
          <p:cNvPr id="8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2836864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‘06</a:t>
            </a:r>
            <a:endParaRPr lang="en-US" sz="1200" dirty="0"/>
          </a:p>
        </p:txBody>
      </p:sp>
      <p:sp>
        <p:nvSpPr>
          <p:cNvPr id="84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3181351" y="5984875"/>
            <a:ext cx="2143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’07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/>
          </a:p>
        </p:txBody>
      </p:sp>
      <p:sp>
        <p:nvSpPr>
          <p:cNvPr id="8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3525839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‘08</a:t>
            </a:r>
            <a:endParaRPr lang="en-US" sz="1200" dirty="0"/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3870326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‘09</a:t>
            </a:r>
            <a:endParaRPr lang="en-US" sz="1200" dirty="0"/>
          </a:p>
        </p:txBody>
      </p:sp>
      <p:sp>
        <p:nvSpPr>
          <p:cNvPr id="8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4213225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‘10</a:t>
            </a:r>
            <a:endParaRPr lang="en-US" sz="1200" dirty="0"/>
          </a:p>
        </p:txBody>
      </p:sp>
      <p:sp>
        <p:nvSpPr>
          <p:cNvPr id="8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4562475" y="5984875"/>
            <a:ext cx="203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‘11</a:t>
            </a:r>
            <a:endParaRPr lang="en-US" sz="1200" dirty="0"/>
          </a:p>
        </p:txBody>
      </p:sp>
      <p:sp>
        <p:nvSpPr>
          <p:cNvPr id="8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4902201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‘12</a:t>
            </a:r>
            <a:endParaRPr lang="en-US" sz="1200" dirty="0"/>
          </a:p>
        </p:txBody>
      </p:sp>
      <p:sp>
        <p:nvSpPr>
          <p:cNvPr id="9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5245100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‘13</a:t>
            </a:r>
            <a:endParaRPr lang="en-US" sz="1200" dirty="0"/>
          </a:p>
        </p:txBody>
      </p:sp>
      <p:sp>
        <p:nvSpPr>
          <p:cNvPr id="9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5589589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‘14</a:t>
            </a:r>
            <a:endParaRPr lang="en-US" sz="1200" dirty="0"/>
          </a:p>
        </p:txBody>
      </p:sp>
      <p:sp>
        <p:nvSpPr>
          <p:cNvPr id="9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5934076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‘15</a:t>
            </a:r>
            <a:endParaRPr lang="en-US" sz="1200" dirty="0"/>
          </a:p>
        </p:txBody>
      </p:sp>
      <p:sp>
        <p:nvSpPr>
          <p:cNvPr id="9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6278564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‘16</a:t>
            </a:r>
            <a:endParaRPr lang="en-US" sz="1200" dirty="0"/>
          </a:p>
        </p:txBody>
      </p:sp>
      <p:sp>
        <p:nvSpPr>
          <p:cNvPr id="94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6621464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‘17</a:t>
            </a:r>
            <a:endParaRPr lang="en-US" sz="1200" dirty="0"/>
          </a:p>
        </p:txBody>
      </p:sp>
      <p:sp>
        <p:nvSpPr>
          <p:cNvPr id="9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6965951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‘18</a:t>
            </a:r>
            <a:endParaRPr lang="en-US" sz="1200" dirty="0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7310439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‘19</a:t>
            </a:r>
            <a:endParaRPr lang="en-US" sz="1200" dirty="0"/>
          </a:p>
        </p:txBody>
      </p:sp>
      <p:sp>
        <p:nvSpPr>
          <p:cNvPr id="9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7654926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‘20</a:t>
            </a:r>
            <a:endParaRPr lang="en-US" sz="1200" dirty="0"/>
          </a:p>
        </p:txBody>
      </p:sp>
      <p:sp>
        <p:nvSpPr>
          <p:cNvPr id="9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7997826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‘21</a:t>
            </a:r>
            <a:endParaRPr lang="en-US" sz="1200" dirty="0"/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2493964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‘05</a:t>
            </a:r>
            <a:endParaRPr lang="en-US" sz="1200" dirty="0"/>
          </a:p>
        </p:txBody>
      </p:sp>
      <p:sp>
        <p:nvSpPr>
          <p:cNvPr id="336" name="Rectangle 335"/>
          <p:cNvSpPr/>
          <p:nvPr>
            <p:custDataLst>
              <p:tags r:id="rId38"/>
            </p:custDataLst>
          </p:nvPr>
        </p:nvSpPr>
        <p:spPr bwMode="auto">
          <a:xfrm>
            <a:off x="882650" y="2466975"/>
            <a:ext cx="2774950" cy="53657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77" name="Straight Connector 76"/>
          <p:cNvCxnSpPr/>
          <p:nvPr>
            <p:custDataLst>
              <p:tags r:id="rId39"/>
            </p:custDataLst>
          </p:nvPr>
        </p:nvCxnSpPr>
        <p:spPr bwMode="gray">
          <a:xfrm>
            <a:off x="957263" y="2611438"/>
            <a:ext cx="185738" cy="0"/>
          </a:xfrm>
          <a:prstGeom prst="line">
            <a:avLst/>
          </a:prstGeom>
          <a:ln w="28575" cap="rnd" cmpd="sng" algn="ctr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>
            <p:custDataLst>
              <p:tags r:id="rId40"/>
            </p:custDataLst>
          </p:nvPr>
        </p:nvSpPr>
        <p:spPr bwMode="auto">
          <a:xfrm>
            <a:off x="942975" y="2765425"/>
            <a:ext cx="214313" cy="16033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1208088" y="2527300"/>
            <a:ext cx="10969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EDF42055-250B-4D63-94FB-FBE80928A242}" type="datetime'''''Stee''''l'''' p''''ro''''''''''''''d''''u''''''ction'">
              <a:rPr lang="en-US" altLang="en-US" sz="1200" smtClean="0"/>
              <a:pPr/>
              <a:t>Steel production</a:t>
            </a:fld>
            <a:endParaRPr lang="en-US" sz="1200" dirty="0"/>
          </a:p>
        </p:txBody>
      </p:sp>
      <p:sp>
        <p:nvSpPr>
          <p:cNvPr id="6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1208088" y="2760663"/>
            <a:ext cx="23891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A097539C-061B-4634-8C10-809867AB7E71}" type="datetime'''''Ir''on'' and stee''l ''pr''''''odu''ction emiss''io''ns'''">
              <a:rPr lang="en-US" altLang="en-US" sz="1200" smtClean="0"/>
              <a:pPr/>
              <a:t>Iron and steel production emissions</a:t>
            </a:fld>
            <a:endParaRPr lang="en-US" sz="1200" dirty="0"/>
          </a:p>
        </p:txBody>
      </p:sp>
      <p:grpSp>
        <p:nvGrpSpPr>
          <p:cNvPr id="61" name="btfpColumnHeaderBox984923"/>
          <p:cNvGrpSpPr/>
          <p:nvPr>
            <p:custDataLst>
              <p:tags r:id="rId43"/>
            </p:custDataLst>
          </p:nvPr>
        </p:nvGrpSpPr>
        <p:grpSpPr>
          <a:xfrm>
            <a:off x="357188" y="1555750"/>
            <a:ext cx="8496300" cy="315913"/>
            <a:chOff x="2054792" y="3708401"/>
            <a:chExt cx="1184048" cy="315913"/>
          </a:xfrm>
        </p:grpSpPr>
        <p:sp>
          <p:nvSpPr>
            <p:cNvPr id="62" name="btfpColumnHeaderBoxText984923"/>
            <p:cNvSpPr txBox="1"/>
            <p:nvPr/>
          </p:nvSpPr>
          <p:spPr bwMode="gray">
            <a:xfrm>
              <a:off x="2054792" y="3708401"/>
              <a:ext cx="1184048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>
                  <a:solidFill>
                    <a:srgbClr val="000000"/>
                  </a:solidFill>
                </a:rPr>
                <a:t>Global CO</a:t>
              </a:r>
              <a:r>
                <a:rPr lang="en-US" sz="1600" b="1" baseline="-25000" dirty="0">
                  <a:solidFill>
                    <a:srgbClr val="000000"/>
                  </a:solidFill>
                </a:rPr>
                <a:t>2</a:t>
              </a:r>
              <a:r>
                <a:rPr lang="en-US" sz="1600" b="1" dirty="0">
                  <a:solidFill>
                    <a:srgbClr val="000000"/>
                  </a:solidFill>
                </a:rPr>
                <a:t>e emissions decoupled from steel production post-2016</a:t>
              </a:r>
              <a:endParaRPr lang="en-US" sz="1600" b="1" baseline="-25000" dirty="0">
                <a:solidFill>
                  <a:srgbClr val="000000"/>
                </a:solidFill>
              </a:endParaRPr>
            </a:p>
          </p:txBody>
        </p:sp>
        <p:cxnSp>
          <p:nvCxnSpPr>
            <p:cNvPr id="63" name="btfpColumnHeaderBoxLine984923"/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/>
          <p:cNvSpPr txBox="1"/>
          <p:nvPr>
            <p:custDataLst>
              <p:tags r:id="rId44"/>
            </p:custDataLst>
          </p:nvPr>
        </p:nvSpPr>
        <p:spPr bwMode="gray">
          <a:xfrm>
            <a:off x="330199" y="6158469"/>
            <a:ext cx="9054109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Note: The majority of the world’s iron is used to make steel. Sources: </a:t>
            </a:r>
            <a:r>
              <a:rPr lang="en-US" sz="800" dirty="0">
                <a:solidFill>
                  <a:srgbClr val="000000"/>
                </a:solidFill>
                <a:hlinkClick r:id="rId50"/>
              </a:rPr>
              <a:t>Rhodium Group ClimateDeck</a:t>
            </a:r>
            <a:r>
              <a:rPr lang="en-US" sz="800" dirty="0">
                <a:solidFill>
                  <a:srgbClr val="000000"/>
                </a:solidFill>
              </a:rPr>
              <a:t> (September 2023); </a:t>
            </a:r>
            <a:r>
              <a:rPr lang="en-US" sz="800" dirty="0">
                <a:solidFill>
                  <a:srgbClr val="000000"/>
                </a:solidFill>
                <a:hlinkClick r:id="rId51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; McKinsey, </a:t>
            </a:r>
            <a:r>
              <a:rPr lang="en-US" sz="800" dirty="0">
                <a:solidFill>
                  <a:srgbClr val="000000"/>
                </a:solidFill>
                <a:hlinkClick r:id="rId52"/>
              </a:rPr>
              <a:t>Decarbonization Challenge for Steel</a:t>
            </a:r>
            <a:r>
              <a:rPr lang="en-US" sz="800" dirty="0">
                <a:solidFill>
                  <a:srgbClr val="000000"/>
                </a:solidFill>
              </a:rPr>
              <a:t>; IEA, </a:t>
            </a:r>
            <a:r>
              <a:rPr lang="en-US" sz="800" dirty="0">
                <a:solidFill>
                  <a:srgbClr val="000000"/>
                </a:solidFill>
                <a:hlinkClick r:id="rId53"/>
              </a:rPr>
              <a:t>CO</a:t>
            </a:r>
            <a:r>
              <a:rPr lang="en-US" sz="800" baseline="-25000" dirty="0">
                <a:solidFill>
                  <a:srgbClr val="000000"/>
                </a:solidFill>
                <a:hlinkClick r:id="rId53"/>
              </a:rPr>
              <a:t>2</a:t>
            </a:r>
            <a:r>
              <a:rPr lang="en-US" sz="800" dirty="0">
                <a:solidFill>
                  <a:srgbClr val="000000"/>
                </a:solidFill>
                <a:hlinkClick r:id="rId53"/>
              </a:rPr>
              <a:t> Emissions in 2022</a:t>
            </a:r>
            <a:r>
              <a:rPr lang="en-US" sz="800" dirty="0">
                <a:solidFill>
                  <a:srgbClr val="000000"/>
                </a:solidFill>
              </a:rPr>
              <a:t>, Reuters, </a:t>
            </a:r>
            <a:r>
              <a:rPr lang="en-US" sz="800" dirty="0">
                <a:solidFill>
                  <a:srgbClr val="000000"/>
                </a:solidFill>
                <a:hlinkClick r:id="rId54"/>
              </a:rPr>
              <a:t>China 2021 Crude Steel Output</a:t>
            </a:r>
            <a:r>
              <a:rPr lang="en-US" sz="800" dirty="0">
                <a:solidFill>
                  <a:srgbClr val="000000"/>
                </a:solidFill>
              </a:rPr>
              <a:t>. Credit: </a:t>
            </a:r>
            <a:r>
              <a:rPr lang="en-US" sz="800" dirty="0"/>
              <a:t>Mimi Khawsam-ang,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55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56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57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815A2-ECEC-734C-C15D-2A8A9D2C5485}"/>
              </a:ext>
            </a:extLst>
          </p:cNvPr>
          <p:cNvSpPr txBox="1"/>
          <p:nvPr/>
        </p:nvSpPr>
        <p:spPr bwMode="gray">
          <a:xfrm>
            <a:off x="9001127" y="1578793"/>
            <a:ext cx="2860673" cy="3380413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050" dirty="0"/>
              <a:t>In recent years, the steel industry has made efforts to </a:t>
            </a:r>
            <a:r>
              <a:rPr lang="en-US" sz="1050" b="1" dirty="0"/>
              <a:t>reduce its carbon footprint </a:t>
            </a:r>
            <a:r>
              <a:rPr lang="en-US" sz="1050" dirty="0"/>
              <a:t>with </a:t>
            </a:r>
            <a:r>
              <a:rPr lang="en-US" sz="1050" b="1" dirty="0"/>
              <a:t>more energy-efficient processes and technologies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950" dirty="0"/>
              <a:t>Though not enough by itself, recycling rates </a:t>
            </a:r>
            <a:r>
              <a:rPr lang="en-US" sz="950" b="1" dirty="0"/>
              <a:t>have improved </a:t>
            </a:r>
            <a:r>
              <a:rPr lang="en-US" sz="950" dirty="0"/>
              <a:t>(sitting around 80%-90% globally)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950" b="1" dirty="0"/>
              <a:t>Better manufacturing yields </a:t>
            </a:r>
            <a:r>
              <a:rPr lang="en-US" sz="950" dirty="0"/>
              <a:t>have made supply chains more efficient 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950" b="1" dirty="0"/>
              <a:t>Enhanced control processes </a:t>
            </a:r>
            <a:r>
              <a:rPr lang="en-US" sz="950" dirty="0"/>
              <a:t>and </a:t>
            </a:r>
            <a:r>
              <a:rPr lang="en-US" sz="950" b="1" dirty="0"/>
              <a:t>predictive maintenance strategies </a:t>
            </a:r>
            <a:r>
              <a:rPr lang="en-US" sz="950" dirty="0"/>
              <a:t>have led improvements in </a:t>
            </a:r>
            <a:r>
              <a:rPr lang="en-US" sz="950" b="1" dirty="0"/>
              <a:t>operational efficiency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050" b="1" dirty="0"/>
              <a:t>China</a:t>
            </a:r>
            <a:r>
              <a:rPr lang="en-US" sz="1050" dirty="0"/>
              <a:t>, the largest steel producer in the world, saw a </a:t>
            </a:r>
            <a:r>
              <a:rPr lang="en-US" sz="1050" b="1" dirty="0"/>
              <a:t>3% decline in steel output </a:t>
            </a:r>
            <a:r>
              <a:rPr lang="en-US" sz="1050" dirty="0"/>
              <a:t>in 2021 and a similar decline in the years since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086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9A1E1-8C92-DC98-B4AF-74A1F3BD2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98E98-D4D3-512A-7491-A38459011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523318"/>
            <a:ext cx="7863840" cy="110109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Crude steel is now produced through three main methods that all emit CO</a:t>
            </a:r>
            <a:r>
              <a:rPr lang="en-US" sz="1900" baseline="-25000" dirty="0">
                <a:solidFill>
                  <a:srgbClr val="000000"/>
                </a:solidFill>
                <a:cs typeface="Arial"/>
              </a:rPr>
              <a:t>2</a:t>
            </a:r>
            <a:r>
              <a:rPr lang="en-US" sz="2800" dirty="0">
                <a:solidFill>
                  <a:srgbClr val="000000"/>
                </a:solidFill>
                <a:cs typeface="Arial"/>
              </a:rPr>
              <a:t>: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42F9953-2FA6-76F4-40B7-75A862F1F6BE}"/>
              </a:ext>
            </a:extLst>
          </p:cNvPr>
          <p:cNvSpPr txBox="1">
            <a:spLocks/>
          </p:cNvSpPr>
          <p:nvPr/>
        </p:nvSpPr>
        <p:spPr>
          <a:xfrm>
            <a:off x="838200" y="1979303"/>
            <a:ext cx="5799667" cy="35701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711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b="1" kern="1200">
                <a:solidFill>
                  <a:srgbClr val="181A1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lnSpc>
                <a:spcPct val="110000"/>
              </a:lnSpc>
              <a:spcAft>
                <a:spcPts val="2400"/>
              </a:spcAft>
            </a:pPr>
            <a:r>
              <a:rPr lang="en-US" sz="2000" b="0" dirty="0">
                <a:solidFill>
                  <a:srgbClr val="000000"/>
                </a:solidFill>
                <a:cs typeface="Arial"/>
              </a:rPr>
              <a:t>B</a:t>
            </a:r>
            <a:r>
              <a:rPr lang="en-US" sz="2000" b="0" dirty="0"/>
              <a:t>last furnace-basic oxygen furnace (BF-BOF), which alone produces ~80% of iron &amp; steel </a:t>
            </a:r>
            <a:r>
              <a:rPr lang="en-US" sz="2000" b="0" dirty="0">
                <a:solidFill>
                  <a:srgbClr val="000000"/>
                </a:solidFill>
                <a:cs typeface="Arial"/>
              </a:rPr>
              <a:t>CO</a:t>
            </a:r>
            <a:r>
              <a:rPr lang="en-US" sz="2000" b="0" baseline="-25000" dirty="0">
                <a:solidFill>
                  <a:srgbClr val="000000"/>
                </a:solidFill>
                <a:cs typeface="Arial"/>
              </a:rPr>
              <a:t>2</a:t>
            </a:r>
          </a:p>
          <a:p>
            <a:pPr marL="0" indent="0">
              <a:lnSpc>
                <a:spcPct val="110000"/>
              </a:lnSpc>
              <a:spcAft>
                <a:spcPts val="2400"/>
              </a:spcAft>
            </a:pPr>
            <a:r>
              <a:rPr lang="en-US" sz="2000" b="0" dirty="0">
                <a:solidFill>
                  <a:srgbClr val="000000"/>
                </a:solidFill>
                <a:cs typeface="Arial"/>
              </a:rPr>
              <a:t>Scrap </a:t>
            </a:r>
            <a:r>
              <a:rPr lang="en-US" sz="2000" b="0" dirty="0"/>
              <a:t>electric arc furnace (EAF)</a:t>
            </a:r>
            <a:r>
              <a:rPr lang="en-US" sz="2000" b="0" dirty="0">
                <a:solidFill>
                  <a:srgbClr val="000000"/>
                </a:solidFill>
                <a:cs typeface="Arial"/>
              </a:rPr>
              <a:t>, limited to recycled scrap</a:t>
            </a:r>
          </a:p>
          <a:p>
            <a:pPr marL="0" indent="0">
              <a:lnSpc>
                <a:spcPct val="110000"/>
              </a:lnSpc>
              <a:spcAft>
                <a:spcPts val="2400"/>
              </a:spcAft>
            </a:pPr>
            <a:r>
              <a:rPr lang="en-US" sz="2000" b="0" dirty="0">
                <a:solidFill>
                  <a:srgbClr val="000000"/>
                </a:solidFill>
                <a:cs typeface="Arial"/>
              </a:rPr>
              <a:t>N</a:t>
            </a:r>
            <a:r>
              <a:rPr lang="en-US" sz="2000" b="0" dirty="0"/>
              <a:t>atural gas-based direct reduced iron-electric arc furnace (NG DRI-EAF) most expensive, least used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F67472-DD97-F157-C3A2-F66ACA542D46}"/>
              </a:ext>
            </a:extLst>
          </p:cNvPr>
          <p:cNvSpPr/>
          <p:nvPr/>
        </p:nvSpPr>
        <p:spPr bwMode="gray">
          <a:xfrm>
            <a:off x="520696" y="2050925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9ECF3F-1E0C-8286-3994-0272DB5B8F08}"/>
              </a:ext>
            </a:extLst>
          </p:cNvPr>
          <p:cNvSpPr/>
          <p:nvPr/>
        </p:nvSpPr>
        <p:spPr bwMode="gray">
          <a:xfrm>
            <a:off x="520696" y="3023046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8B8529-9B2F-D2CF-EA7B-6180A5DC8B1C}"/>
              </a:ext>
            </a:extLst>
          </p:cNvPr>
          <p:cNvSpPr/>
          <p:nvPr/>
        </p:nvSpPr>
        <p:spPr bwMode="gray">
          <a:xfrm>
            <a:off x="520696" y="3996715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8324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882788"/>
          </a:xfrm>
        </p:spPr>
        <p:txBody>
          <a:bodyPr vert="horz" anchor="t">
            <a:noAutofit/>
          </a:bodyPr>
          <a:lstStyle/>
          <a:p>
            <a:r>
              <a:rPr lang="en-US" sz="2400" dirty="0"/>
              <a:t>Of three main steelmaking methods, blast furnace-basic oxygen furnace </a:t>
            </a:r>
            <a:br>
              <a:rPr lang="en-US" sz="2400" dirty="0"/>
            </a:br>
            <a:r>
              <a:rPr lang="en-US" sz="2400" dirty="0"/>
              <a:t>(BF-BOF) is the cheapest, most popular, and most polluting</a:t>
            </a:r>
          </a:p>
        </p:txBody>
      </p:sp>
      <p:sp>
        <p:nvSpPr>
          <p:cNvPr id="4" name="btfpNotesBox801066"/>
          <p:cNvSpPr txBox="1"/>
          <p:nvPr>
            <p:custDataLst>
              <p:tags r:id="rId3"/>
            </p:custDataLst>
          </p:nvPr>
        </p:nvSpPr>
        <p:spPr bwMode="gray">
          <a:xfrm>
            <a:off x="330199" y="6114142"/>
            <a:ext cx="9326419" cy="366400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9"/>
              </a:rPr>
              <a:t>World Steel Association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0"/>
              </a:rPr>
              <a:t>IEEFA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(2022); IEA,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1"/>
              </a:rPr>
              <a:t>Iron and Steel Technology Roadmap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(2020); Steel Technology,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2"/>
              </a:rPr>
              <a:t>Basic Oxygen Furnace Steelmaking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Recycling Today,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3"/>
              </a:rPr>
              <a:t>Growth of EAF Steelmaking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Wildsight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4"/>
              </a:rPr>
              <a:t>Do We Really Need Coal to Make Steel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Credit: Mimi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Khawsam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-ang, Max de Boer, Grace Frascati, and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5"/>
              </a:rPr>
              <a:t>Gernot Wagner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(22 February 2024);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6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7"/>
              </a:rPr>
              <a:t>gwagner@columbia.edu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grpSp>
        <p:nvGrpSpPr>
          <p:cNvPr id="12" name="btfpColumnHeaderBox984923">
            <a:extLst>
              <a:ext uri="{FF2B5EF4-FFF2-40B4-BE49-F238E27FC236}">
                <a16:creationId xmlns:a16="http://schemas.microsoft.com/office/drawing/2014/main" id="{75341EF0-F03B-6845-F14B-E8BA2B7F3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44300" y="1573284"/>
            <a:ext cx="7480300" cy="288219"/>
            <a:chOff x="2054792" y="3733308"/>
            <a:chExt cx="1184048" cy="288219"/>
          </a:xfrm>
        </p:grpSpPr>
        <p:sp>
          <p:nvSpPr>
            <p:cNvPr id="13" name="btfpColumnHeaderBoxText984923">
              <a:extLst>
                <a:ext uri="{FF2B5EF4-FFF2-40B4-BE49-F238E27FC236}">
                  <a16:creationId xmlns:a16="http://schemas.microsoft.com/office/drawing/2014/main" id="{BEF045CE-DC82-D477-659C-BDE9E93FA3FA}"/>
                </a:ext>
              </a:extLst>
            </p:cNvPr>
            <p:cNvSpPr txBox="1"/>
            <p:nvPr/>
          </p:nvSpPr>
          <p:spPr bwMode="gray">
            <a:xfrm>
              <a:off x="2054792" y="3733308"/>
              <a:ext cx="1184048" cy="288219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BF-BOF ~73% of global steel production and ~80% of iron and steel CO</a:t>
              </a:r>
              <a:r>
                <a:rPr kumimoji="0" lang="en-US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emissions</a:t>
              </a:r>
            </a:p>
          </p:txBody>
        </p:sp>
        <p:cxnSp>
          <p:nvCxnSpPr>
            <p:cNvPr id="15" name="btfpColumnHeaderBoxLine984923">
              <a:extLst>
                <a:ext uri="{FF2B5EF4-FFF2-40B4-BE49-F238E27FC236}">
                  <a16:creationId xmlns:a16="http://schemas.microsoft.com/office/drawing/2014/main" id="{DD867970-8F0F-2D59-FCD1-F5C2BE7AD93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054792" y="4019072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659D1C-1B4A-898A-5517-DF3D38095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54406" y="2021612"/>
            <a:ext cx="6082079" cy="2442028"/>
            <a:chOff x="1234449" y="2136703"/>
            <a:chExt cx="5849621" cy="2051236"/>
          </a:xfrm>
        </p:grpSpPr>
        <p:sp>
          <p:nvSpPr>
            <p:cNvPr id="19" name="btfpColumnHeaderBoxText984923">
              <a:extLst>
                <a:ext uri="{FF2B5EF4-FFF2-40B4-BE49-F238E27FC236}">
                  <a16:creationId xmlns:a16="http://schemas.microsoft.com/office/drawing/2014/main" id="{152F1082-1857-6BC3-D920-09E5E9C863F0}"/>
                </a:ext>
              </a:extLst>
            </p:cNvPr>
            <p:cNvSpPr txBox="1"/>
            <p:nvPr/>
          </p:nvSpPr>
          <p:spPr bwMode="gray">
            <a:xfrm>
              <a:off x="1234449" y="3029174"/>
              <a:ext cx="974061" cy="267949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Iron ore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btfpColumnHeaderBoxText984923">
              <a:extLst>
                <a:ext uri="{FF2B5EF4-FFF2-40B4-BE49-F238E27FC236}">
                  <a16:creationId xmlns:a16="http://schemas.microsoft.com/office/drawing/2014/main" id="{3CA1E75F-A1AA-C5F5-933E-B8343C1C84EF}"/>
                </a:ext>
              </a:extLst>
            </p:cNvPr>
            <p:cNvSpPr txBox="1"/>
            <p:nvPr/>
          </p:nvSpPr>
          <p:spPr bwMode="gray">
            <a:xfrm>
              <a:off x="4059094" y="2978125"/>
              <a:ext cx="631603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0A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Iron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btfpColumnHeaderBoxText984923">
              <a:extLst>
                <a:ext uri="{FF2B5EF4-FFF2-40B4-BE49-F238E27FC236}">
                  <a16:creationId xmlns:a16="http://schemas.microsoft.com/office/drawing/2014/main" id="{BBA9F16F-9541-30A4-DC59-865BC60D413B}"/>
                </a:ext>
              </a:extLst>
            </p:cNvPr>
            <p:cNvSpPr txBox="1"/>
            <p:nvPr/>
          </p:nvSpPr>
          <p:spPr bwMode="gray">
            <a:xfrm>
              <a:off x="6452467" y="2978125"/>
              <a:ext cx="631603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0A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Steel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A14A4E6E-958E-D026-6467-DE02CC3B42F0}"/>
                </a:ext>
              </a:extLst>
            </p:cNvPr>
            <p:cNvSpPr/>
            <p:nvPr/>
          </p:nvSpPr>
          <p:spPr bwMode="gray">
            <a:xfrm>
              <a:off x="4425684" y="2249866"/>
              <a:ext cx="2314401" cy="1938073"/>
            </a:xfrm>
            <a:prstGeom prst="arc">
              <a:avLst>
                <a:gd name="adj1" fmla="val 11489332"/>
                <a:gd name="adj2" fmla="val 20826571"/>
              </a:avLst>
            </a:prstGeom>
            <a:ln w="28575" cap="flat">
              <a:solidFill>
                <a:srgbClr val="A0A0A0"/>
              </a:solidFill>
              <a:prstDash val="dash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5047F97-B793-A3C4-8F34-83068A73909D}"/>
                </a:ext>
              </a:extLst>
            </p:cNvPr>
            <p:cNvSpPr/>
            <p:nvPr/>
          </p:nvSpPr>
          <p:spPr bwMode="gray">
            <a:xfrm rot="10800000">
              <a:off x="4422546" y="2136703"/>
              <a:ext cx="2307265" cy="1938073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A0A0A0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61608272-A3EA-1011-F7BE-CA81D09ABC87}"/>
                </a:ext>
              </a:extLst>
            </p:cNvPr>
            <p:cNvSpPr/>
            <p:nvPr/>
          </p:nvSpPr>
          <p:spPr bwMode="gray">
            <a:xfrm rot="11019647">
              <a:off x="1795064" y="2136703"/>
              <a:ext cx="2307265" cy="1938073"/>
            </a:xfrm>
            <a:prstGeom prst="arc">
              <a:avLst>
                <a:gd name="adj1" fmla="val 11324853"/>
                <a:gd name="adj2" fmla="val 20567824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btfpCallout843070">
            <a:extLst>
              <a:ext uri="{FF2B5EF4-FFF2-40B4-BE49-F238E27FC236}">
                <a16:creationId xmlns:a16="http://schemas.microsoft.com/office/drawing/2014/main" id="{2DFB61BC-0B29-B037-72DB-5D2D94E544DA}"/>
              </a:ext>
            </a:extLst>
          </p:cNvPr>
          <p:cNvSpPr/>
          <p:nvPr/>
        </p:nvSpPr>
        <p:spPr bwMode="gray">
          <a:xfrm>
            <a:off x="841845" y="4576208"/>
            <a:ext cx="1711276" cy="453330"/>
          </a:xfrm>
          <a:prstGeom prst="wedgeRectCallout">
            <a:avLst>
              <a:gd name="adj1" fmla="val 47581"/>
              <a:gd name="adj2" fmla="val -116427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2.33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tonnes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CO</a:t>
            </a:r>
            <a:r>
              <a: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per tonne of steel</a:t>
            </a:r>
          </a:p>
        </p:txBody>
      </p:sp>
      <p:pic>
        <p:nvPicPr>
          <p:cNvPr id="2" name="Picture 1" descr="Liquified steel leaving a blast furnace.&#10;">
            <a:extLst>
              <a:ext uri="{FF2B5EF4-FFF2-40B4-BE49-F238E27FC236}">
                <a16:creationId xmlns:a16="http://schemas.microsoft.com/office/drawing/2014/main" id="{2FD3FCB4-B624-4B30-5444-F67CE4791C31}"/>
              </a:ext>
            </a:extLst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125" y="2304147"/>
            <a:ext cx="2011680" cy="2011680"/>
          </a:xfrm>
          <a:prstGeom prst="ellipse">
            <a:avLst/>
          </a:prstGeom>
          <a:effectLst>
            <a:softEdge rad="152400"/>
          </a:effectLst>
        </p:spPr>
      </p:pic>
      <p:sp>
        <p:nvSpPr>
          <p:cNvPr id="8" name="btfpCallout843070">
            <a:extLst>
              <a:ext uri="{FF2B5EF4-FFF2-40B4-BE49-F238E27FC236}">
                <a16:creationId xmlns:a16="http://schemas.microsoft.com/office/drawing/2014/main" id="{74CD5B45-F3ED-83D6-A9FF-C5A41E3080AB}"/>
              </a:ext>
            </a:extLst>
          </p:cNvPr>
          <p:cNvSpPr/>
          <p:nvPr/>
        </p:nvSpPr>
        <p:spPr bwMode="gray">
          <a:xfrm>
            <a:off x="2696191" y="4727621"/>
            <a:ext cx="1711276" cy="299442"/>
          </a:xfrm>
          <a:prstGeom prst="wedgeRectCallout">
            <a:avLst>
              <a:gd name="adj1" fmla="val -20257"/>
              <a:gd name="adj2" fmla="val -132359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FeO</a:t>
            </a:r>
            <a:r>
              <a:rPr kumimoji="0" lang="en-US" sz="1000" b="1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coal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Fe +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</a:t>
            </a:r>
            <a:r>
              <a:rPr kumimoji="0" lang="en-US" sz="1000" b="1" i="0" u="none" strike="noStrike" kern="1200" cap="none" spc="0" normalizeH="0" baseline="-25000" noProof="0" dirty="0">
                <a:ln>
                  <a:noFill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077683-7623-6AC9-83A7-0E04DBB6EC4F}"/>
              </a:ext>
            </a:extLst>
          </p:cNvPr>
          <p:cNvSpPr/>
          <p:nvPr/>
        </p:nvSpPr>
        <p:spPr bwMode="gray">
          <a:xfrm>
            <a:off x="92284" y="563751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27DBA-1429-0834-094E-2DC96F316EBA}"/>
              </a:ext>
            </a:extLst>
          </p:cNvPr>
          <p:cNvSpPr txBox="1"/>
          <p:nvPr/>
        </p:nvSpPr>
        <p:spPr bwMode="gray">
          <a:xfrm>
            <a:off x="8377239" y="1573284"/>
            <a:ext cx="3477836" cy="1031051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BF-BOF: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 ore, coke, and limestone produce iron in a blast furnace, which is turned into steel in an oxygen furnace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4945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882788"/>
          </a:xfrm>
        </p:spPr>
        <p:txBody>
          <a:bodyPr vert="horz" anchor="t">
            <a:noAutofit/>
          </a:bodyPr>
          <a:lstStyle/>
          <a:p>
            <a:r>
              <a:rPr lang="en-US" sz="2400" dirty="0"/>
              <a:t>Of the three main steelmaking methods, scrap electric arc furnace (EAF) is the cleanest, though limited by the scarcity of scrap material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659D1C-1B4A-898A-5517-DF3D38095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39324" y="2017742"/>
            <a:ext cx="5141530" cy="2442028"/>
            <a:chOff x="1795064" y="2136703"/>
            <a:chExt cx="4945021" cy="2051236"/>
          </a:xfrm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A14A4E6E-958E-D026-6467-DE02CC3B42F0}"/>
                </a:ext>
              </a:extLst>
            </p:cNvPr>
            <p:cNvSpPr/>
            <p:nvPr/>
          </p:nvSpPr>
          <p:spPr bwMode="gray">
            <a:xfrm>
              <a:off x="4425684" y="2249866"/>
              <a:ext cx="2314401" cy="1938073"/>
            </a:xfrm>
            <a:prstGeom prst="arc">
              <a:avLst>
                <a:gd name="adj1" fmla="val 11489332"/>
                <a:gd name="adj2" fmla="val 20826571"/>
              </a:avLst>
            </a:prstGeom>
            <a:ln w="28575" cap="flat">
              <a:solidFill>
                <a:srgbClr val="009BDB"/>
              </a:solidFill>
              <a:prstDash val="dash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5047F97-B793-A3C4-8F34-83068A73909D}"/>
                </a:ext>
              </a:extLst>
            </p:cNvPr>
            <p:cNvSpPr/>
            <p:nvPr/>
          </p:nvSpPr>
          <p:spPr bwMode="gray">
            <a:xfrm rot="10800000">
              <a:off x="4422546" y="2136703"/>
              <a:ext cx="2307265" cy="1938073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61608272-A3EA-1011-F7BE-CA81D09ABC87}"/>
                </a:ext>
              </a:extLst>
            </p:cNvPr>
            <p:cNvSpPr/>
            <p:nvPr/>
          </p:nvSpPr>
          <p:spPr bwMode="gray">
            <a:xfrm rot="11019647">
              <a:off x="1795064" y="2136703"/>
              <a:ext cx="2307265" cy="1938073"/>
            </a:xfrm>
            <a:prstGeom prst="arc">
              <a:avLst>
                <a:gd name="adj1" fmla="val 11324853"/>
                <a:gd name="adj2" fmla="val 20567824"/>
              </a:avLst>
            </a:prstGeom>
            <a:ln w="28575" cap="flat">
              <a:solidFill>
                <a:srgbClr val="A0A0A0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btfpColumnHeaderBox984923">
            <a:extLst>
              <a:ext uri="{FF2B5EF4-FFF2-40B4-BE49-F238E27FC236}">
                <a16:creationId xmlns:a16="http://schemas.microsoft.com/office/drawing/2014/main" id="{75341EF0-F03B-6845-F14B-E8BA2B7F3AB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44300" y="1573284"/>
            <a:ext cx="7591685" cy="288219"/>
            <a:chOff x="2054792" y="3733308"/>
            <a:chExt cx="1201679" cy="288219"/>
          </a:xfrm>
        </p:grpSpPr>
        <p:sp>
          <p:nvSpPr>
            <p:cNvPr id="13" name="btfpColumnHeaderBoxText984923">
              <a:extLst>
                <a:ext uri="{FF2B5EF4-FFF2-40B4-BE49-F238E27FC236}">
                  <a16:creationId xmlns:a16="http://schemas.microsoft.com/office/drawing/2014/main" id="{BEF045CE-DC82-D477-659C-BDE9E93FA3FA}"/>
                </a:ext>
              </a:extLst>
            </p:cNvPr>
            <p:cNvSpPr txBox="1"/>
            <p:nvPr/>
          </p:nvSpPr>
          <p:spPr bwMode="gray">
            <a:xfrm>
              <a:off x="2054792" y="3733308"/>
              <a:ext cx="1201679" cy="288219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More than 80% of steel recycled; scrap EAF accounts for ~22% of global steel production</a:t>
              </a:r>
            </a:p>
          </p:txBody>
        </p:sp>
        <p:cxnSp>
          <p:nvCxnSpPr>
            <p:cNvPr id="15" name="btfpColumnHeaderBoxLine984923">
              <a:extLst>
                <a:ext uri="{FF2B5EF4-FFF2-40B4-BE49-F238E27FC236}">
                  <a16:creationId xmlns:a16="http://schemas.microsoft.com/office/drawing/2014/main" id="{DD867970-8F0F-2D59-FCD1-F5C2BE7AD93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054792" y="4019072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tfpColumnHeaderBoxText984923">
            <a:extLst>
              <a:ext uri="{FF2B5EF4-FFF2-40B4-BE49-F238E27FC236}">
                <a16:creationId xmlns:a16="http://schemas.microsoft.com/office/drawing/2014/main" id="{152F1082-1857-6BC3-D920-09E5E9C863F0}"/>
              </a:ext>
            </a:extLst>
          </p:cNvPr>
          <p:cNvSpPr txBox="1"/>
          <p:nvPr/>
        </p:nvSpPr>
        <p:spPr bwMode="gray">
          <a:xfrm>
            <a:off x="1457769" y="3023338"/>
            <a:ext cx="1012769" cy="379771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 ore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btfpColumnHeaderBoxText984923">
            <a:extLst>
              <a:ext uri="{FF2B5EF4-FFF2-40B4-BE49-F238E27FC236}">
                <a16:creationId xmlns:a16="http://schemas.microsoft.com/office/drawing/2014/main" id="{3CA1E75F-A1AA-C5F5-933E-B8343C1C84EF}"/>
              </a:ext>
            </a:extLst>
          </p:cNvPr>
          <p:cNvSpPr txBox="1"/>
          <p:nvPr/>
        </p:nvSpPr>
        <p:spPr bwMode="gray">
          <a:xfrm>
            <a:off x="4291300" y="3023338"/>
            <a:ext cx="656702" cy="376099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btfpColumnHeaderBoxText984923">
            <a:extLst>
              <a:ext uri="{FF2B5EF4-FFF2-40B4-BE49-F238E27FC236}">
                <a16:creationId xmlns:a16="http://schemas.microsoft.com/office/drawing/2014/main" id="{BBA9F16F-9541-30A4-DC59-865BC60D413B}"/>
              </a:ext>
            </a:extLst>
          </p:cNvPr>
          <p:cNvSpPr txBox="1"/>
          <p:nvPr/>
        </p:nvSpPr>
        <p:spPr bwMode="gray">
          <a:xfrm>
            <a:off x="6839052" y="3080440"/>
            <a:ext cx="656702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Steel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btfpNotesBox292759">
            <a:extLst>
              <a:ext uri="{FF2B5EF4-FFF2-40B4-BE49-F238E27FC236}">
                <a16:creationId xmlns:a16="http://schemas.microsoft.com/office/drawing/2014/main" id="{5A7DA8DC-04B6-9FDA-8802-50C65A456706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8" y="6095983"/>
            <a:ext cx="9326419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9"/>
              </a:rPr>
              <a:t>World Steel Association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0"/>
              </a:rPr>
              <a:t>IEEFA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(2022); IEA,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1"/>
              </a:rPr>
              <a:t>Iron and Steel Technology Roadmap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(2020); Steel Technology,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2"/>
              </a:rPr>
              <a:t>Basic Oxygen Furnace Steelmaking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Recycling Today,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3"/>
              </a:rPr>
              <a:t>Growth of EAF Steelmaking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Wildsight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4"/>
              </a:rPr>
              <a:t>Do We Really Need Coal to Make Steel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Credit: Mimi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Khawsam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-ang, Max de Boer, Grace Frascati, and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5"/>
              </a:rPr>
              <a:t>Gernot Wagner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(22 February 2024);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6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7"/>
              </a:rPr>
              <a:t>gwagner@columbia.edu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 descr="A large pile of scrap metal. ">
            <a:extLst>
              <a:ext uri="{FF2B5EF4-FFF2-40B4-BE49-F238E27FC236}">
                <a16:creationId xmlns:a16="http://schemas.microsoft.com/office/drawing/2014/main" id="{70B97EA5-D541-5B59-9756-BB1DA77CA572}"/>
              </a:ext>
            </a:extLst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502" y="2238923"/>
            <a:ext cx="2011680" cy="2011680"/>
          </a:xfrm>
          <a:prstGeom prst="ellipse">
            <a:avLst/>
          </a:prstGeom>
          <a:effectLst>
            <a:softEdge rad="152400"/>
          </a:effectLst>
        </p:spPr>
      </p:pic>
      <p:sp>
        <p:nvSpPr>
          <p:cNvPr id="4" name="btfpCallout843070">
            <a:extLst>
              <a:ext uri="{FF2B5EF4-FFF2-40B4-BE49-F238E27FC236}">
                <a16:creationId xmlns:a16="http://schemas.microsoft.com/office/drawing/2014/main" id="{18098FE9-94D8-19A8-847D-FA8B8A03830C}"/>
              </a:ext>
            </a:extLst>
          </p:cNvPr>
          <p:cNvSpPr/>
          <p:nvPr/>
        </p:nvSpPr>
        <p:spPr bwMode="gray">
          <a:xfrm>
            <a:off x="2961574" y="4481589"/>
            <a:ext cx="1711276" cy="761107"/>
          </a:xfrm>
          <a:prstGeom prst="wedgeRectCallout">
            <a:avLst>
              <a:gd name="adj1" fmla="val 50549"/>
              <a:gd name="adj2" fmla="val -90842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Produces 0.66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tonnes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CO</a:t>
            </a:r>
            <a:r>
              <a: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crude steel, 72% less than BF-BOF </a:t>
            </a:r>
          </a:p>
        </p:txBody>
      </p:sp>
      <p:sp>
        <p:nvSpPr>
          <p:cNvPr id="10" name="btfpCallout843070">
            <a:extLst>
              <a:ext uri="{FF2B5EF4-FFF2-40B4-BE49-F238E27FC236}">
                <a16:creationId xmlns:a16="http://schemas.microsoft.com/office/drawing/2014/main" id="{2CC060E7-998D-784B-85A1-273F415DC65A}"/>
              </a:ext>
            </a:extLst>
          </p:cNvPr>
          <p:cNvSpPr/>
          <p:nvPr/>
        </p:nvSpPr>
        <p:spPr bwMode="gray">
          <a:xfrm>
            <a:off x="4753446" y="4787220"/>
            <a:ext cx="1711276" cy="453330"/>
          </a:xfrm>
          <a:prstGeom prst="wedgeRectCallout">
            <a:avLst>
              <a:gd name="adj1" fmla="val -26138"/>
              <a:gd name="adj2" fmla="val -146310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Takes collected scrap steel as input into an EAF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8EE4A8-29CC-7D6D-366D-E88A4674A407}"/>
              </a:ext>
            </a:extLst>
          </p:cNvPr>
          <p:cNvSpPr/>
          <p:nvPr/>
        </p:nvSpPr>
        <p:spPr bwMode="gray">
          <a:xfrm>
            <a:off x="92284" y="563751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D3F42C-481C-EE15-1612-9E76536BC200}"/>
              </a:ext>
            </a:extLst>
          </p:cNvPr>
          <p:cNvSpPr txBox="1"/>
          <p:nvPr/>
        </p:nvSpPr>
        <p:spPr bwMode="gray">
          <a:xfrm>
            <a:off x="8377239" y="1573284"/>
            <a:ext cx="3477836" cy="1515800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BF-BOF: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ore, coke, and limestone produce iron in a blast furnace, which is turned into steel in an oxygen furnace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9BD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Scrap EAF: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Scrap metal is melted in an EAF using electrical energy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275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882788"/>
          </a:xfrm>
        </p:spPr>
        <p:txBody>
          <a:bodyPr vert="horz" anchor="t">
            <a:noAutofit/>
          </a:bodyPr>
          <a:lstStyle/>
          <a:p>
            <a:r>
              <a:rPr lang="en-US" sz="2400" dirty="0"/>
              <a:t>Of the three main steelmaking methods, natural gas-based direct reduced iron-electric arc furnace (NG DRI-EAF) is the most expensive and least used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659D1C-1B4A-898A-5517-DF3D38095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33526" y="2020930"/>
            <a:ext cx="5130848" cy="2307306"/>
            <a:chOff x="1795064" y="2136703"/>
            <a:chExt cx="4934747" cy="1938073"/>
          </a:xfrm>
        </p:grpSpPr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5047F97-B793-A3C4-8F34-83068A73909D}"/>
                </a:ext>
              </a:extLst>
            </p:cNvPr>
            <p:cNvSpPr/>
            <p:nvPr/>
          </p:nvSpPr>
          <p:spPr bwMode="gray">
            <a:xfrm rot="10800000">
              <a:off x="4422546" y="2136703"/>
              <a:ext cx="2307265" cy="1938073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61608272-A3EA-1011-F7BE-CA81D09ABC87}"/>
                </a:ext>
              </a:extLst>
            </p:cNvPr>
            <p:cNvSpPr/>
            <p:nvPr/>
          </p:nvSpPr>
          <p:spPr bwMode="gray">
            <a:xfrm rot="11019647">
              <a:off x="1795064" y="2136703"/>
              <a:ext cx="2307265" cy="1938073"/>
            </a:xfrm>
            <a:prstGeom prst="arc">
              <a:avLst>
                <a:gd name="adj1" fmla="val 11324853"/>
                <a:gd name="adj2" fmla="val 20567824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btfpColumnHeaderBoxText984923">
            <a:extLst>
              <a:ext uri="{FF2B5EF4-FFF2-40B4-BE49-F238E27FC236}">
                <a16:creationId xmlns:a16="http://schemas.microsoft.com/office/drawing/2014/main" id="{152F1082-1857-6BC3-D920-09E5E9C863F0}"/>
              </a:ext>
            </a:extLst>
          </p:cNvPr>
          <p:cNvSpPr txBox="1"/>
          <p:nvPr/>
        </p:nvSpPr>
        <p:spPr bwMode="gray">
          <a:xfrm>
            <a:off x="1381566" y="3084112"/>
            <a:ext cx="1012769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 ore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btfpColumnHeaderBoxText984923">
            <a:extLst>
              <a:ext uri="{FF2B5EF4-FFF2-40B4-BE49-F238E27FC236}">
                <a16:creationId xmlns:a16="http://schemas.microsoft.com/office/drawing/2014/main" id="{3CA1E75F-A1AA-C5F5-933E-B8343C1C84EF}"/>
              </a:ext>
            </a:extLst>
          </p:cNvPr>
          <p:cNvSpPr txBox="1"/>
          <p:nvPr/>
        </p:nvSpPr>
        <p:spPr bwMode="gray">
          <a:xfrm>
            <a:off x="4291300" y="3080440"/>
            <a:ext cx="656702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btfpColumnHeaderBoxText984923">
            <a:extLst>
              <a:ext uri="{FF2B5EF4-FFF2-40B4-BE49-F238E27FC236}">
                <a16:creationId xmlns:a16="http://schemas.microsoft.com/office/drawing/2014/main" id="{BBA9F16F-9541-30A4-DC59-865BC60D413B}"/>
              </a:ext>
            </a:extLst>
          </p:cNvPr>
          <p:cNvSpPr txBox="1"/>
          <p:nvPr/>
        </p:nvSpPr>
        <p:spPr bwMode="gray">
          <a:xfrm>
            <a:off x="6779783" y="3080440"/>
            <a:ext cx="656702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Steel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6" name="btfpColumnHeaderBox984923">
            <a:extLst>
              <a:ext uri="{FF2B5EF4-FFF2-40B4-BE49-F238E27FC236}">
                <a16:creationId xmlns:a16="http://schemas.microsoft.com/office/drawing/2014/main" id="{75341EF0-F03B-6845-F14B-E8BA2B7F3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44300" y="1573284"/>
            <a:ext cx="7480300" cy="288219"/>
            <a:chOff x="2054792" y="3733308"/>
            <a:chExt cx="1184048" cy="288219"/>
          </a:xfrm>
        </p:grpSpPr>
        <p:sp>
          <p:nvSpPr>
            <p:cNvPr id="37" name="btfpColumnHeaderBoxText984923">
              <a:extLst>
                <a:ext uri="{FF2B5EF4-FFF2-40B4-BE49-F238E27FC236}">
                  <a16:creationId xmlns:a16="http://schemas.microsoft.com/office/drawing/2014/main" id="{BEF045CE-DC82-D477-659C-BDE9E93FA3FA}"/>
                </a:ext>
              </a:extLst>
            </p:cNvPr>
            <p:cNvSpPr txBox="1"/>
            <p:nvPr/>
          </p:nvSpPr>
          <p:spPr bwMode="gray">
            <a:xfrm>
              <a:off x="2054792" y="3733308"/>
              <a:ext cx="1184048" cy="288219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BF-BOF ~73% of global steel production and 80% of iron and steel CO</a:t>
              </a:r>
              <a:r>
                <a:rPr kumimoji="0" lang="en-US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emissions</a:t>
              </a:r>
            </a:p>
          </p:txBody>
        </p:sp>
        <p:cxnSp>
          <p:nvCxnSpPr>
            <p:cNvPr id="38" name="btfpColumnHeaderBoxLine984923">
              <a:extLst>
                <a:ext uri="{FF2B5EF4-FFF2-40B4-BE49-F238E27FC236}">
                  <a16:creationId xmlns:a16="http://schemas.microsoft.com/office/drawing/2014/main" id="{DD867970-8F0F-2D59-FCD1-F5C2BE7AD93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054792" y="4019072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Arc 41">
            <a:extLst>
              <a:ext uri="{FF2B5EF4-FFF2-40B4-BE49-F238E27FC236}">
                <a16:creationId xmlns:a16="http://schemas.microsoft.com/office/drawing/2014/main" id="{A14A4E6E-958E-D026-6467-DE02CC3B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4672458" y="2156334"/>
            <a:ext cx="2406372" cy="2307306"/>
          </a:xfrm>
          <a:prstGeom prst="arc">
            <a:avLst>
              <a:gd name="adj1" fmla="val 11489332"/>
              <a:gd name="adj2" fmla="val 20826571"/>
            </a:avLst>
          </a:prstGeom>
          <a:ln w="28575" cap="flat">
            <a:solidFill>
              <a:srgbClr val="A0A0A0"/>
            </a:solidFill>
            <a:prstDash val="dash"/>
            <a:miter lim="800000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177800" marR="0" lvl="0" indent="-17780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btfpNotesBox292759">
            <a:extLst>
              <a:ext uri="{FF2B5EF4-FFF2-40B4-BE49-F238E27FC236}">
                <a16:creationId xmlns:a16="http://schemas.microsoft.com/office/drawing/2014/main" id="{B472F104-C663-B896-DBF4-928F7FB88C76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109868"/>
            <a:ext cx="9326420" cy="373736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9"/>
              </a:rPr>
              <a:t>World Steel Association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0"/>
              </a:rPr>
              <a:t>IEEFA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(2022); IEA,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1"/>
              </a:rPr>
              <a:t>Iron and Steel Technology Roadmap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(2020); Steel Technology,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2"/>
              </a:rPr>
              <a:t>Basic Oxygen Furnace Steelmaking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Recycling Today,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3"/>
              </a:rPr>
              <a:t>Growth of EAF Steelmaking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Wildsight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4"/>
              </a:rPr>
              <a:t>Do We Really Need Coal to Make Steel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Credit: Mimi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Khawsam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-ang, Max de Boer, Grace Frascati, and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5"/>
              </a:rPr>
              <a:t>Gernot Wagner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(22 February 2024);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6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7"/>
              </a:rPr>
              <a:t>gwagner@columbia.edu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2" descr="The natural gas flared off each year could supply the entire U.S. for 3  months - GIF - Imgur">
            <a:extLst>
              <a:ext uri="{FF2B5EF4-FFF2-40B4-BE49-F238E27FC236}">
                <a16:creationId xmlns:a16="http://schemas.microsoft.com/office/drawing/2014/main" id="{8157C9FE-1756-B6D1-A9C9-4459FC5F178B}"/>
              </a:ext>
            </a:extLst>
          </p:cNvPr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1724" y="2232372"/>
            <a:ext cx="2011680" cy="2011680"/>
          </a:xfrm>
          <a:prstGeom prst="ellipse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tfpCallout843070">
            <a:extLst>
              <a:ext uri="{FF2B5EF4-FFF2-40B4-BE49-F238E27FC236}">
                <a16:creationId xmlns:a16="http://schemas.microsoft.com/office/drawing/2014/main" id="{6416814D-2D98-C149-871C-6D21A8658EA7}"/>
              </a:ext>
            </a:extLst>
          </p:cNvPr>
          <p:cNvSpPr/>
          <p:nvPr/>
        </p:nvSpPr>
        <p:spPr bwMode="gray">
          <a:xfrm>
            <a:off x="602131" y="4481589"/>
            <a:ext cx="1711276" cy="761107"/>
          </a:xfrm>
          <a:prstGeom prst="wedgeRectCallout">
            <a:avLst>
              <a:gd name="adj1" fmla="val 56486"/>
              <a:gd name="adj2" fmla="val -79718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Produces 1.39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tonnes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CO</a:t>
            </a:r>
            <a:r>
              <a: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crude steel, 40% less than BF-BOF </a:t>
            </a:r>
          </a:p>
        </p:txBody>
      </p:sp>
      <p:sp>
        <p:nvSpPr>
          <p:cNvPr id="7" name="btfpCallout843070">
            <a:extLst>
              <a:ext uri="{FF2B5EF4-FFF2-40B4-BE49-F238E27FC236}">
                <a16:creationId xmlns:a16="http://schemas.microsoft.com/office/drawing/2014/main" id="{415866B9-72E7-FA5D-CFA3-272B9513F97A}"/>
              </a:ext>
            </a:extLst>
          </p:cNvPr>
          <p:cNvSpPr/>
          <p:nvPr/>
        </p:nvSpPr>
        <p:spPr bwMode="gray">
          <a:xfrm>
            <a:off x="3435662" y="4558533"/>
            <a:ext cx="1711276" cy="607219"/>
          </a:xfrm>
          <a:prstGeom prst="wedgeRectCallout">
            <a:avLst>
              <a:gd name="adj1" fmla="val 13937"/>
              <a:gd name="adj2" fmla="val -131308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Uses natural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gas, a cleaner reduction agent than coal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29762A-82D3-9E0C-8899-FE9B22640A06}"/>
              </a:ext>
            </a:extLst>
          </p:cNvPr>
          <p:cNvSpPr/>
          <p:nvPr/>
        </p:nvSpPr>
        <p:spPr bwMode="gray">
          <a:xfrm>
            <a:off x="92284" y="563751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095304-7509-C824-0234-72B982CA6494}"/>
              </a:ext>
            </a:extLst>
          </p:cNvPr>
          <p:cNvSpPr txBox="1"/>
          <p:nvPr/>
        </p:nvSpPr>
        <p:spPr bwMode="gray">
          <a:xfrm>
            <a:off x="8377239" y="1573284"/>
            <a:ext cx="3477836" cy="1838965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BF-BOF: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 ore, coke, and limestone produce iron in a blast furnace, which is turned into steel in an oxygen furnace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9BD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Scrap EAF: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Scrap metal is melted in an EAF using electrical energy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 DRI-EAF: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 ore turns into iron using natural gas, which is then melted in an EAF to produce steel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05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33897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" val="Boston"/>
  <p:tag name="MEKKOFORMATS" val="&lt;MekkoFormats&gt;&lt;NumberFormat DecimalSeparator=&quot;.&quot; ThousandSeparator=&quot;,&quot; NegativeNumberFormat=&quot;1&quot; /&gt;&lt;Font&gt;&lt;Output_Font_Name Default=&quot;Arial&quot; UsePPTTheme=&quot;True&quot; /&gt;&lt;/Font&gt;&lt;DateFormat CultureID=&quot;1033&quot; FormatString=&quot;M/d/yyyy&quot; /&gt;&lt;/MekkoFormats&gt;"/>
  <p:tag name="THINKCELLPRESENTATIONDONOTDELETE" val="&lt;?xml version=&quot;1.0&quot; encoding=&quot;UTF-16&quot; standalone=&quot;yes&quot;?&gt;&lt;root reqver=&quot;28224&quot;&gt;&lt;version val=&quot;35124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6dgnJRrZdoxg1j1Frfkg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kg5W0mijL1dtuMAVo3m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qIY.d94WBb9mFfQvJrHV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a9VCIhsT9lgCKJelVwG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uZySxXfpILCbgqxIPt8f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r9Np._hrBF6uMiQtV0hL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sW3LJCULlj1FfFD1IxdU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F5QUI9h2gX.BOyudc0rF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CgcNCG3xsQM_3j.sKo8D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ANCHORELEFT" val="True"/>
  <p:tag name="BTFPLAYOUTANCHORERIGHT" val="True"/>
  <p:tag name="BTFPLAYOUTANCHORETOP" val="True"/>
  <p:tag name="BTFPLAYOUTANCHOREBOTTOM" val="False"/>
  <p:tag name="BTFPCENTERX" val="56.44444"/>
  <p:tag name="BTFPCENTERY" val="34"/>
  <p:tag name="BTFPHEIGHT" val="392.2096"/>
  <p:tag name="BTFPWIDTH" val="588.314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ar.yTVgVRCO83rJM9wjz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TwQL0kNkociWRnVeEQ8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FVPU2Hz3lkFQt3ohfRi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avNltlDDFRjAGEDK.HN5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qzDNJbM5IlVX.AMElPxO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2bcZJK9ENdZi0LARCGE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C5FsUOez4Ax9p0BaE2Q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h1Yif0wIYIZoUZLCgYt.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OVc5Ptnjr0brQYrDmI94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3Y5xnZ08WFFNYtcy5cgV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eICdjHy2bo7kKlbN_0r7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8xOEX8q5NKpxgxeM6WfG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8uH2.HTngRnuntymkzPW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R7871EAGJ_tt9JaprLae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DsK61hrZppnmz2KDFkVW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NDjZ8Kh9Lvw7J7RWCmB1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g4htfmSXs5SfK6liRYU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aEPAFAgXMz1IS.aWInW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lkQNmBMOt3.M5EJ.H2K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Mg7N7LeJdO.xW8WCC3E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WCRk1SAx8bWKZvZHtzb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4hj3e_y3xXKdnQARLnzi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.bE4sH5RoqBKnLfGsWMJ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_XaSB1KHEOKev73Eclg8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h1IQDoJKyDkWhwqr92WM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xHvokSbXu4VTgkfknpf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yumPyin.3p9Cyp3chsi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WvltSAvySJqoaBk1x56u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VNW73CicJAtuVxImD8Oe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CLvJMHDQscBivDZ5xyZ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Cqg47ofLmueeF0PV0AUc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7"/>
  <p:tag name="BTFPLAYOUTENABLED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dCUh.j0yijzC5ZPNECAkw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fiDu364D7vTQkmXlb2vf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zOoKZGhQKPQOMGzhuuc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1"/>
  <p:tag name="BTFPLAYOUTENABLED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wMaedMO2XqBuxIrzyq44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8iHQoeEWl3L_jgKdWE0cw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PR0MK1BLb9sJuIDmCu_eg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3W490a3b4O.vWayGOBXkQ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ns7HnpgRZvvZ7Anv_8Zhg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dmQmM9osMSWeIPC0OjKg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DqwQsmGbYlVRGU0YpHjb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ER7QzJubqg2UnXapvXbR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FJgMIyVO4fiYwfMhMKQ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WDfT9juPhzg9ZaDp._i5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2VFJpBGGzD2meVN4Efh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pl9.M71ry6eCMUA0m9dPg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b44XTqrTSFkp1sL2At1hw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T.cTxSNk3BntWsCvS_Y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C6tuHjLyZ6CstdluyulHg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WnnVP5Fi.7APn5Vu0WCQ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SgX0JrRZDT6Yxd2w0feqg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nQWiKufneHvieLkX62IBQ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j65zLMJYC1eZqTad.FHQ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XgBvta0VzE8I5NmU_mm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1yVQFWzmzOhMscojxt5A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J7gPlK_XiflnjGGkj5x8w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DFMevkXsnu7dEtHMjMjXQ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0HY2S9Lbsw4LrSZGKJM3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IMvYbeIzbG5ccF6CtnJvw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3SHAO47A381vLb9XUlNw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yOWgVQyBt4YeeDz99uTw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YI_WjwgwvKcU9rYsjAibg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GaUfQ5_2e08sNVk6KMXOQ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jg3YxeoTMP9Trdnkt7X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IKZ7L8YjTWf9vOYuoDk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HPYe_oIrvCgu.eDNszwFA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Ao5ygEszsuIxGQjN5HJg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_2BB4kWVBgGQUTohk2UXQ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LDfV41a8n4eyXX3LB9lrg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06Dg_NuR0bLgnfh2MtL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CimpPvTn__PXAMtwdPO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NMyxEMOeNaQfvJt7X4Yq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CSkmAJhZg_f3m3AjmgtS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7O7t5wbXgzEPI5lDDbxIQ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f84j6dgPyHP0ieJshhWw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JkmkgEWQtiqfmztZKIMsA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m2HjCv7NFJcWiuvcuAgC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L9pw1KlsqAXccG6RXGlg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2FXpF2DBQPY1v2TSDJJ1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Wg2_yXOlRtWH_0k4EjFIQ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.SqTIjppXZmYOgUcRwhw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OqM5fHg9dAl3yAUfH4Iu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ti5u_agPTe98G0MmtKHw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pBMfRSUE3QUAw_2jR.oGw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EZ61ktUXq9N3sdypCS7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q7WjBTIzD5zO_aOv7JYA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9fsmyi7806Kn5aE2g5RHg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XswDdcQ5UqE3e4QmgEfC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_JiJjXD.3jNfDTLlHsra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qHmjgmqYcQ2JfWkEwlP0Q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frHSKcH8DwVXfEv5qKkig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ktFW2JU1MLdq3dqn8bCS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M68BQFRHz2Gp6Db8xtYZQ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NwUuU6e_bni_oStnPL0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PcUSu6NjWTjK_XVmh_d9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Eu8zMSQg.czayxLnar3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4wOAv37TOmni2VuB1apg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Yeu2YLGLAxwmaLGnXFkiw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uNIIzPAuCJTcbB.Tg2ISw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fZe0hXaVODFLHGWZeCbTA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H5UENdw9YPHa8sxZxk1XQ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4fZDQzSFSFLrI89klWMCg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H.T4IZUg0CTujB6Hzg06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fbII8aTdsVRcE9_Qenyg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wRotFiVJGTv93SjaU_mTQ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ORMsZ3.Da1QFAaU5qbmw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Zlda3m4Gk0pJXRKQJVeg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jymdrb2SzdjAh_OUosYXw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xqPRsHyWjr_MXY5KcY.Cw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buidblcOBnwzZBodLTzhA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1pm6wIJ1LPbCYVl._6FDg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2T5MfTu6IsnQDahJEyMe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Pxh1gHXpwVBaXCedqr_Q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FszKcJ2cn7b0j_24T6e8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EtFpWVNmPWeVzQQAMyIz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vObo7DJjUi7Vfh7v6KZlQ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tBhGo.3y5X9pegGo7Uuw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aD9mnoj8Ao6Y1feVrewcA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0Zu9vP_7TdmxCvEdZFvw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bl3bzTFxN1_jWqb3vMZaw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F0MS2Sj4I.Y_iQOeUTYw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3E2gyE8Ys8mbQd2n4Wi7Q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sGK5u0E4396BOhAePuiQ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OF5gYnQGqpEnG56MlIeyg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MU7xd7tobyVzJPG9rAny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BeAe2IL_2d0yjGYVAWCuw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RF3ns.eXxWnnvjUXbjywg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nDvhkaCFTzg7vKoBPtw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dZIWMnopCml9u3ppElnqQ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ia_.ey9yWfoDZJBxX_Ceg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LomwjA8IG5D3Jj9IcYAxg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Ftmu66kIoU2sYNCvUDZg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divpYdoc2H9Y7fHjAsLw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yeQyZ7lSZkygFgvlBkdg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2cYipYiIRHNcEuBcGzHg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2eXPW4.P6E2kd5G_dLc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pERErQcuQ9kCRlRVKN_A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1yZecaUDeLqFQQgdFkzg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0USeP8dadDUOC330cP4bg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PlU1EElOx3AdGvi29bmA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2v57duy4bWEt8sO8qtjmg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ZubWkkLo621nGnglJBVw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pAP2YzoL4BLoyd_1cCbg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mCgYy5Avz7L4k6YBWWlEg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tDPPqf0TcxX.5mk.xh8zw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.hiqR7sx.s4O2vu1SC.fQ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nGj5huvqOBMElluNDo1c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HE1hMC9ww5.Cm3_BatOg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By6_uEtUJCHuzXJbEkMYw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6Kzty51U_d06fH7KKeQ8A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f341R13i_RnPtkyBqbpGw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  <p:tag name="BTFPLAYOUTCOLUMNS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cVOfJcuW6jN7.NiNxqsfg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4mQgaD8BB7.paq2bUX9p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3Ouj6hiuAI9SxFaqmJy6w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J7bBuEntuFDLN8EjnJhzw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QS3f4zNQ33kDqMYkzIzT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wegih6xmnhEla_pYJ_eHQ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ODD7R1bnNU3nkYs3Hy3Eg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W1TSVwQKBNA7e63Zpub5w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ro04szeAkJF31yRWcSljQ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n4inq1dQ28nxyJjiAfK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y7vw8sSZfbZFrhkgJ8XA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oLGNzoLdVpaqbk3euVcUA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Q6Z_cRM.JbwAATsu0b6Q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drNFzLeSHI7puFNGKyorQ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cDN5DFTjW_UkO.Kc7MAIA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RAYC7V9l2_fpUJHaNeKw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wDuEwfJfl2L378tzfBxhg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729YT9SDeATwe9rzxPgzA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pyh2rY2lK0kcaFE9MnhgQ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b71jmvQMjFF0zD9wbM0GQ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s.oU9XxX2tjt.lvUdZDn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sgjJ2gaNCaWRthQNZlInQ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0ltMwldx0jzO8LEjjqsdA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EzKXLRYnlofOXR6pW9DA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WbROud6tHXOJxX_rSw8Og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jFz.KRu.iK5vsEDsdf9Q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IqH0ImlXtLrnnaVfsHGrw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S23Jqmtl0VNE8eovhPfA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TGAFVJ_bkUkTCiiqKYRfw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1"/>
  <p:tag name="BTFPLAYOUTENABLED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hgu534zK.O_DLrqjw0Q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xXO7hP3gxd9dukeNoa0vw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2EUN9AHcno1bYegKl2H_g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4OiyEp0p8.C.9Y6Bg70ow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F_gTu_E7f72lxGd2XfBLQ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eT40Bv.pPngrAejsJCKA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vTvNMmhXZHRtPHmI4Q8w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XCYhEum4WyZ7X4KWUjjxQ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UPsLJ2XONAlRBEGIe7h3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YoQ2uudN.UibfogAdJcNQ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HoFa2AsCQqjeC3u3oLaQ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4zkZMUF9s15Jj.XxWdbbQ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PTBiNMwGsY1QR7g2NzTnA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XNy8OVaymxr9bH_rM9.Ew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HMXeyNpyaBfNoWScFM2Q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K1W_1AMlMzCGqO5Gl3Eg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riuqRmJjAoSsB_kusY7Q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db2OrGINPy7T0T3sc__lw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ANCHORELEFT" val="True"/>
  <p:tag name="BTFPLAYOUTANCHORERIGHT" val="True"/>
  <p:tag name="BTFPLAYOUTANCHORETOP" val="True"/>
  <p:tag name="BTFPLAYOUTANCHOREBOTTOM" val="False"/>
  <p:tag name="BTFPUNCROPPEDHEIGHT" val="488.7415"/>
  <p:tag name="BTFPUNCROPPEDWIDTH" val="732.7399"/>
  <p:tag name="BTFPCENTERX" val="50.89286"/>
  <p:tag name="BTFPCENTERY" val="30.66667"/>
  <p:tag name="BTFPHEIGHT" val="488.7415"/>
  <p:tag name="BTFPWIDTH" val="732.7399"/>
  <p:tag name="BTFPLAYOUTENABLED" val="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PZjkKOHF65toddhPL3FZg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dD3HdwDz4ZRV9iXE0ejGQ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7"/>
  <p:tag name="BTFPLAYOUTENABLED" val="0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  <p:tag name="BTFPLAYOUTCOLUMNS" val="2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6jfUNMz82GS_RwXGfziw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  <p:tag name="BTFPLAYOUTCOLUMNS" val="3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iNKNkIeoX9QfKiOWX2LEQ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Uxd2hcuQuQtf7m0YcV4A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.6QCUcI_aGNRPkH.b468g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IxJ4UD.HHQ12jmwfy8GAQ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pTzBo8HkhvajTAOFEIMwA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0qQykH1DfIDZ1k.ztVkOw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KGiWjx8rQ4zGogAU1f86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iHgnzzjOcI2sGJoEQwIg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l2tbafQyj0tNDStyHrcGg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ziDpRTXbIwl4XdRu25rLQ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7edCL8xT2NmmXixuGU9RA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FKwngczWi7mCIJDzVoQg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AqI8nkBpmrOCYUrY5gnew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hfBSbDQXdHJ4MUW5bHghg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PZc5_XxEjNplWhJzv6dsw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1XO9naN0O6MuyGNnsvBg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aMYeltOE9pD21Cu5QXgkw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sRCE9MUNYURaEdKrBRlf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Py3IEKjEOSSs6KJHJNC_Q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aTZotPeaor6mXi1e.X7SQ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6rLRytHNcm97NKodToDQ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APgj406iUeQbYa2e8U7Ow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fyC3NSUpT3ZfptlT82wyg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PP0Ezi3zZIXmjpgJ_47w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jBApzuGNdcjpkjW.qwLoQ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oKU77HVrIkzcdfQFXHCHg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oVRjAqM0Pt0GDTdcWtiUg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  <p:tag name="BTFPLAYOUTCOLUMNS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0kg11aXfRdwwMJfhsySg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  <p:tag name="BTFPLAYOUTCOLUMNS" val="3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URCI_NappCol4da0MbVOg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JB7rRXYHb_mXJjQPCUiQ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jornGDJTG8sUlWdTJ68J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kvPPdPfvvhMbVJ9w7HWIw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hHN_W6W8oz1c1xpoZ_RyA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o8XEQyAfiygNgiVjbYDg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zRZpuICrqvkeN_vi4h4fw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VRzjCrLcV7z81gsf9fRg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6mIOTMntYXaafvDp5NMYA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aSYt1W5RH36aPfwID3Eg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vzZmXDVU6AbIme2jYEzqw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HkIrejiBIt0dJlLxYOJ6Q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hvLUostZ6uawouW8ZwP6w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7zTkCTrEBC.yzZcEYZzk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wK3c3PvXJXygML283WMwQ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K9tCa6ciodMXIeZePYd5Q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ouwg7q80B1wGXVQxnoA8A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DAFPbyW6jlSVA2Xz9r0Iw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3gxkCiFXvJsugCA24CpA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wBoXDL9FcOJ78ZKZ6VOg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U95tKuK5UbA3V0Ppja8uA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_in6kh2ixiQ77NF6kBG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kbbPVbHVQNrGZnHrgAjXA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EEnmz9XRVjGMkKjli4kVA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O_vqczsd6eriAysJq_ZdA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nXQg0rzUYh.oV2ap0_y3A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1ZFsHp_iRSBy3iX8Ijyg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H_IW8ZEhFDUxZQkonEurQ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_F2WIE7RNIWlsz_OEticA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n5zJ6LoKTJKKu8.l5aew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kiNlFGdHIfG7xSz8D2aw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LZaHU1AIXiJ2kCGJSesLw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YM2C1uEPgDPTE5KLjcED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EVa4wUBAeH_4.vwRZvz0A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0F6aGiknDMqZHfvsJxYJQ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OBtxuSj3rfzzMCnTELZg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oeenSgCH5pSLFJDHyv3zA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4XVowV7qENie1qaZdwcaA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CxNSQY2PtTiS.5KyNncOA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vZDX0Wg.5hiOfDtyenejg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.Q5MYXpugN.J0VweXPBeQ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L7vJbt1ZGOEm2R7fNNdQ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N_notiPbYuAz.5TJEkCt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_MAWfLQzaao0zA20v8k0A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5"/>
  <p:tag name="BTFPLAYOUTENABLED" val="0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  <p:tag name="BTFPLAYOUTCOLUMNS" val="3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feI8u4n53b4_iAIdmq_Eg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aDqg5z0wfjlDirPf1.bJA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Xet7IvI.gVoKxa2._lwm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DrXjdaUS3VcGxG240rZ7Q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tbRlkL0nr2hIFnu3.xWJA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kgubJLpXtY8QiWJRKaCHQ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EgxYdyaVvt7e39UMZjphA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4QUFHAvBxWoyobqtkCCdA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uyU_SLhYjb_MIvZKw8Fw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d1EajgrnVU5PkpaXiUNPA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5D9_CofEYxvY5S4fXQ8hA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G7gXsWqA7wLylbXMnMzfg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RzISj0h_zWNlE5XTTmO6Q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r35pEsEkJm_YcOSxb_EL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_r67ix21tWcMC64w9Mj1g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fguRBf6WczJg5LoHUP_Ig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l2jnflMw1NN_CGL9lkMg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NweI3j4BoXltZ6gGKYxIw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jQeMlQcSaInkAcM6_1ClA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e.v4u203ZNUf93M_kz_xg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3suSdE2rRrLxr2Qff1Eg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HCo1cNPN3uo76B30bKlQ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IPjMZwAIPCEFEBZJ0932w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GbMbhSrymSX2TIg1hrZEA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1d5j1ahICpFfWp9q0HKw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JE42ac5td0AEMAbC_uYCA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ioKcBy0U.tCtLWCPHxrlw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.fQ94FX_BdITLwQkX8zQ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.8rVHjxRKNZyqSRVxp_Q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Z5r0wVqw8ds09HPJAi1lw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cIknaV43EA6vMg2xksqs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.8L59SDcMAzPDv_PWmnWA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mSmygqaCIWKdGAIykeq4w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3yM2D.1QBE74kgQBHmzaQ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wRjL8azwoJLogOq3F5Rg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xl6lI8Ck2kEEu1vBBMYOw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FrYwmjCIP0Agpt1Ru_vAQ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flrJmucMST5SQTXv7UT6w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hn_mP4h7gIVK0aNVtbBQ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Yz6Qomi8LMMzlYnSaEmgw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SZCsMH8TVG0PaegWvKdQ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QHRcfH2T_VyjZijfhd1b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Vc.bp5slq6.vG5G__Cgyw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uUXwGR3N_u4ttMIAFEMEQ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FdWK_QF1oLJFYf0SwGaA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y2wtSo_5gxhMR5PszYxIg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X.XoaWXXuSugc3mv6ijtg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_2SWPpKTqgpFEadCi1l8A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UIARV.CmQpi7DAGc8bUzg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1obb.R.Ra8e_pv3eqRXA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fPpqxLj_dn6C_tv1r3L.w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pnsZoJABu7eYdNWG_kwVw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HiCdMMgnqLXcM2gGUaRQ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7d81TkEWydA6qRJCWKWBg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LI0GBBk3Vt.rcLUUqG9A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aCUBy9v6iXxq4NlTuGZ2w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LSBwNnBv8n5_rnGCBhfkA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KICxCm29eg8XG4jWrvlg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JpFU5hs4xLOIrcuAK95pQ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oZV.x8crLiDvBcTSL4f6A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ANCHORELEFT" val="True"/>
  <p:tag name="BTFPLAYOUTANCHORERIGHT" val="True"/>
  <p:tag name="BTFPLAYOUTANCHORETOP" val="True"/>
  <p:tag name="BTFPLAYOUTANCHOREBOTTOM" val="False"/>
  <p:tag name="BTFPCENTERX" val="56.44444"/>
  <p:tag name="BTFPCENTERY" val="34"/>
  <p:tag name="BTFPHEIGHT" val="392.2096"/>
  <p:tag name="BTFPWIDTH" val="588.314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NkbLu9JoyBnAfKh7t0QQ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1"/>
  <p:tag name="BTFPLAYOUTENABLED" val="0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FB3ZtKuLLPDeqLf70HG4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LR34i7RmoeyU0PuI4w2bg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op2GzWbwuwfd_gJsU_8g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bKzFMpMyVS53i3TUj7CRg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HQN22RaHwxVrsHMdBrPLA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.j2WCi.L6kKLX35bQVnbQ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uJkXAzL4wiBKDm1gU.Juw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j3lMa7M5fDFKlIV1SF6nQ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.QpWqsvJyLKAuLWdBLXRA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Rm5zoW6uocijqSArQehMg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x4vzP2sAVcdmxc6IgFK6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xk0g0SRTfOmdvcSn_SWA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.TQ4G6USQDhre2.fzPStg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.L9LXokWIBsO56h8Kxt9Q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MK3RBlkAuG2moMMIYYG7Q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lgd21D1YgoIqUN_7Pgdg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qpXQvqcXuzZ6zTpzZY9Q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CBjulpn3meID5cQJvQ.bg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Cj9Bxp86iFWHWdr1xXxA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.HupGev1oWPQZXcr04jw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_WjYFq6DOZVC8T7MQCw1w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HNjKV_6B_NX_9NG2bCui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2_NWbkbiliSF_5o4oKmIQ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dAA9NWwPU0guLqGJkwfA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V2sYXOexUFEelCfuYWtUA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YwX.r0U_oEtVp7bi5Q_Q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vUxgkoRzaizB7hvcdgYvA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tejQcPVAm5YAiVEYdOYw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nBWwMRlRTkUNT72yE1Dvg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E2AzVOedirr1sJ9Rd9MA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X.8KhDY6Qxab1OyAYnVSg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Qqp1gePLoDOHsFa9e.tQ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XMuAZB230YHqfnR3bcO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3qDvMNV6LHhVAH6ez8B9w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5zgYKMUDWlBqOp_wAeg3w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9ZSUV_qa3YjKwMapBUc5A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XGzIfcLMjITpmiBDTLjdA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hX2qPdgonCgIoLwSr5uzw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4yvZm8BGxUCTV7wOXHng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hbuKLkSe7SZZy_zKLHxbA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MNeiDAEqD99m7sCXgTmBA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2ZLiUernSBODPkPt8edcQ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RUZpN8ZMqQ.rX6ncBjsmw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e3JAumEKq1tQgFZ9jP13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  <p:tag name="BTFPLAYOUTCOLUMNS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ppT0JhlrXpaPgTRtZWtSQ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KDgGaRkhkpaGRcCNCeEA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fwfKWAxwrQM3TbQ5iAuPg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9h_qMPG3oTTtx7UptqlYQ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EX94qfaQYFH0YsqgqVEdQ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gnbqSMOrpQFIfPMnkGCgg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pULSHXOnHzLIlIKQV1Dag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0ntrxyqFKsBziFx68q1Rw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NxD2MPBe0BeB5G9R3AHA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b9P8r8pQc4gz4CHX0.5g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bw9xJ82sTMqjRAfWe8J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.tmQOHBSDKxh4ghr0XxiA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_cf_GxnRsi_9tHx4ULXeQ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kI.tK42zbUyvxgQbXVpg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TIjgMCxA4P0jx2dnE4t1Q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uLd4qf.aNijnbRvMJM2w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9SXs2_F5FpJfM4UW2BRug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CaUhdWKJYEMZmK7GnG36A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99bcnels.dYwEW.sKeacQ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0OOkB9qTR6GzKPcww88kA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.rhUXFyP3pT6FHhhTzuA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ZVZ0VtKKsk1ZgUmP7l41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eeJ8emcl9VWS8Qe51PJdg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bdA0EYgkzkww987swtSXw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DSel7qKwSgmcCwi_E1X.A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rBtH5U58341yK1cVbSdlw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p_.4PFgZX5IWpULmu4x_A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LN.0G.cUZX.OHKQ3S6Spg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HiYo9S_tcwy.tv8cgWduw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jSux8UwkMnUyhEdl_5.sg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38nG8KCfWChgKTo6vPSa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Ra.25IYUGF96JhWWUvBg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_EseBeRR73NkamSTQdBjQ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_61_yice5kJWJR6DfC2Q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ewHm4bFX.CXIdSd.0uQUg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iECbESJvVpNbUpW6Gqkrw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zQi8V4WezjUg3CmJsHjg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CnQD6PIeTmuJoDbuwH4hQ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.a7Suz32SkKkeils0rZ.w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7SG0CjwrCji0BcQ7jraIQ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ZOazT8ZmtcpRFN8O0T8Q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eM1KoR8_UIoyE41T_Dc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6cyX3EUx96eY8Ui4olpVw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BDrfXJc0tbbLpgIuqpOtA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PfXxGXzQml5_jznphNC5Q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X.mfaRfu9ZxZdwbWN5URA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6KacGTGHF4.PPKouj_lTw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57ifYolv3Odki5cvLqFUg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bKX3EuUsesZ6G7fU4P17Q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X5M4owztHQVRSIgXuVuQ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loi0mcVsLWfwFMJU.b2A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HqIrYXtf_GjilgXBJSJkQ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lU08Uteei_3VAgUkLlS7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lUzxNnofL3GxRBohYtTcg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34U8rFhuMyW5kubUGUf.w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olxw3NFVRFff4XNMO6Q9w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1"/>
  <p:tag name="BTFPLAYOUTENABLED" val="0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Q_dkRiIqEwNSCH4WwRnuA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.WxbU9iORrdZCS14sKyw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SQYoo6MDcmVBsx69k9xuw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MBUS_U7M6nfi5mRSwbX_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FB3ZtKuLLPDeqLf70HG4g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nYGdUqfZleyqgZ7PxYWZg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epGxro2UOLLEpXyt3EzOQ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TcFAfWB4fcVIN4BAoezDQ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KmiaMJCUJf4UGoKw6Y.UQ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hA6kRMzXj6ceo4xb__Yyg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oA0GX5WFz8KpeNfAR.Ag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5NQ_bYXsEBbmuUDR3KKig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r9_hs3gyjFSIWCh58Zqfw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JtiKauC_AHbHYZBqT.LsQ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rUweiAn.WKfqteu0Uwc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F4kcFpr05cowDhshFpYTA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RJlp09lbA5kaekVHTH2Q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qGgFcIYyU2lEWablTFm4A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CSl8WRRS1e5KSETNIP_OA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rSlMUwd8jYWImP2v5SqWQ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.Y.lBgvLqC4Vq0vzkxEw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3c2qiJHzD4CW4WCYuYVA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SMuCURI4Jh.aUtA5djRQ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VgKeKUQGvyxw.e7yOappg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1Yxv.jSr.O4RJFZJA46XQ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  <p:tag name="BTFPLAYOUTCOLUMNS" val="3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  <p:tag name="BTFPLAYOUTCOLUMNS" val="3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7Oq4FTI3OMfRnoKQdfheg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5bhCae.i4qUXmRnJ.S1Ow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pZUajnPq8W00zsrrjJAi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lAKD7vhgerlb8xo8jHH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PKWaCNAhHEoOmaLGr8Uq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Zh5td0sj_onVjNa22i4s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D4_6wzkv3vBxuEXb4Y_W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5O4KhjJ_2KvpBzhA2Iz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aBSyp8TzKuwJBtbUiIFD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DJUMBjxz391Cohb163aC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9ftWZzUAC6XQDkmHKT.E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qAyNP1DWmSHEQSi5I7Pf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Le4Ps0ZdvWRC.Wce.yB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TawplZadzP80jHtELTmS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MUdgiQk_IvMqvUAGtIu.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ghZcPZPZRVeASXuiU5aY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iBf.e4y.C1uA_tY_vEFZ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hpGI6zTk1aFa.zh_d9lT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WtEu33jPbeC29YRp7bMX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b.5ULo9_uLWc8.lo408o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QucZY77UWjh24.8UsoD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Ybs.fYiB2Z5sFau7X08l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MkiIKUTqTYJv7fOLiG0D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YalU9vHmJdbtTr_Bw0AT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1fy_VI7tKwf2AgzpI59p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FU2zSax0Lp7Mv2G97qcK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MTyWxyy0p_8Kh30GKci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6ZTfhg9RrIRIfFTxYbiJ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KcA7FzLf10ZKPhHkl0Nv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heme/theme1.xml><?xml version="1.0" encoding="utf-8"?>
<a:theme xmlns:a="http://schemas.openxmlformats.org/drawingml/2006/main" name="Bain Core">
  <a:themeElements>
    <a:clrScheme name="CBS Color Scheme">
      <a:dk1>
        <a:srgbClr val="000000"/>
      </a:dk1>
      <a:lt1>
        <a:srgbClr val="FFFFFF"/>
      </a:lt1>
      <a:dk2>
        <a:srgbClr val="D6D6D6"/>
      </a:dk2>
      <a:lt2>
        <a:srgbClr val="5C5C5C"/>
      </a:lt2>
      <a:accent1>
        <a:srgbClr val="009BDB"/>
      </a:accent1>
      <a:accent2>
        <a:srgbClr val="002230"/>
      </a:accent2>
      <a:accent3>
        <a:srgbClr val="805BC9"/>
      </a:accent3>
      <a:accent4>
        <a:srgbClr val="A73DA7"/>
      </a:accent4>
      <a:accent5>
        <a:srgbClr val="D0227C"/>
      </a:accent5>
      <a:accent6>
        <a:srgbClr val="34A398"/>
      </a:accent6>
      <a:hlink>
        <a:srgbClr val="46647B"/>
      </a:hlink>
      <a:folHlink>
        <a:srgbClr val="7891A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indent="0" algn="ctr">
          <a:buNone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 cap="flat">
          <a:solidFill>
            <a:schemeClr val="tx1"/>
          </a:solidFill>
          <a:miter lim="800000"/>
          <a:tailEnd type="none" w="med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none" lIns="36000" tIns="36000" rIns="36000" bIns="36000" rtlCol="0">
        <a:spAutoFit/>
      </a:bodyPr>
      <a:lstStyle>
        <a:defPPr marL="0" indent="0">
          <a:buNone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in Core On Screen Show (16_9).potx" id="{BF16324A-100D-43A3-989B-06855AF3057C}" vid="{05E5CB01-ABF8-49A0-9EED-8A582D469C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30255</TotalTime>
  <Words>10237</Words>
  <Application>Microsoft Office PowerPoint</Application>
  <PresentationFormat>Widescreen</PresentationFormat>
  <Paragraphs>1018</Paragraphs>
  <Slides>46</Slides>
  <Notes>37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Times</vt:lpstr>
      <vt:lpstr>Bain Core</vt:lpstr>
      <vt:lpstr>think-cell Slide</vt:lpstr>
      <vt:lpstr>Decarbonizing Steel</vt:lpstr>
      <vt:lpstr>Steel sector overview:  The problem</vt:lpstr>
      <vt:lpstr>Key messages Steel sector overview</vt:lpstr>
      <vt:lpstr>Steel sector scope 1 and 2 emissions are ~10% of global emissions</vt:lpstr>
      <vt:lpstr>Global steel emissions have more than doubled since 2000, with emission growth decoupled from production growth after 2016</vt:lpstr>
      <vt:lpstr>Crude steel is now produced through three main methods that all emit CO2:</vt:lpstr>
      <vt:lpstr>Of three main steelmaking methods, blast furnace-basic oxygen furnace  (BF-BOF) is the cheapest, most popular, and most polluting</vt:lpstr>
      <vt:lpstr>Of the three main steelmaking methods, scrap electric arc furnace (EAF) is the cleanest, though limited by the scarcity of scrap material</vt:lpstr>
      <vt:lpstr>Of the three main steelmaking methods, natural gas-based direct reduced iron-electric arc furnace (NG DRI-EAF) is the most expensive and least used</vt:lpstr>
      <vt:lpstr>At present, crude steel is produced through three main methods that all emit CO2: BF-BOF, scrap EAF, and NG DRI-EAF</vt:lpstr>
      <vt:lpstr>BF-BOF is the cheapest, most popular, and most polluting process which relies heavily on coal</vt:lpstr>
      <vt:lpstr>Scrap EAF is a cleaner steel making method that uses an Electric Arc Furnace to recycle scrap steel</vt:lpstr>
      <vt:lpstr>DRI-EAF is less common and uses natural gas to reduce iron ore to pure iron, which then enters into an EAF to make crude steel</vt:lpstr>
      <vt:lpstr>India is one of the fastest growing steel producers, and set to continue use of blast furnaces to meet rapid demand</vt:lpstr>
      <vt:lpstr>Global iron and steel emissions expected to rise without intervention; future reduction scenarios will require drastic cuts</vt:lpstr>
      <vt:lpstr>BF-BOF is the cheapest production method, but regional cost differences impact margins across production methods</vt:lpstr>
      <vt:lpstr>Downstream activities post-crude steelmaking use process heat and represent &lt;20% of total steel production emissions </vt:lpstr>
      <vt:lpstr>Steel 100% recyclable material; increased use of scrap in primary and secondary routes expected to help decarbonize sector</vt:lpstr>
      <vt:lpstr>Among major steel producing countries and regions, Asian economies lag in scrap steel consumption</vt:lpstr>
      <vt:lpstr>Scrap steel stock is expected to continue growing globally, allowing for more markets to increase scrap steel recycling</vt:lpstr>
      <vt:lpstr>Steel Decarbonization Technologies</vt:lpstr>
      <vt:lpstr>Key messages Steel decarbonization technologies</vt:lpstr>
      <vt:lpstr>Most steel production uses BF-BOF, scrap EAF, and NG DRI-EAF, with Green H2 DRI-EAF, iron ore electrolysis, and CCUS technologies emerging </vt:lpstr>
      <vt:lpstr>Green H2 DRI-EAF is an emerging technology using green hydrogen instead of natural gas as an iron ore reductant with standard electric arc furnaces</vt:lpstr>
      <vt:lpstr>Iron ore electrolysis is an emerging technology that uses an electric current to drive a chemical reaction, producing molten iron or pure solid iron  </vt:lpstr>
      <vt:lpstr>Carbon capture, utilization, and storage (CCUS) is an emerging technology that reduces steel’s carbon footprint by capturing released CO2</vt:lpstr>
      <vt:lpstr>Green H2, electrolysis, and CCUS could reduce steelmaking CO2 emissions by over 85% if implemented at scale</vt:lpstr>
      <vt:lpstr>In green hydrogen DRI-EAF, hydrogen replaces natural gas as reductant to create pure iron, with water as the main byproduct</vt:lpstr>
      <vt:lpstr>Global green hydrogen production needs to expand significantly for green hydrogen DRI-EAF to become feasible</vt:lpstr>
      <vt:lpstr>Molten Ore Electrolysis uses electricity to transform iron ore into pure molten iron ready for refining</vt:lpstr>
      <vt:lpstr>In electrowinning-EAF, an iron-rich solution is electrified to create pure grade iron ready to be used in an electric arc furnace</vt:lpstr>
      <vt:lpstr>Carbon capture and storage technologies available, but CCUS remains unproven for use on blast furnaces</vt:lpstr>
      <vt:lpstr>Green H2, electrolysis, and CCUS could reduce steelmaking CO2 emissions by over 85% if implemented at scale</vt:lpstr>
      <vt:lpstr>Steel decarbonization technologies, however, often come with a green premium and require large amounts of green energy</vt:lpstr>
      <vt:lpstr>Other transitional decarbonization technologies take less time and effort to implement but have lower decarbonization potential</vt:lpstr>
      <vt:lpstr>Transitional decarbonization technologies only achieve CO2 reductions of up to 50%</vt:lpstr>
      <vt:lpstr>Transitional technologies also come with green premiums, possibly locking in uneconomical pathways</vt:lpstr>
      <vt:lpstr>Adoption trends &amp; obstacles</vt:lpstr>
      <vt:lpstr>Key messages Steel’s future</vt:lpstr>
      <vt:lpstr>BF and EAF, bolstered by China, lead global steel capacity, while other technologies – including clean – constitute &lt;10%</vt:lpstr>
      <vt:lpstr>IEA expects technology transition to take off after 2030, and CCUS to play the biggest role in 2050 of all green steel technologies</vt:lpstr>
      <vt:lpstr>Mission Possible Partnership, on the other hand, expects green hydrogen and bioenergy to drive decarbonization</vt:lpstr>
      <vt:lpstr>Besides green premiums, there are other barriers preventing the adoption of green steel technologies (1/2)</vt:lpstr>
      <vt:lpstr>Besides green premiums, there are other barriers preventing the adoption of green steel technologies (2/2)</vt:lpstr>
      <vt:lpstr>Appendix</vt:lpstr>
      <vt:lpstr>Glossary</vt:lpstr>
    </vt:vector>
  </TitlesOfParts>
  <Company>Bain &amp;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de Boer</dc:creator>
  <cp:lastModifiedBy>Gernot Wagner</cp:lastModifiedBy>
  <cp:revision>1700</cp:revision>
  <cp:lastPrinted>2017-02-15T14:23:56Z</cp:lastPrinted>
  <dcterms:created xsi:type="dcterms:W3CDTF">2023-06-12T14:35:38Z</dcterms:created>
  <dcterms:modified xsi:type="dcterms:W3CDTF">2024-03-13T17:44:13Z</dcterms:modified>
</cp:coreProperties>
</file>