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7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8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9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11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12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notesSlides/notesSlide13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4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15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16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19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20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481" r:id="rId3"/>
    <p:sldId id="483" r:id="rId4"/>
    <p:sldId id="448" r:id="rId5"/>
    <p:sldId id="490" r:id="rId6"/>
    <p:sldId id="473" r:id="rId7"/>
    <p:sldId id="474" r:id="rId8"/>
    <p:sldId id="475" r:id="rId9"/>
    <p:sldId id="476" r:id="rId10"/>
    <p:sldId id="480" r:id="rId11"/>
    <p:sldId id="482" r:id="rId12"/>
    <p:sldId id="484" r:id="rId13"/>
    <p:sldId id="472" r:id="rId14"/>
    <p:sldId id="387" r:id="rId15"/>
    <p:sldId id="388" r:id="rId16"/>
    <p:sldId id="389" r:id="rId17"/>
    <p:sldId id="488" r:id="rId18"/>
    <p:sldId id="457" r:id="rId19"/>
    <p:sldId id="492" r:id="rId20"/>
    <p:sldId id="489" r:id="rId21"/>
    <p:sldId id="491" r:id="rId22"/>
    <p:sldId id="487" r:id="rId23"/>
    <p:sldId id="354" r:id="rId24"/>
    <p:sldId id="371" r:id="rId25"/>
  </p:sldIdLst>
  <p:sldSz cx="12192000" cy="6858000"/>
  <p:notesSz cx="6797675" cy="9926638"/>
  <p:custDataLst>
    <p:tags r:id="rId27"/>
  </p:custDataLst>
  <p:defaultTextStyle>
    <a:defPPr>
      <a:defRPr lang="en-US"/>
    </a:defPPr>
    <a:lvl1pPr marL="177800" indent="-177800" algn="l" defTabSz="711200" rtl="0" eaLnBrk="1" latinLnBrk="0" hangingPunct="1">
      <a:spcBef>
        <a:spcPts val="1200"/>
      </a:spcBef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5334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711200" indent="-177800" algn="l" defTabSz="711200" rtl="0" eaLnBrk="1" latinLnBrk="0" hangingPunct="1">
      <a:spcBef>
        <a:spcPts val="600"/>
      </a:spcBef>
      <a:buChar char="–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889000" indent="-177800" algn="l" defTabSz="711200" rtl="0" eaLnBrk="1" latinLnBrk="0" hangingPunct="1">
      <a:spcBef>
        <a:spcPts val="600"/>
      </a:spcBef>
      <a:buChar char="&gt;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0668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12446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14224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1600200" indent="-177800" algn="l" defTabSz="7112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B5C0BD64-621B-4FB0-97F8-19F47ADA14AB}">
          <p14:sldIdLst>
            <p14:sldId id="260"/>
          </p14:sldIdLst>
        </p14:section>
        <p14:section name="Problem" id="{33ECF1C8-D953-48C2-A205-C082D22F3316}">
          <p14:sldIdLst>
            <p14:sldId id="481"/>
            <p14:sldId id="483"/>
            <p14:sldId id="448"/>
            <p14:sldId id="490"/>
            <p14:sldId id="473"/>
            <p14:sldId id="474"/>
            <p14:sldId id="475"/>
            <p14:sldId id="476"/>
            <p14:sldId id="480"/>
          </p14:sldIdLst>
        </p14:section>
        <p14:section name="Steel Decarbonization Technologies" id="{CF678AA3-AE3D-4C68-A788-A7B9BE14780C}">
          <p14:sldIdLst>
            <p14:sldId id="482"/>
            <p14:sldId id="484"/>
            <p14:sldId id="472"/>
            <p14:sldId id="387"/>
            <p14:sldId id="388"/>
            <p14:sldId id="389"/>
            <p14:sldId id="488"/>
            <p14:sldId id="457"/>
            <p14:sldId id="492"/>
            <p14:sldId id="489"/>
          </p14:sldIdLst>
        </p14:section>
        <p14:section name="Adoption trends and obstacles" id="{E6E5C3E7-BC60-4AD3-BB79-54996AA5F03C}">
          <p14:sldIdLst>
            <p14:sldId id="491"/>
            <p14:sldId id="487"/>
          </p14:sldIdLst>
        </p14:section>
        <p14:section name="Appendix" id="{FE1532ED-8DFB-40E5-83E8-89D2F85DD0EE}">
          <p14:sldIdLst>
            <p14:sldId id="354"/>
            <p14:sldId id="3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CECC4B-249E-F3CF-3EE4-B49AC7878613}" name="Gernot Wagner" initials="GW" userId="33ee3ac88b4c2f16" providerId="Windows Live"/>
  <p188:author id="{F830C279-7BD8-058E-2CA5-F72EFB30E693}" name="Picone,  Kyle" initials="KP" userId="S::kp2615@gsb.columbia.edu::b2f99201-e3c8-45f9-a46f-ffd2d7a20f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D9D"/>
    <a:srgbClr val="E3E8EE"/>
    <a:srgbClr val="F1F4F7"/>
    <a:srgbClr val="009BDB"/>
    <a:srgbClr val="89939C"/>
    <a:srgbClr val="BEC7D0"/>
    <a:srgbClr val="A6AFB9"/>
    <a:srgbClr val="DACFF1"/>
    <a:srgbClr val="D2D9E1"/>
    <a:srgbClr val="BFE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9D7B26C5-4107-4FEC-AEDC-1716B250A1EF}" styleName="Light Style 1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9525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chemeClr val="dk2"/>
          </a:solidFill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firstCol>
      <a:tcTxStyle b="on"/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1905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accent3"/>
      </a:tcTxStyle>
      <a:tcStyle>
        <a:tcBdr>
          <a:bottom>
            <a:ln w="19050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3" autoAdjust="0"/>
    <p:restoredTop sz="90604" autoAdjust="0"/>
  </p:normalViewPr>
  <p:slideViewPr>
    <p:cSldViewPr snapToGrid="0">
      <p:cViewPr varScale="1">
        <p:scale>
          <a:sx n="90" d="100"/>
          <a:sy n="90" d="100"/>
        </p:scale>
        <p:origin x="6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2.xlsb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3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4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5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673234811165846E-2"/>
          <c:y val="6.6666666666666666E-2"/>
          <c:w val="0.97865353037766833"/>
          <c:h val="0.8666666666666667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634920634920634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E43-FB46-A183-F473710B4AB3}"/>
                </c:ext>
              </c:extLst>
            </c:dLbl>
            <c:dLbl>
              <c:idx val="1"/>
              <c:layout>
                <c:manualLayout>
                  <c:x val="0"/>
                  <c:y val="-0.1619047619047619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E43-FB46-A183-F473710B4AB3}"/>
                </c:ext>
              </c:extLst>
            </c:dLbl>
            <c:dLbl>
              <c:idx val="2"/>
              <c:layout>
                <c:manualLayout>
                  <c:x val="0"/>
                  <c:y val="-0.1634920634920634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E43-FB46-A183-F473710B4AB3}"/>
                </c:ext>
              </c:extLst>
            </c:dLbl>
            <c:dLbl>
              <c:idx val="3"/>
              <c:layout>
                <c:manualLayout>
                  <c:x val="0"/>
                  <c:y val="-0.1710317460317460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E43-FB46-A183-F473710B4AB3}"/>
                </c:ext>
              </c:extLst>
            </c:dLbl>
            <c:dLbl>
              <c:idx val="4"/>
              <c:layout>
                <c:manualLayout>
                  <c:x val="0"/>
                  <c:y val="-0.1793650793650793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E43-FB46-A183-F473710B4AB3}"/>
                </c:ext>
              </c:extLst>
            </c:dLbl>
            <c:dLbl>
              <c:idx val="5"/>
              <c:layout>
                <c:manualLayout>
                  <c:x val="0"/>
                  <c:y val="-0.1920634920634920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E43-FB46-A183-F473710B4AB3}"/>
                </c:ext>
              </c:extLst>
            </c:dLbl>
            <c:dLbl>
              <c:idx val="6"/>
              <c:layout>
                <c:manualLayout>
                  <c:x val="0"/>
                  <c:y val="-0.2023809523809523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E43-FB46-A183-F473710B4AB3}"/>
                </c:ext>
              </c:extLst>
            </c:dLbl>
            <c:dLbl>
              <c:idx val="7"/>
              <c:layout>
                <c:manualLayout>
                  <c:x val="0"/>
                  <c:y val="-0.220238095238095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E43-FB46-A183-F473710B4AB3}"/>
                </c:ext>
              </c:extLst>
            </c:dLbl>
            <c:dLbl>
              <c:idx val="8"/>
              <c:layout>
                <c:manualLayout>
                  <c:x val="0"/>
                  <c:y val="-0.2238095238095238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E43-FB46-A183-F473710B4AB3}"/>
                </c:ext>
              </c:extLst>
            </c:dLbl>
            <c:dLbl>
              <c:idx val="9"/>
              <c:layout>
                <c:manualLayout>
                  <c:x val="0"/>
                  <c:y val="-0.22500000000000001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E43-FB46-A183-F473710B4AB3}"/>
                </c:ext>
              </c:extLst>
            </c:dLbl>
            <c:dLbl>
              <c:idx val="10"/>
              <c:layout>
                <c:manualLayout>
                  <c:x val="0"/>
                  <c:y val="-0.247222222222222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A-FE43-FB46-A183-F473710B4AB3}"/>
                </c:ext>
              </c:extLst>
            </c:dLbl>
            <c:dLbl>
              <c:idx val="11"/>
              <c:layout>
                <c:manualLayout>
                  <c:x val="0"/>
                  <c:y val="-0.263888888888888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FE43-FB46-A183-F473710B4AB3}"/>
                </c:ext>
              </c:extLst>
            </c:dLbl>
            <c:dLbl>
              <c:idx val="12"/>
              <c:layout>
                <c:manualLayout>
                  <c:x val="0"/>
                  <c:y val="-0.2674603174603174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FE43-FB46-A183-F473710B4AB3}"/>
                </c:ext>
              </c:extLst>
            </c:dLbl>
            <c:dLbl>
              <c:idx val="13"/>
              <c:layout>
                <c:manualLayout>
                  <c:x val="0"/>
                  <c:y val="-0.2777777777777777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FE43-FB46-A183-F473710B4AB3}"/>
                </c:ext>
              </c:extLst>
            </c:dLbl>
            <c:dLbl>
              <c:idx val="14"/>
              <c:layout>
                <c:manualLayout>
                  <c:x val="0"/>
                  <c:y val="-0.28769841269841268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E-FE43-FB46-A183-F473710B4AB3}"/>
                </c:ext>
              </c:extLst>
            </c:dLbl>
            <c:dLbl>
              <c:idx val="15"/>
              <c:layout>
                <c:manualLayout>
                  <c:x val="0"/>
                  <c:y val="-0.2813492063492063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FE43-FB46-A183-F473710B4AB3}"/>
                </c:ext>
              </c:extLst>
            </c:dLbl>
            <c:dLbl>
              <c:idx val="16"/>
              <c:layout>
                <c:manualLayout>
                  <c:x val="0"/>
                  <c:y val="-0.274206349206349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0-FE43-FB46-A183-F473710B4AB3}"/>
                </c:ext>
              </c:extLst>
            </c:dLbl>
            <c:dLbl>
              <c:idx val="17"/>
              <c:layout>
                <c:manualLayout>
                  <c:x val="0"/>
                  <c:y val="-0.27698412698412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1-FE43-FB46-A183-F473710B4AB3}"/>
                </c:ext>
              </c:extLst>
            </c:dLbl>
            <c:dLbl>
              <c:idx val="18"/>
              <c:layout>
                <c:manualLayout>
                  <c:x val="0"/>
                  <c:y val="-0.2904761904761905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2-FE43-FB46-A183-F473710B4AB3}"/>
                </c:ext>
              </c:extLst>
            </c:dLbl>
            <c:dLbl>
              <c:idx val="19"/>
              <c:layout>
                <c:manualLayout>
                  <c:x val="0"/>
                  <c:y val="-0.2960317460317460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3-FE43-FB46-A183-F473710B4AB3}"/>
                </c:ext>
              </c:extLst>
            </c:dLbl>
            <c:dLbl>
              <c:idx val="20"/>
              <c:layout>
                <c:manualLayout>
                  <c:x val="0"/>
                  <c:y val="-0.2880952380952380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4-FE43-FB46-A183-F473710B4AB3}"/>
                </c:ext>
              </c:extLst>
            </c:dLbl>
            <c:dLbl>
              <c:idx val="21"/>
              <c:layout>
                <c:manualLayout>
                  <c:x val="0"/>
                  <c:y val="-0.3019841269841269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5-FE43-FB46-A183-F473710B4AB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Sheet1!$A$1:$V$1</c:f>
              <c:numCache>
                <c:formatCode>General</c:formatCode>
                <c:ptCount val="22"/>
                <c:pt idx="0">
                  <c:v>1.2376784786767454</c:v>
                </c:pt>
                <c:pt idx="1">
                  <c:v>1.2211836283639801</c:v>
                </c:pt>
                <c:pt idx="2">
                  <c:v>1.2400637910344381</c:v>
                </c:pt>
                <c:pt idx="3">
                  <c:v>1.3049775765280829</c:v>
                </c:pt>
                <c:pt idx="4">
                  <c:v>1.3847299924468461</c:v>
                </c:pt>
                <c:pt idx="5">
                  <c:v>1.4996694036266198</c:v>
                </c:pt>
                <c:pt idx="6">
                  <c:v>1.5971360949940483</c:v>
                </c:pt>
                <c:pt idx="7">
                  <c:v>1.7643202950219841</c:v>
                </c:pt>
                <c:pt idx="8">
                  <c:v>1.7946881584882279</c:v>
                </c:pt>
                <c:pt idx="9">
                  <c:v>1.803709011316869</c:v>
                </c:pt>
                <c:pt idx="10">
                  <c:v>2.0083319236880981</c:v>
                </c:pt>
                <c:pt idx="11">
                  <c:v>2.167477055774246</c:v>
                </c:pt>
                <c:pt idx="12">
                  <c:v>2.1998067222068887</c:v>
                </c:pt>
                <c:pt idx="13">
                  <c:v>2.2949308983237504</c:v>
                </c:pt>
                <c:pt idx="14">
                  <c:v>2.3854478156499828</c:v>
                </c:pt>
                <c:pt idx="15">
                  <c:v>2.3237054746530759</c:v>
                </c:pt>
                <c:pt idx="16">
                  <c:v>2.2607251171619089</c:v>
                </c:pt>
                <c:pt idx="17">
                  <c:v>2.2837676635301278</c:v>
                </c:pt>
                <c:pt idx="18">
                  <c:v>2.4105412622522588</c:v>
                </c:pt>
                <c:pt idx="19">
                  <c:v>2.4624334688191083</c:v>
                </c:pt>
                <c:pt idx="20">
                  <c:v>2.3883041392426434</c:v>
                </c:pt>
                <c:pt idx="21">
                  <c:v>2.5173379332029957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E43-FB46-A183-F473710B4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210314303"/>
        <c:axId val="1"/>
      </c:barChart>
      <c:lineChart>
        <c:grouping val="standard"/>
        <c:varyColors val="0"/>
        <c:ser>
          <c:idx val="1"/>
          <c:order val="1"/>
          <c:spPr>
            <a:ln w="28575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val>
            <c:numRef>
              <c:f>Sheet1!$A$2:$V$2</c:f>
              <c:numCache>
                <c:formatCode>General</c:formatCode>
                <c:ptCount val="22"/>
                <c:pt idx="0">
                  <c:v>850</c:v>
                </c:pt>
                <c:pt idx="1">
                  <c:v>852</c:v>
                </c:pt>
                <c:pt idx="2">
                  <c:v>905</c:v>
                </c:pt>
                <c:pt idx="3">
                  <c:v>971</c:v>
                </c:pt>
                <c:pt idx="4">
                  <c:v>1063</c:v>
                </c:pt>
                <c:pt idx="5">
                  <c:v>1148</c:v>
                </c:pt>
                <c:pt idx="6">
                  <c:v>1250</c:v>
                </c:pt>
                <c:pt idx="7">
                  <c:v>1350</c:v>
                </c:pt>
                <c:pt idx="8">
                  <c:v>1345</c:v>
                </c:pt>
                <c:pt idx="9">
                  <c:v>1241</c:v>
                </c:pt>
                <c:pt idx="10">
                  <c:v>1435</c:v>
                </c:pt>
                <c:pt idx="11">
                  <c:v>1540</c:v>
                </c:pt>
                <c:pt idx="12">
                  <c:v>1563</c:v>
                </c:pt>
                <c:pt idx="13">
                  <c:v>1653</c:v>
                </c:pt>
                <c:pt idx="14">
                  <c:v>1675</c:v>
                </c:pt>
                <c:pt idx="15">
                  <c:v>1624</c:v>
                </c:pt>
                <c:pt idx="16">
                  <c:v>1633</c:v>
                </c:pt>
                <c:pt idx="17">
                  <c:v>1737</c:v>
                </c:pt>
                <c:pt idx="18">
                  <c:v>1828</c:v>
                </c:pt>
                <c:pt idx="19">
                  <c:v>1877</c:v>
                </c:pt>
                <c:pt idx="20">
                  <c:v>1882</c:v>
                </c:pt>
                <c:pt idx="21">
                  <c:v>1962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FE43-FB46-A183-F473710B4A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"/>
        <c:axId val="3"/>
      </c:lineChart>
      <c:catAx>
        <c:axId val="1210314303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4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210314303"/>
        <c:crosses val="min"/>
        <c:crossBetween val="between"/>
      </c:valAx>
      <c:catAx>
        <c:axId val="2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crossAx val="3"/>
        <c:crosses val="min"/>
        <c:auto val="0"/>
        <c:lblAlgn val="ctr"/>
        <c:lblOffset val="100"/>
        <c:noMultiLvlLbl val="0"/>
      </c:catAx>
      <c:valAx>
        <c:axId val="3"/>
        <c:scaling>
          <c:orientation val="minMax"/>
          <c:max val="2000"/>
          <c:min val="0"/>
        </c:scaling>
        <c:delete val="0"/>
        <c:axPos val="r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2"/>
        <c:crosses val="max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198-214B-B891-09FA6050E292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198-214B-B891-09FA6050E292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98-214B-B891-09FA6050E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468-9E48-B7EE-5FE9AA3D1C80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468-9E48-B7EE-5FE9AA3D1C80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68-9E48-B7EE-5FE9AA3D1C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296296296296297E-2"/>
          <c:y val="9.6296296296296297E-2"/>
          <c:w val="0.80740740740740746"/>
          <c:h val="0.80740740740740746"/>
        </c:manualLayout>
      </c:layout>
      <c:doughnut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339A-314A-B2E3-4F31EEBFED39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339A-314A-B2E3-4F31EEBFED39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9A-314A-B2E3-4F31EEBFED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386030216772498E-2"/>
          <c:y val="2.6901189860320744E-2"/>
          <c:w val="0.97722793956645504"/>
          <c:h val="0.94619762027935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45783755819968958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1A40-405F-A857-94E35E6E1243}"/>
                </c:ext>
              </c:extLst>
            </c:dLbl>
            <c:dLbl>
              <c:idx val="2"/>
              <c:layout>
                <c:manualLayout>
                  <c:x val="0"/>
                  <c:y val="-0.458872219348163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A40-405F-A857-94E35E6E12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89.84</c:v>
                </c:pt>
                <c:pt idx="1">
                  <c:v>97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40-405F-A857-94E35E6E1243}"/>
            </c:ext>
          </c:extLst>
        </c:ser>
        <c:ser>
          <c:idx val="1"/>
          <c:order val="1"/>
          <c:spPr>
            <a:solidFill>
              <a:schemeClr val="accent2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0.4355923435075013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1A40-405F-A857-94E35E6E1243}"/>
                </c:ext>
              </c:extLst>
            </c:dLbl>
            <c:dLbl>
              <c:idx val="2"/>
              <c:layout>
                <c:manualLayout>
                  <c:x val="0"/>
                  <c:y val="-0.4588722193481634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1A40-405F-A857-94E35E6E124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85</c:v>
                </c:pt>
                <c:pt idx="1">
                  <c:v>95.57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40-405F-A857-94E35E6E12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968719007"/>
        <c:axId val="1"/>
      </c:barChart>
      <c:catAx>
        <c:axId val="968719007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968719007"/>
        <c:crosses val="min"/>
        <c:crossBetween val="between"/>
        <c:majorUnit val="20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512065530219173E-2"/>
          <c:y val="5.8484349258649093E-2"/>
          <c:w val="0.97697586893956168"/>
          <c:h val="0.8830313014827018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 w="3175" cmpd="sng" algn="ctr">
              <a:solidFill>
                <a:schemeClr val="bg1"/>
              </a:solidFill>
              <a:prstDash val="solid"/>
            </a:ln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2071-5E44-B2F3-3B4AE4609AE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3175" cmpd="sng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071-5E44-B2F3-3B4AE4609AE8}"/>
              </c:ext>
            </c:extLst>
          </c:dPt>
          <c:dLbls>
            <c:dLbl>
              <c:idx val="0"/>
              <c:layout>
                <c:manualLayout>
                  <c:x val="0"/>
                  <c:y val="-0.37932454695222406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2071-5E44-B2F3-3B4AE4609AE8}"/>
                </c:ext>
              </c:extLst>
            </c:dLbl>
            <c:dLbl>
              <c:idx val="1"/>
              <c:layout>
                <c:manualLayout>
                  <c:x val="0"/>
                  <c:y val="-0.20304777594728171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2071-5E44-B2F3-3B4AE4609AE8}"/>
                </c:ext>
              </c:extLst>
            </c:dLbl>
            <c:dLbl>
              <c:idx val="4"/>
              <c:layout>
                <c:manualLayout>
                  <c:x val="0"/>
                  <c:y val="-0.17009884678747941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2071-5E44-B2F3-3B4AE4609AE8}"/>
                </c:ext>
              </c:extLst>
            </c:dLbl>
            <c:dLbl>
              <c:idx val="5"/>
              <c:layout>
                <c:manualLayout>
                  <c:x val="0"/>
                  <c:y val="-0.12149917627677101"/>
                </c:manualLayout>
              </c:layout>
              <c:numFmt formatCode="&quot;~&quot;#,##0;&quot;-&quot;&quot;~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071-5E44-B2F3-3B4AE4609AE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Sheet1!$A$1:$F$1</c:f>
              <c:numCache>
                <c:formatCode>General</c:formatCode>
                <c:ptCount val="6"/>
                <c:pt idx="0">
                  <c:v>800</c:v>
                </c:pt>
                <c:pt idx="1">
                  <c:v>400</c:v>
                </c:pt>
                <c:pt idx="2">
                  <c:v>380</c:v>
                </c:pt>
                <c:pt idx="3">
                  <c:v>365</c:v>
                </c:pt>
                <c:pt idx="4">
                  <c:v>325</c:v>
                </c:pt>
                <c:pt idx="5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71-5E44-B2F3-3B4AE4609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122984160"/>
        <c:axId val="1"/>
      </c:barChart>
      <c:catAx>
        <c:axId val="112298416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000"/>
          <c:min val="0"/>
        </c:scaling>
        <c:delete val="0"/>
        <c:axPos val="l"/>
        <c:majorGridlines>
          <c:spPr>
            <a:ln w="3175" cmpd="sng" algn="ctr">
              <a:solidFill>
                <a:schemeClr val="tx2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cmpd="sng" algn="ctr">
            <a:solidFill>
              <a:schemeClr val="bg1"/>
            </a:solidFill>
            <a:prstDash val="solid"/>
          </a:ln>
        </c:spPr>
        <c:crossAx val="1122984160"/>
        <c:crosses val="min"/>
        <c:crossBetween val="between"/>
        <c:majorUnit val="200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1DBE8-F946-45E1-9C39-F42D6A176899}" type="datetimeFigureOut">
              <a:rPr lang="en-US" smtClean="0"/>
              <a:t>240316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120ED-20B9-4CC8-A606-12D10436D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9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28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3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8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4A095-7571-629C-F475-90269506D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E64AF-276E-4413-1E7A-5C70EA736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9E00E-277D-53B1-6F48-29E7F5A81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653ED-7D1A-0E98-84DA-1AC35199F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640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23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965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509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C495F-B28B-3DB0-A9C7-A239CE4E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EEF0E-AF04-F524-F409-826D6AA5A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0EB9F-DF49-227E-3E7C-08DFEAFDC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4D2D5-0A17-EF06-6895-0696FC861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600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D8D09-3226-F43C-6B3D-1B66EF5C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64A26-FD93-46B3-8707-3AD9E5227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1BCCEC-3E18-FE12-1972-338E14FF6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61766-43F7-8737-0009-211CDB877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67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685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2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26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D38E4-FBD3-4005-2BB1-9E405027E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F58485-DA1E-2560-162A-86EB12BF75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69EF0E-0B82-BA05-A474-3A5C88E5C9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B559C-356A-1F74-7B23-31F4CEAB2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1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9C466-A308-1D6D-8CD1-25D8C554D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1C213-A5EF-0EB1-9EBE-1F11DC665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857A4D-0170-0399-FECE-9199408B8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4844D-32B9-E8BB-164B-FB2E69B40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02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90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09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120ED-20B9-4CC8-A606-12D10436DC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47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3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89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177800" marR="0" lvl="0" indent="-177800" algn="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fld id="{7C7120ED-20B9-4CC8-A606-12D10436DC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177800" marR="0" lvl="0" indent="-177800" algn="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84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>
              <a:defRPr sz="2800" baseline="0"/>
            </a:lvl1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1292412" y="280303"/>
            <a:ext cx="569388" cy="21544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buNone/>
            </a:pPr>
            <a:fld id="{BB69BBE8-4DB2-4642-B003-B220ACD5A2FD}" type="slidenum">
              <a:rPr lang="en-US" sz="800" b="0" baseline="0" smtClean="0">
                <a:solidFill>
                  <a:schemeClr val="tx1"/>
                </a:solidFill>
                <a:latin typeface="+mn-lt"/>
              </a:rPr>
              <a:pPr marL="0" indent="0" algn="r">
                <a:buNone/>
              </a:pPr>
              <a:t>‹#›</a:t>
            </a:fld>
            <a:r>
              <a:rPr lang="en-US" sz="800" b="0" baseline="0" dirty="0">
                <a:solidFill>
                  <a:schemeClr val="tx1"/>
                </a:solidFill>
                <a:latin typeface="+mn-lt"/>
              </a:rPr>
              <a:t> of 46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66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 userDrawn="1">
          <p15:clr>
            <a:srgbClr val="CCCCCC"/>
          </p15:clr>
        </p15:guide>
        <p15:guide id="2" pos="2402" userDrawn="1">
          <p15:clr>
            <a:srgbClr val="CCCCCC"/>
          </p15:clr>
        </p15:guide>
        <p15:guide id="3" pos="2742" userDrawn="1">
          <p15:clr>
            <a:srgbClr val="CCCCCC"/>
          </p15:clr>
        </p15:guide>
        <p15:guide id="4" pos="4937" userDrawn="1">
          <p15:clr>
            <a:srgbClr val="CCCCCC"/>
          </p15:clr>
        </p15:guide>
        <p15:guide id="5" pos="5277" userDrawn="1">
          <p15:clr>
            <a:srgbClr val="CCCCCC"/>
          </p15:clr>
        </p15:guide>
        <p15:guide id="6" pos="7472" userDrawn="1">
          <p15:clr>
            <a:srgbClr val="CCCCC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rgbClr val="009BDB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85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03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ACFF5ED-9D6E-DB42-A3F6-02AFC2E5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659434"/>
          </a:xfrm>
          <a:prstGeom prst="rect">
            <a:avLst/>
          </a:prstGeom>
        </p:spPr>
        <p:txBody>
          <a:bodyPr tIns="0"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0F6C81-D090-2241-80CE-63094035FC9A}"/>
              </a:ext>
            </a:extLst>
          </p:cNvPr>
          <p:cNvCxnSpPr/>
          <p:nvPr userDrawn="1"/>
        </p:nvCxnSpPr>
        <p:spPr>
          <a:xfrm>
            <a:off x="0" y="513379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E1D5B05-97AA-C54F-BC3F-61DB4A9992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313" y="6145823"/>
            <a:ext cx="2925500" cy="75093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292413" y="280303"/>
            <a:ext cx="569387" cy="21544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buNone/>
            </a:pPr>
            <a:fld id="{BB69BBE8-4DB2-4642-B003-B220ACD5A2FD}" type="slidenum">
              <a:rPr lang="en-US" sz="800" b="0" baseline="0" smtClean="0">
                <a:solidFill>
                  <a:schemeClr val="tx1"/>
                </a:solidFill>
                <a:latin typeface="+mn-lt"/>
              </a:rPr>
              <a:pPr marL="0" indent="0" algn="r">
                <a:buNone/>
              </a:pPr>
              <a:t>‹#›</a:t>
            </a:fld>
            <a:r>
              <a:rPr lang="en-US" sz="800" b="0" baseline="0" dirty="0">
                <a:solidFill>
                  <a:schemeClr val="tx1"/>
                </a:solidFill>
                <a:latin typeface="+mn-lt"/>
              </a:rPr>
              <a:t> of 35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729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8993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314010-54D2-C64E-8187-349281B7F3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89939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82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 userDrawn="1">
          <p15:clr>
            <a:srgbClr val="CCCCCC"/>
          </p15:clr>
        </p15:guide>
        <p15:guide id="2" pos="7472" userDrawn="1">
          <p15:clr>
            <a:srgbClr val="CCCCC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BC7CA-A196-B94B-BFAB-96CD0373E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A05A3F-1493-B94B-8610-C082B2A03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009B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8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bg>
      <p:bgPr>
        <a:solidFill>
          <a:srgbClr val="181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4CAA46-A955-2041-9170-6DF9BA57B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914400" indent="-457200" algn="l">
              <a:buFont typeface="+mj-lt"/>
              <a:buAutoNum type="arabicPeriod"/>
              <a:defRPr sz="180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C975-48D4-E344-AA0E-6BF906D0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951" y="3302241"/>
            <a:ext cx="6432630" cy="1605426"/>
          </a:xfrm>
        </p:spPr>
        <p:txBody>
          <a:bodyPr lIns="0" tIns="91440" rIns="0" bIns="0" anchor="t" anchorCtr="0">
            <a:normAutofit/>
          </a:bodyPr>
          <a:lstStyle>
            <a:lvl1pPr>
              <a:lnSpc>
                <a:spcPts val="3600"/>
              </a:lnSpc>
              <a:defRPr sz="3600">
                <a:solidFill>
                  <a:srgbClr val="F1F4F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22FE9-D507-C840-A53B-A87F0DAB04F1}"/>
              </a:ext>
            </a:extLst>
          </p:cNvPr>
          <p:cNvCxnSpPr/>
          <p:nvPr userDrawn="1"/>
        </p:nvCxnSpPr>
        <p:spPr>
          <a:xfrm>
            <a:off x="0" y="3277363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3040F0-F99F-E542-942E-C6B8AD8A75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51" y="5184774"/>
            <a:ext cx="6432630" cy="1181301"/>
          </a:xfrm>
        </p:spPr>
        <p:txBody>
          <a:bodyPr lIns="0">
            <a:normAutofit/>
          </a:bodyPr>
          <a:lstStyle>
            <a:lvl1pPr marL="0" indent="0">
              <a:lnSpc>
                <a:spcPts val="2400"/>
              </a:lnSpc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 and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317654-C294-EF48-A819-903B7082F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38245" y="491925"/>
            <a:ext cx="2998486" cy="416422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000" b="1" i="0">
                <a:solidFill>
                  <a:srgbClr val="F1F4F7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989CB0-7EE1-D64A-BCDE-6EE74F0B27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A04659C-9D48-E843-9CF9-9183C7BF9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274" y="425753"/>
            <a:ext cx="2998486" cy="1582738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(Optional) Center, Program, or Division Name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181A1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30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3733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7EA88-C0F0-5748-B9E3-2FD0FEC4A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14451"/>
            <a:ext cx="10515600" cy="150018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E2F487-CDFD-8349-BD14-BEE97F788A1F}"/>
              </a:ext>
            </a:extLst>
          </p:cNvPr>
          <p:cNvCxnSpPr/>
          <p:nvPr userDrawn="1"/>
        </p:nvCxnSpPr>
        <p:spPr>
          <a:xfrm>
            <a:off x="0" y="3980525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gray">
          <a:xfrm>
            <a:off x="6972300" y="6590007"/>
            <a:ext cx="2819400" cy="240711"/>
          </a:xfrm>
          <a:prstGeom prst="rect">
            <a:avLst/>
          </a:prstGeom>
          <a:solidFill>
            <a:srgbClr val="009B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4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Alt">
    <p:bg>
      <p:bgPr>
        <a:solidFill>
          <a:srgbClr val="009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01E-DF31-B94D-94BE-4ECDF48E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62700"/>
            <a:ext cx="10515600" cy="2436792"/>
          </a:xfrm>
          <a:prstGeom prst="rect">
            <a:avLst/>
          </a:prstGeom>
        </p:spPr>
        <p:txBody>
          <a:bodyPr l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7A7B6-B9EF-7B4D-92B3-AC916FCD9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2" y="342685"/>
            <a:ext cx="2699675" cy="4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5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F1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181A1C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DE8D747-B65F-8E49-AC3E-DDF6EDC1E5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3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Talking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920ED7-C5A1-2544-9572-F2AF41CB5A8C}"/>
              </a:ext>
            </a:extLst>
          </p:cNvPr>
          <p:cNvSpPr/>
          <p:nvPr userDrawn="1"/>
        </p:nvSpPr>
        <p:spPr>
          <a:xfrm>
            <a:off x="0" y="0"/>
            <a:ext cx="12192000" cy="6145823"/>
          </a:xfrm>
          <a:prstGeom prst="rect">
            <a:avLst/>
          </a:prstGeom>
          <a:solidFill>
            <a:srgbClr val="181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0275F-86FC-8540-8EC3-BB1C02C04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004858" cy="4461518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009BDB"/>
                </a:solidFill>
              </a:defRPr>
            </a:lvl1pPr>
          </a:lstStyle>
          <a:p>
            <a:r>
              <a:rPr lang="en-US" dirty="0"/>
              <a:t>Single talking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469804-59D3-3C43-828B-D58740383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655" y="214005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8750C-F954-AF44-9155-0A270DE59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0" y="6145823"/>
            <a:ext cx="2925500" cy="7509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B70EEE-40E6-C540-A277-FA92F80A0C99}"/>
              </a:ext>
            </a:extLst>
          </p:cNvPr>
          <p:cNvCxnSpPr/>
          <p:nvPr userDrawn="1"/>
        </p:nvCxnSpPr>
        <p:spPr>
          <a:xfrm>
            <a:off x="0" y="6142367"/>
            <a:ext cx="12192000" cy="0"/>
          </a:xfrm>
          <a:prstGeom prst="line">
            <a:avLst/>
          </a:prstGeom>
          <a:ln>
            <a:solidFill>
              <a:srgbClr val="181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84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rgbClr val="687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163C72-0336-2B40-B240-CA0966E91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8" y="406502"/>
            <a:ext cx="3113590" cy="5505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68D94-1AC2-4749-A0EC-AF7FBD0688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947" y="5278219"/>
            <a:ext cx="9421813" cy="10652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04738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C3EEFE3C-04B9-AB3C-EAE9-80904F3FD8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543478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03" imgH="503" progId="TCLayout.ActiveDocument.1">
                  <p:embed/>
                </p:oleObj>
              </mc:Choice>
              <mc:Fallback>
                <p:oleObj name="think-cell Slide" r:id="rId16" imgW="503" imgH="503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3EEFE3C-04B9-AB3C-EAE9-80904F3FD8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tfpConfiguration" hidden="1"/>
          <p:cNvSpPr txBox="1"/>
          <p:nvPr userDrawn="1"/>
        </p:nvSpPr>
        <p:spPr bwMode="hidden">
          <a:xfrm>
            <a:off x="0" y="0"/>
            <a:ext cx="36000" cy="36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&lt;btfp&gt;</a:t>
            </a:r>
          </a:p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  &lt;template version="2.3.3" type="branded" pageSize="widescreen" /&gt;</a:t>
            </a:r>
          </a:p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  &lt;!--BTFPCONFIGURATION:3C627466703E0D0A20203C74656D706C6174652076657273696F6E3D22322E332E342220747970653D226272616E64656422207061676553697A653D227769646573637265656E22202F3E0D0A3C2F627466703E--&gt;</a:t>
            </a:r>
          </a:p>
          <a:p>
            <a:pPr marL="0" indent="0">
              <a:buNone/>
            </a:pPr>
            <a:r>
              <a:rPr lang="en-US" sz="100">
                <a:solidFill>
                  <a:schemeClr val="bg1">
                    <a:alpha val="0"/>
                  </a:schemeClr>
                </a:solidFill>
              </a:rPr>
              <a:t>&lt;/btfp&gt;</a:t>
            </a:r>
            <a:endParaRPr lang="en-US" sz="100" dirty="0">
              <a:solidFill>
                <a:schemeClr val="bg1">
                  <a:alpha val="0"/>
                </a:schemeClr>
              </a:solidFill>
            </a:endParaRPr>
          </a:p>
        </p:txBody>
      </p:sp>
      <p:sp>
        <p:nvSpPr>
          <p:cNvPr id="8" name="CreatedFooter"/>
          <p:cNvSpPr/>
          <p:nvPr userDrawn="1"/>
        </p:nvSpPr>
        <p:spPr>
          <a:xfrm>
            <a:off x="8263033" y="6642830"/>
            <a:ext cx="1368171" cy="16503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indent="0" algn="ctr" defTabSz="711200" rtl="0" eaLnBrk="1" latinLnBrk="0" hangingPunct="1">
              <a:spcBef>
                <a:spcPts val="1200"/>
              </a:spcBef>
              <a:buNone/>
            </a:pPr>
            <a:r>
              <a:rPr lang="en-US" sz="600">
                <a:solidFill>
                  <a:srgbClr val="FFFFFF"/>
                </a:solidFill>
              </a:rPr>
              <a:t>CKI Steel Background v231101-GF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7" name="OfficeCode"/>
          <p:cNvSpPr/>
          <p:nvPr userDrawn="1"/>
        </p:nvSpPr>
        <p:spPr>
          <a:xfrm>
            <a:off x="7348519" y="6642830"/>
            <a:ext cx="288036" cy="165036"/>
          </a:xfrm>
          <a:prstGeom prst="rect">
            <a:avLst/>
          </a:prstGeom>
        </p:spPr>
        <p:txBody>
          <a:bodyPr wrap="square" lIns="36000" tIns="36000" rIns="36000" bIns="36000">
            <a:spAutoFit/>
          </a:bodyPr>
          <a:lstStyle/>
          <a:p>
            <a:pPr marL="0" indent="0" algn="ctr" defTabSz="711200" rtl="0" eaLnBrk="1" latinLnBrk="0" hangingPunct="1">
              <a:spcBef>
                <a:spcPts val="1200"/>
              </a:spcBef>
              <a:buNone/>
            </a:pPr>
            <a:r>
              <a:rPr lang="en-US" sz="600">
                <a:solidFill>
                  <a:srgbClr val="FFFFFF"/>
                </a:solidFill>
              </a:rPr>
              <a:t>BOS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CCECC6B5-B58A-574A-B188-965A3EA6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5125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25625"/>
            <a:ext cx="11522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372979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9" r:id="rId3"/>
    <p:sldLayoutId id="2147483666" r:id="rId4"/>
    <p:sldLayoutId id="2147483670" r:id="rId5"/>
    <p:sldLayoutId id="2147483675" r:id="rId6"/>
    <p:sldLayoutId id="2147483667" r:id="rId7"/>
    <p:sldLayoutId id="2147483671" r:id="rId8"/>
    <p:sldLayoutId id="2147483668" r:id="rId9"/>
    <p:sldLayoutId id="2147483673" r:id="rId10"/>
    <p:sldLayoutId id="2147483672" r:id="rId11"/>
    <p:sldLayoutId id="2147483674" r:id="rId12"/>
  </p:sldLayoutIdLst>
  <p:txStyles>
    <p:titleStyle>
      <a:lvl1pPr algn="l" defTabSz="711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354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3038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177800" indent="-177800" algn="l" defTabSz="711200" rtl="0" eaLnBrk="1" latinLnBrk="0" hangingPunct="1">
        <a:spcBef>
          <a:spcPts val="1200"/>
        </a:spcBef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34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1200" indent="-177800" algn="l" defTabSz="711200" rtl="0" eaLnBrk="1" latinLnBrk="0" hangingPunct="1">
        <a:spcBef>
          <a:spcPts val="600"/>
        </a:spcBef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89000" indent="-177800" algn="l" defTabSz="711200" rtl="0" eaLnBrk="1" latinLnBrk="0" hangingPunct="1">
        <a:spcBef>
          <a:spcPts val="600"/>
        </a:spcBef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668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2446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4224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00200" algn="l" defTabSz="711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>
          <p15:clr>
            <a:srgbClr val="D1D1D1"/>
          </p15:clr>
        </p15:guide>
        <p15:guide id="2" pos="211">
          <p15:clr>
            <a:srgbClr val="D1D1D1"/>
          </p15:clr>
        </p15:guide>
        <p15:guide id="4" orient="horz" pos="799">
          <p15:clr>
            <a:srgbClr val="D1D1D1"/>
          </p15:clr>
        </p15:guide>
        <p15:guide id="7" orient="horz" pos="4133">
          <p15:clr>
            <a:srgbClr val="D1D1D1"/>
          </p15:clr>
        </p15:guide>
        <p15:guide id="8" pos="7469">
          <p15:clr>
            <a:srgbClr val="D1D1D1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hyperlink" Target="https://www.iea.org/reports/iron-and-steel-technology-roadmap" TargetMode="External"/><Relationship Id="rId18" Type="http://schemas.openxmlformats.org/officeDocument/2006/relationships/hyperlink" Target="https://creativecommons.org/licenses/by/4.0/" TargetMode="External"/><Relationship Id="rId3" Type="http://schemas.openxmlformats.org/officeDocument/2006/relationships/tags" Target="../tags/tag157.xml"/><Relationship Id="rId21" Type="http://schemas.openxmlformats.org/officeDocument/2006/relationships/chart" Target="../charts/chart3.xml"/><Relationship Id="rId7" Type="http://schemas.openxmlformats.org/officeDocument/2006/relationships/slideLayout" Target="../slideLayouts/slideLayout1.xml"/><Relationship Id="rId12" Type="http://schemas.openxmlformats.org/officeDocument/2006/relationships/hyperlink" Target="https://ieefa.org/sites/default/files/2022-06/steel-fact-sheet.pdf" TargetMode="External"/><Relationship Id="rId17" Type="http://schemas.openxmlformats.org/officeDocument/2006/relationships/hyperlink" Target="https://business.columbia.edu/faculty/people/gernot-wagner" TargetMode="External"/><Relationship Id="rId2" Type="http://schemas.openxmlformats.org/officeDocument/2006/relationships/tags" Target="../tags/tag156.xml"/><Relationship Id="rId16" Type="http://schemas.openxmlformats.org/officeDocument/2006/relationships/hyperlink" Target="https://wildsight.ca/2020/06/01/do-we-really-need-steelmaking-coal/" TargetMode="External"/><Relationship Id="rId20" Type="http://schemas.openxmlformats.org/officeDocument/2006/relationships/chart" Target="../charts/chart2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hyperlink" Target="https://worldsteel.org/steel-topics/sustainability/sustainability-indicators/" TargetMode="External"/><Relationship Id="rId5" Type="http://schemas.openxmlformats.org/officeDocument/2006/relationships/tags" Target="../tags/tag159.xml"/><Relationship Id="rId15" Type="http://schemas.openxmlformats.org/officeDocument/2006/relationships/hyperlink" Target="https://www.recyclingtoday.com/article/the-growth-of-eaf-steelmaking/" TargetMode="External"/><Relationship Id="rId10" Type="http://schemas.openxmlformats.org/officeDocument/2006/relationships/image" Target="../media/image7.emf"/><Relationship Id="rId19" Type="http://schemas.openxmlformats.org/officeDocument/2006/relationships/hyperlink" Target="mailto:gwagner@columbia.edu" TargetMode="External"/><Relationship Id="rId4" Type="http://schemas.openxmlformats.org/officeDocument/2006/relationships/tags" Target="../tags/tag158.xml"/><Relationship Id="rId9" Type="http://schemas.openxmlformats.org/officeDocument/2006/relationships/oleObject" Target="../embeddings/oleObject9.bin"/><Relationship Id="rId14" Type="http://schemas.openxmlformats.org/officeDocument/2006/relationships/hyperlink" Target="https://www.steel-technology.com/articles/oxygenfurnace" TargetMode="External"/><Relationship Id="rId2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image" Target="../media/image13.jpe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7.emf"/><Relationship Id="rId2" Type="http://schemas.openxmlformats.org/officeDocument/2006/relationships/tags" Target="../tags/tag164.xml"/><Relationship Id="rId16" Type="http://schemas.openxmlformats.org/officeDocument/2006/relationships/hyperlink" Target="mailto:gwagner@columbia.edu" TargetMode="Externa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oleObject" Target="../embeddings/oleObject11.bin"/><Relationship Id="rId5" Type="http://schemas.openxmlformats.org/officeDocument/2006/relationships/tags" Target="../tags/tag167.xml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166.xml"/><Relationship Id="rId9" Type="http://schemas.openxmlformats.org/officeDocument/2006/relationships/slideLayout" Target="../slideLayouts/slideLayout1.xml"/><Relationship Id="rId14" Type="http://schemas.openxmlformats.org/officeDocument/2006/relationships/hyperlink" Target="https://business.columbia.edu/faculty/people/gernot-wagner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steel.org/steel-topics/sustainability/sustainability-indicators/" TargetMode="External"/><Relationship Id="rId13" Type="http://schemas.openxmlformats.org/officeDocument/2006/relationships/hyperlink" Target="https://wildsight.ca/2020/06/01/do-we-really-need-steelmaking-coal/" TargetMode="External"/><Relationship Id="rId3" Type="http://schemas.openxmlformats.org/officeDocument/2006/relationships/tags" Target="../tags/tag173.xml"/><Relationship Id="rId7" Type="http://schemas.openxmlformats.org/officeDocument/2006/relationships/image" Target="../media/image7.emf"/><Relationship Id="rId12" Type="http://schemas.openxmlformats.org/officeDocument/2006/relationships/hyperlink" Target="https://www.recyclingtoday.com/article/the-growth-of-eaf-steelmaking/" TargetMode="External"/><Relationship Id="rId2" Type="http://schemas.openxmlformats.org/officeDocument/2006/relationships/tags" Target="../tags/tag172.xml"/><Relationship Id="rId16" Type="http://schemas.openxmlformats.org/officeDocument/2006/relationships/hyperlink" Target="mailto:gwagner@columbia.edu" TargetMode="External"/><Relationship Id="rId1" Type="http://schemas.openxmlformats.org/officeDocument/2006/relationships/tags" Target="../tags/tag171.xml"/><Relationship Id="rId6" Type="http://schemas.openxmlformats.org/officeDocument/2006/relationships/oleObject" Target="../embeddings/oleObject12.bin"/><Relationship Id="rId11" Type="http://schemas.openxmlformats.org/officeDocument/2006/relationships/hyperlink" Target="https://www.steel-technology.com/articles/oxygenfurnace" TargetMode="External"/><Relationship Id="rId5" Type="http://schemas.openxmlformats.org/officeDocument/2006/relationships/notesSlide" Target="../notesSlides/notesSlide12.xml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hyperlink" Target="https://www.iea.org/reports/iron-and-steel-technology-roadmap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ieefa.org/sites/default/files/2022-06/steel-fact-sheet.pdf" TargetMode="External"/><Relationship Id="rId14" Type="http://schemas.openxmlformats.org/officeDocument/2006/relationships/hyperlink" Target="https://business.columbia.edu/faculty/people/gernot-wagner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4.gif"/><Relationship Id="rId3" Type="http://schemas.openxmlformats.org/officeDocument/2006/relationships/tags" Target="../tags/tag176.xml"/><Relationship Id="rId7" Type="http://schemas.openxmlformats.org/officeDocument/2006/relationships/oleObject" Target="../embeddings/oleObject13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75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74.xml"/><Relationship Id="rId6" Type="http://schemas.openxmlformats.org/officeDocument/2006/relationships/notesSlide" Target="../notesSlides/notesSlide13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77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5.jpeg"/><Relationship Id="rId3" Type="http://schemas.openxmlformats.org/officeDocument/2006/relationships/tags" Target="../tags/tag180.xml"/><Relationship Id="rId7" Type="http://schemas.openxmlformats.org/officeDocument/2006/relationships/oleObject" Target="../embeddings/oleObject14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79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78.xml"/><Relationship Id="rId6" Type="http://schemas.openxmlformats.org/officeDocument/2006/relationships/notesSlide" Target="../notesSlides/notesSlide14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81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6.gif"/><Relationship Id="rId3" Type="http://schemas.openxmlformats.org/officeDocument/2006/relationships/tags" Target="../tags/tag184.xml"/><Relationship Id="rId7" Type="http://schemas.openxmlformats.org/officeDocument/2006/relationships/oleObject" Target="../embeddings/oleObject15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83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82.xml"/><Relationship Id="rId6" Type="http://schemas.openxmlformats.org/officeDocument/2006/relationships/notesSlide" Target="../notesSlides/notesSlide15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85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ybritdevelopment.se/en/hybrit-demonstration/" TargetMode="External"/><Relationship Id="rId13" Type="http://schemas.openxmlformats.org/officeDocument/2006/relationships/hyperlink" Target="https://www.mckinsey.com/~/media/McKinsey/Industries/Metals%20and%20Mining/Our%20Insights/Decarbonization%20challenge%20for%20steel/Decarbonization-challenge-for-steel.pdf" TargetMode="External"/><Relationship Id="rId18" Type="http://schemas.openxmlformats.org/officeDocument/2006/relationships/hyperlink" Target="https://business.columbia.edu/faculty/people/gernot-wagner" TargetMode="External"/><Relationship Id="rId3" Type="http://schemas.openxmlformats.org/officeDocument/2006/relationships/tags" Target="../tags/tag188.xml"/><Relationship Id="rId7" Type="http://schemas.openxmlformats.org/officeDocument/2006/relationships/image" Target="../media/image7.emf"/><Relationship Id="rId12" Type="http://schemas.openxmlformats.org/officeDocument/2006/relationships/hyperlink" Target="https://www.iea.org/reports/iron-and-steel-technology-roadmap" TargetMode="External"/><Relationship Id="rId17" Type="http://schemas.openxmlformats.org/officeDocument/2006/relationships/hyperlink" Target="https://www.edie.net/arcelormittal-accused-of-net-zero-greenwashing-over-carbon-capture-plans/" TargetMode="External"/><Relationship Id="rId2" Type="http://schemas.openxmlformats.org/officeDocument/2006/relationships/tags" Target="../tags/tag187.xml"/><Relationship Id="rId16" Type="http://schemas.openxmlformats.org/officeDocument/2006/relationships/hyperlink" Target="https://www.primetals.com/portfolio/ironmaking/corexr" TargetMode="External"/><Relationship Id="rId20" Type="http://schemas.openxmlformats.org/officeDocument/2006/relationships/hyperlink" Target="mailto:gwagner@columbia.edu" TargetMode="External"/><Relationship Id="rId1" Type="http://schemas.openxmlformats.org/officeDocument/2006/relationships/tags" Target="../tags/tag186.xml"/><Relationship Id="rId6" Type="http://schemas.openxmlformats.org/officeDocument/2006/relationships/oleObject" Target="../embeddings/oleObject16.bin"/><Relationship Id="rId11" Type="http://schemas.openxmlformats.org/officeDocument/2006/relationships/hyperlink" Target="https://www.energypolicy.columbia.edu/publications/low-carbon-production-iron-steel-technology-options-economic-assessment-and-policy/" TargetMode="External"/><Relationship Id="rId5" Type="http://schemas.openxmlformats.org/officeDocument/2006/relationships/notesSlide" Target="../notesSlides/notesSlide16.xml"/><Relationship Id="rId15" Type="http://schemas.openxmlformats.org/officeDocument/2006/relationships/hyperlink" Target="https://www.tatasteeleurope.com/sites/default/files/tata-steel-europe-factsheet-hisarna.pdf" TargetMode="External"/><Relationship Id="rId10" Type="http://schemas.openxmlformats.org/officeDocument/2006/relationships/hyperlink" Target="https://corporate.arcelormittal.com/climate-action/decarbonisation-technologies/carbalyst-capturing-and-re-using-our-carbon-rich-waste-gases-to-make-valuable-chemical-products" TargetMode="External"/><Relationship Id="rId19" Type="http://schemas.openxmlformats.org/officeDocument/2006/relationships/hyperlink" Target="https://creativecommons.org/licenses/by/4.0/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ww.electra.earth/technology/" TargetMode="External"/><Relationship Id="rId14" Type="http://schemas.openxmlformats.org/officeDocument/2006/relationships/hyperlink" Target="https://www.mining-technology.com/uncategorized/the-four-horse-race-to-decarbonise-steel/" TargetMode="Externa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01.xml"/><Relationship Id="rId18" Type="http://schemas.openxmlformats.org/officeDocument/2006/relationships/tags" Target="../tags/tag206.xml"/><Relationship Id="rId26" Type="http://schemas.openxmlformats.org/officeDocument/2006/relationships/image" Target="../media/image1.emf"/><Relationship Id="rId21" Type="http://schemas.openxmlformats.org/officeDocument/2006/relationships/tags" Target="../tags/tag209.xml"/><Relationship Id="rId34" Type="http://schemas.openxmlformats.org/officeDocument/2006/relationships/hyperlink" Target="https://business.columbia.edu/faculty/people/gernot-wagner" TargetMode="External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tags" Target="../tags/tag205.xml"/><Relationship Id="rId25" Type="http://schemas.openxmlformats.org/officeDocument/2006/relationships/oleObject" Target="../embeddings/oleObject17.bin"/><Relationship Id="rId33" Type="http://schemas.openxmlformats.org/officeDocument/2006/relationships/hyperlink" Target="https://www.energy-transitions.org/wp-content/uploads/2021/12/MPP-Steel_Transition-Strategy.pdf" TargetMode="External"/><Relationship Id="rId2" Type="http://schemas.openxmlformats.org/officeDocument/2006/relationships/tags" Target="../tags/tag190.xml"/><Relationship Id="rId16" Type="http://schemas.openxmlformats.org/officeDocument/2006/relationships/tags" Target="../tags/tag204.xml"/><Relationship Id="rId20" Type="http://schemas.openxmlformats.org/officeDocument/2006/relationships/tags" Target="../tags/tag208.xml"/><Relationship Id="rId29" Type="http://schemas.openxmlformats.org/officeDocument/2006/relationships/hyperlink" Target="https://www.electra.earth/technology/" TargetMode="Externa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24" Type="http://schemas.openxmlformats.org/officeDocument/2006/relationships/notesSlide" Target="../notesSlides/notesSlide17.xml"/><Relationship Id="rId32" Type="http://schemas.openxmlformats.org/officeDocument/2006/relationships/hyperlink" Target="https://doi.org/10.1016/j.ijggc.2017.03.020" TargetMode="External"/><Relationship Id="rId37" Type="http://schemas.openxmlformats.org/officeDocument/2006/relationships/chart" Target="../charts/chart5.xml"/><Relationship Id="rId5" Type="http://schemas.openxmlformats.org/officeDocument/2006/relationships/tags" Target="../tags/tag193.xml"/><Relationship Id="rId15" Type="http://schemas.openxmlformats.org/officeDocument/2006/relationships/tags" Target="../tags/tag203.xml"/><Relationship Id="rId23" Type="http://schemas.openxmlformats.org/officeDocument/2006/relationships/slideLayout" Target="../slideLayouts/slideLayout1.xml"/><Relationship Id="rId28" Type="http://schemas.openxmlformats.org/officeDocument/2006/relationships/hyperlink" Target="https://www.aiche.org/resources/publications/cep/2023/february/catalyzing-commercialization-producing-green-iron-zero-carbon-electrochemical-process" TargetMode="External"/><Relationship Id="rId36" Type="http://schemas.openxmlformats.org/officeDocument/2006/relationships/hyperlink" Target="mailto:gwagner@columbia.edu" TargetMode="External"/><Relationship Id="rId10" Type="http://schemas.openxmlformats.org/officeDocument/2006/relationships/tags" Target="../tags/tag198.xml"/><Relationship Id="rId19" Type="http://schemas.openxmlformats.org/officeDocument/2006/relationships/tags" Target="../tags/tag207.xml"/><Relationship Id="rId31" Type="http://schemas.openxmlformats.org/officeDocument/2006/relationships/hyperlink" Target="https://www.midrex.com/tech-article/impact-of-hydrogen-dri-on-eaf-steelmaking/" TargetMode="Externa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tags" Target="../tags/tag202.xml"/><Relationship Id="rId22" Type="http://schemas.openxmlformats.org/officeDocument/2006/relationships/tags" Target="../tags/tag210.xml"/><Relationship Id="rId27" Type="http://schemas.openxmlformats.org/officeDocument/2006/relationships/hyperlink" Target="https://www.energypolicy.columbia.edu/publications/low-carbon-production-iron-steel-technology-options-economic-assessment-and-policy/" TargetMode="External"/><Relationship Id="rId30" Type="http://schemas.openxmlformats.org/officeDocument/2006/relationships/hyperlink" Target="https://www.bostonmetal.com/green-steel-solution/" TargetMode="External"/><Relationship Id="rId35" Type="http://schemas.openxmlformats.org/officeDocument/2006/relationships/hyperlink" Target="https://creativecommons.org/licenses/by/4.0/" TargetMode="External"/><Relationship Id="rId8" Type="http://schemas.openxmlformats.org/officeDocument/2006/relationships/tags" Target="../tags/tag196.xml"/><Relationship Id="rId3" Type="http://schemas.openxmlformats.org/officeDocument/2006/relationships/tags" Target="../tags/tag191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23.xml"/><Relationship Id="rId18" Type="http://schemas.openxmlformats.org/officeDocument/2006/relationships/tags" Target="../tags/tag228.xml"/><Relationship Id="rId26" Type="http://schemas.openxmlformats.org/officeDocument/2006/relationships/slideLayout" Target="../slideLayouts/slideLayout1.xml"/><Relationship Id="rId39" Type="http://schemas.openxmlformats.org/officeDocument/2006/relationships/hyperlink" Target="https://business.columbia.edu/faculty/people/gernot-wagner" TargetMode="External"/><Relationship Id="rId21" Type="http://schemas.openxmlformats.org/officeDocument/2006/relationships/tags" Target="../tags/tag231.xml"/><Relationship Id="rId34" Type="http://schemas.openxmlformats.org/officeDocument/2006/relationships/hyperlink" Target="https://doi.org/10.1016/j.jclepro.2023.135963" TargetMode="External"/><Relationship Id="rId7" Type="http://schemas.openxmlformats.org/officeDocument/2006/relationships/tags" Target="../tags/tag217.xml"/><Relationship Id="rId2" Type="http://schemas.openxmlformats.org/officeDocument/2006/relationships/tags" Target="../tags/tag212.xml"/><Relationship Id="rId16" Type="http://schemas.openxmlformats.org/officeDocument/2006/relationships/tags" Target="../tags/tag226.xml"/><Relationship Id="rId20" Type="http://schemas.openxmlformats.org/officeDocument/2006/relationships/tags" Target="../tags/tag230.xml"/><Relationship Id="rId29" Type="http://schemas.openxmlformats.org/officeDocument/2006/relationships/image" Target="../media/image7.emf"/><Relationship Id="rId41" Type="http://schemas.openxmlformats.org/officeDocument/2006/relationships/hyperlink" Target="mailto:gwagner@columbia.edu" TargetMode="Externa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24" Type="http://schemas.openxmlformats.org/officeDocument/2006/relationships/tags" Target="../tags/tag234.xml"/><Relationship Id="rId32" Type="http://schemas.openxmlformats.org/officeDocument/2006/relationships/hyperlink" Target="https://www.bostonmetal.com/green-steel-solution/" TargetMode="External"/><Relationship Id="rId37" Type="http://schemas.openxmlformats.org/officeDocument/2006/relationships/hyperlink" Target="https://www.nature.com/articles/s41560-022-01097-4#:~:text=Despite%20such%20high%20growth%20rates,for%20urgent%20climate%20change%20mitigation." TargetMode="External"/><Relationship Id="rId40" Type="http://schemas.openxmlformats.org/officeDocument/2006/relationships/hyperlink" Target="https://creativecommons.org/licenses/by/4.0/" TargetMode="External"/><Relationship Id="rId5" Type="http://schemas.openxmlformats.org/officeDocument/2006/relationships/tags" Target="../tags/tag215.xml"/><Relationship Id="rId15" Type="http://schemas.openxmlformats.org/officeDocument/2006/relationships/tags" Target="../tags/tag225.xml"/><Relationship Id="rId23" Type="http://schemas.openxmlformats.org/officeDocument/2006/relationships/tags" Target="../tags/tag233.xml"/><Relationship Id="rId28" Type="http://schemas.openxmlformats.org/officeDocument/2006/relationships/oleObject" Target="../embeddings/oleObject18.bin"/><Relationship Id="rId36" Type="http://schemas.openxmlformats.org/officeDocument/2006/relationships/hyperlink" Target="https://www.mckinsey.com/~/media/McKinsey/Industries/Metals%20and%20Mining/Our%20Insights/Decarbonization%20challenge%20for%20steel/Decarbonization-challenge-for-steel.pdf" TargetMode="External"/><Relationship Id="rId10" Type="http://schemas.openxmlformats.org/officeDocument/2006/relationships/tags" Target="../tags/tag220.xml"/><Relationship Id="rId19" Type="http://schemas.openxmlformats.org/officeDocument/2006/relationships/tags" Target="../tags/tag229.xml"/><Relationship Id="rId31" Type="http://schemas.openxmlformats.org/officeDocument/2006/relationships/hyperlink" Target="https://www.energypolicy.columbia.edu/publications/low-carbon-production-iron-steel-technology-options-economic-assessment-and-policy/" TargetMode="Externa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tags" Target="../tags/tag224.xml"/><Relationship Id="rId22" Type="http://schemas.openxmlformats.org/officeDocument/2006/relationships/tags" Target="../tags/tag232.xml"/><Relationship Id="rId27" Type="http://schemas.openxmlformats.org/officeDocument/2006/relationships/notesSlide" Target="../notesSlides/notesSlide18.xml"/><Relationship Id="rId30" Type="http://schemas.openxmlformats.org/officeDocument/2006/relationships/chart" Target="../charts/chart6.xml"/><Relationship Id="rId35" Type="http://schemas.openxmlformats.org/officeDocument/2006/relationships/hyperlink" Target="https://www.iea.org/commentaries/is-carbon-capture-too-expensive" TargetMode="External"/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12" Type="http://schemas.openxmlformats.org/officeDocument/2006/relationships/tags" Target="../tags/tag222.xml"/><Relationship Id="rId17" Type="http://schemas.openxmlformats.org/officeDocument/2006/relationships/tags" Target="../tags/tag227.xml"/><Relationship Id="rId25" Type="http://schemas.openxmlformats.org/officeDocument/2006/relationships/tags" Target="../tags/tag235.xml"/><Relationship Id="rId33" Type="http://schemas.openxmlformats.org/officeDocument/2006/relationships/hyperlink" Target="https://www.technologyreview.com/2018/09/24/2024/this-mit-spinout-could-finally-clean-up-steel-one-of-the-globes-biggest-climate-polluters/" TargetMode="External"/><Relationship Id="rId38" Type="http://schemas.openxmlformats.org/officeDocument/2006/relationships/hyperlink" Target="https://www.iea.org/reports/iron-and-steel-technology-roadma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a.org/reports/iron-and-steel-technology-roadmap" TargetMode="External"/><Relationship Id="rId13" Type="http://schemas.openxmlformats.org/officeDocument/2006/relationships/hyperlink" Target="https://business.columbia.edu/faculty/people/gernot-wagner" TargetMode="External"/><Relationship Id="rId3" Type="http://schemas.openxmlformats.org/officeDocument/2006/relationships/tags" Target="../tags/tag238.xml"/><Relationship Id="rId7" Type="http://schemas.openxmlformats.org/officeDocument/2006/relationships/image" Target="../media/image7.emf"/><Relationship Id="rId12" Type="http://schemas.openxmlformats.org/officeDocument/2006/relationships/hyperlink" Target="https://doi.org/10.1016/j.jclepro.2023.136262" TargetMode="Externa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oleObject" Target="../embeddings/oleObject19.bin"/><Relationship Id="rId11" Type="http://schemas.openxmlformats.org/officeDocument/2006/relationships/hyperlink" Target="https://www.energypolicy.columbia.edu/publications/low-carbon-production-iron-steel-technology-options-economic-assessment-and-policy/" TargetMode="External"/><Relationship Id="rId5" Type="http://schemas.openxmlformats.org/officeDocument/2006/relationships/notesSlide" Target="../notesSlides/notesSlide19.xml"/><Relationship Id="rId15" Type="http://schemas.openxmlformats.org/officeDocument/2006/relationships/hyperlink" Target="mailto:gwagner@columbia.edu" TargetMode="External"/><Relationship Id="rId10" Type="http://schemas.openxmlformats.org/officeDocument/2006/relationships/hyperlink" Target="https://www.energyinst.org/statistical-review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worldsteel.org/wp-content/uploads/Fact-sheet-Energy-use-in-the-steel-industry.pdf" TargetMode="External"/><Relationship Id="rId14" Type="http://schemas.openxmlformats.org/officeDocument/2006/relationships/hyperlink" Target="https://creativecommons.org/licenses/by/4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oleObject" Target="../embeddings/oleObject21.bin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12" Type="http://schemas.openxmlformats.org/officeDocument/2006/relationships/image" Target="../media/image18.jpeg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242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notesSlide" Target="../notesSlides/notesSlide20.xml"/><Relationship Id="rId5" Type="http://schemas.openxmlformats.org/officeDocument/2006/relationships/tags" Target="../tags/tag245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7.emf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oleObject" Target="../embeddings/oleObject3.bin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0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3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43.xml"/><Relationship Id="rId21" Type="http://schemas.openxmlformats.org/officeDocument/2006/relationships/tags" Target="../tags/tag38.xml"/><Relationship Id="rId42" Type="http://schemas.openxmlformats.org/officeDocument/2006/relationships/tags" Target="../tags/tag59.xml"/><Relationship Id="rId47" Type="http://schemas.openxmlformats.org/officeDocument/2006/relationships/tags" Target="../tags/tag64.xml"/><Relationship Id="rId63" Type="http://schemas.openxmlformats.org/officeDocument/2006/relationships/tags" Target="../tags/tag80.xml"/><Relationship Id="rId68" Type="http://schemas.openxmlformats.org/officeDocument/2006/relationships/tags" Target="../tags/tag85.xml"/><Relationship Id="rId84" Type="http://schemas.openxmlformats.org/officeDocument/2006/relationships/oleObject" Target="../embeddings/oleObject4.bin"/><Relationship Id="rId89" Type="http://schemas.openxmlformats.org/officeDocument/2006/relationships/hyperlink" Target="https://creativecommons.org/licenses/by/4.0/" TargetMode="External"/><Relationship Id="rId16" Type="http://schemas.openxmlformats.org/officeDocument/2006/relationships/tags" Target="../tags/tag33.xml"/><Relationship Id="rId11" Type="http://schemas.openxmlformats.org/officeDocument/2006/relationships/tags" Target="../tags/tag28.xml"/><Relationship Id="rId32" Type="http://schemas.openxmlformats.org/officeDocument/2006/relationships/tags" Target="../tags/tag49.xml"/><Relationship Id="rId37" Type="http://schemas.openxmlformats.org/officeDocument/2006/relationships/tags" Target="../tags/tag54.xml"/><Relationship Id="rId53" Type="http://schemas.openxmlformats.org/officeDocument/2006/relationships/tags" Target="../tags/tag70.xml"/><Relationship Id="rId58" Type="http://schemas.openxmlformats.org/officeDocument/2006/relationships/tags" Target="../tags/tag75.xml"/><Relationship Id="rId74" Type="http://schemas.openxmlformats.org/officeDocument/2006/relationships/tags" Target="../tags/tag91.xml"/><Relationship Id="rId79" Type="http://schemas.openxmlformats.org/officeDocument/2006/relationships/tags" Target="../tags/tag96.xml"/><Relationship Id="rId5" Type="http://schemas.openxmlformats.org/officeDocument/2006/relationships/tags" Target="../tags/tag22.xml"/><Relationship Id="rId90" Type="http://schemas.openxmlformats.org/officeDocument/2006/relationships/hyperlink" Target="mailto:gwagner@columbia.edu" TargetMode="Externa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tags" Target="../tags/tag44.xml"/><Relationship Id="rId30" Type="http://schemas.openxmlformats.org/officeDocument/2006/relationships/tags" Target="../tags/tag47.xml"/><Relationship Id="rId35" Type="http://schemas.openxmlformats.org/officeDocument/2006/relationships/tags" Target="../tags/tag52.xml"/><Relationship Id="rId43" Type="http://schemas.openxmlformats.org/officeDocument/2006/relationships/tags" Target="../tags/tag60.xml"/><Relationship Id="rId48" Type="http://schemas.openxmlformats.org/officeDocument/2006/relationships/tags" Target="../tags/tag65.xml"/><Relationship Id="rId56" Type="http://schemas.openxmlformats.org/officeDocument/2006/relationships/tags" Target="../tags/tag73.xml"/><Relationship Id="rId64" Type="http://schemas.openxmlformats.org/officeDocument/2006/relationships/tags" Target="../tags/tag81.xml"/><Relationship Id="rId69" Type="http://schemas.openxmlformats.org/officeDocument/2006/relationships/tags" Target="../tags/tag86.xml"/><Relationship Id="rId77" Type="http://schemas.openxmlformats.org/officeDocument/2006/relationships/tags" Target="../tags/tag94.xml"/><Relationship Id="rId8" Type="http://schemas.openxmlformats.org/officeDocument/2006/relationships/tags" Target="../tags/tag25.xml"/><Relationship Id="rId51" Type="http://schemas.openxmlformats.org/officeDocument/2006/relationships/tags" Target="../tags/tag68.xml"/><Relationship Id="rId72" Type="http://schemas.openxmlformats.org/officeDocument/2006/relationships/tags" Target="../tags/tag89.xml"/><Relationship Id="rId80" Type="http://schemas.openxmlformats.org/officeDocument/2006/relationships/tags" Target="../tags/tag97.xml"/><Relationship Id="rId85" Type="http://schemas.openxmlformats.org/officeDocument/2006/relationships/image" Target="../media/image7.emf"/><Relationship Id="rId3" Type="http://schemas.openxmlformats.org/officeDocument/2006/relationships/tags" Target="../tags/tag20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tags" Target="../tags/tag50.xml"/><Relationship Id="rId38" Type="http://schemas.openxmlformats.org/officeDocument/2006/relationships/tags" Target="../tags/tag55.xml"/><Relationship Id="rId46" Type="http://schemas.openxmlformats.org/officeDocument/2006/relationships/tags" Target="../tags/tag63.xml"/><Relationship Id="rId59" Type="http://schemas.openxmlformats.org/officeDocument/2006/relationships/tags" Target="../tags/tag76.xml"/><Relationship Id="rId67" Type="http://schemas.openxmlformats.org/officeDocument/2006/relationships/tags" Target="../tags/tag84.xml"/><Relationship Id="rId20" Type="http://schemas.openxmlformats.org/officeDocument/2006/relationships/tags" Target="../tags/tag37.xml"/><Relationship Id="rId41" Type="http://schemas.openxmlformats.org/officeDocument/2006/relationships/tags" Target="../tags/tag58.xml"/><Relationship Id="rId54" Type="http://schemas.openxmlformats.org/officeDocument/2006/relationships/tags" Target="../tags/tag71.xml"/><Relationship Id="rId62" Type="http://schemas.openxmlformats.org/officeDocument/2006/relationships/tags" Target="../tags/tag79.xml"/><Relationship Id="rId70" Type="http://schemas.openxmlformats.org/officeDocument/2006/relationships/tags" Target="../tags/tag87.xml"/><Relationship Id="rId75" Type="http://schemas.openxmlformats.org/officeDocument/2006/relationships/tags" Target="../tags/tag92.xml"/><Relationship Id="rId83" Type="http://schemas.openxmlformats.org/officeDocument/2006/relationships/notesSlide" Target="../notesSlides/notesSlide4.xml"/><Relationship Id="rId88" Type="http://schemas.openxmlformats.org/officeDocument/2006/relationships/hyperlink" Target="https://business.columbia.edu/faculty/people/gernot-wagner" TargetMode="Externa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tags" Target="../tags/tag45.xml"/><Relationship Id="rId36" Type="http://schemas.openxmlformats.org/officeDocument/2006/relationships/tags" Target="../tags/tag53.xml"/><Relationship Id="rId49" Type="http://schemas.openxmlformats.org/officeDocument/2006/relationships/tags" Target="../tags/tag66.xml"/><Relationship Id="rId57" Type="http://schemas.openxmlformats.org/officeDocument/2006/relationships/tags" Target="../tags/tag74.xml"/><Relationship Id="rId10" Type="http://schemas.openxmlformats.org/officeDocument/2006/relationships/tags" Target="../tags/tag27.xml"/><Relationship Id="rId31" Type="http://schemas.openxmlformats.org/officeDocument/2006/relationships/tags" Target="../tags/tag48.xml"/><Relationship Id="rId44" Type="http://schemas.openxmlformats.org/officeDocument/2006/relationships/tags" Target="../tags/tag61.xml"/><Relationship Id="rId52" Type="http://schemas.openxmlformats.org/officeDocument/2006/relationships/tags" Target="../tags/tag69.xml"/><Relationship Id="rId60" Type="http://schemas.openxmlformats.org/officeDocument/2006/relationships/tags" Target="../tags/tag77.xml"/><Relationship Id="rId65" Type="http://schemas.openxmlformats.org/officeDocument/2006/relationships/tags" Target="../tags/tag82.xml"/><Relationship Id="rId73" Type="http://schemas.openxmlformats.org/officeDocument/2006/relationships/tags" Target="../tags/tag90.xml"/><Relationship Id="rId78" Type="http://schemas.openxmlformats.org/officeDocument/2006/relationships/tags" Target="../tags/tag95.xml"/><Relationship Id="rId81" Type="http://schemas.openxmlformats.org/officeDocument/2006/relationships/tags" Target="../tags/tag98.xml"/><Relationship Id="rId86" Type="http://schemas.openxmlformats.org/officeDocument/2006/relationships/hyperlink" Target="https://rhg.com/data_story/climate-deck/" TargetMode="Externa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39" Type="http://schemas.openxmlformats.org/officeDocument/2006/relationships/tags" Target="../tags/tag56.xml"/><Relationship Id="rId34" Type="http://schemas.openxmlformats.org/officeDocument/2006/relationships/tags" Target="../tags/tag51.xml"/><Relationship Id="rId50" Type="http://schemas.openxmlformats.org/officeDocument/2006/relationships/tags" Target="../tags/tag67.xml"/><Relationship Id="rId55" Type="http://schemas.openxmlformats.org/officeDocument/2006/relationships/tags" Target="../tags/tag72.xml"/><Relationship Id="rId76" Type="http://schemas.openxmlformats.org/officeDocument/2006/relationships/tags" Target="../tags/tag93.xml"/><Relationship Id="rId7" Type="http://schemas.openxmlformats.org/officeDocument/2006/relationships/tags" Target="../tags/tag24.xml"/><Relationship Id="rId71" Type="http://schemas.openxmlformats.org/officeDocument/2006/relationships/tags" Target="../tags/tag88.xml"/><Relationship Id="rId2" Type="http://schemas.openxmlformats.org/officeDocument/2006/relationships/tags" Target="../tags/tag19.xml"/><Relationship Id="rId29" Type="http://schemas.openxmlformats.org/officeDocument/2006/relationships/tags" Target="../tags/tag46.xml"/><Relationship Id="rId24" Type="http://schemas.openxmlformats.org/officeDocument/2006/relationships/tags" Target="../tags/tag41.xml"/><Relationship Id="rId40" Type="http://schemas.openxmlformats.org/officeDocument/2006/relationships/tags" Target="../tags/tag57.xml"/><Relationship Id="rId45" Type="http://schemas.openxmlformats.org/officeDocument/2006/relationships/tags" Target="../tags/tag62.xml"/><Relationship Id="rId66" Type="http://schemas.openxmlformats.org/officeDocument/2006/relationships/tags" Target="../tags/tag83.xml"/><Relationship Id="rId87" Type="http://schemas.openxmlformats.org/officeDocument/2006/relationships/hyperlink" Target="https://iea.blob.core.windows.net/assets/8f6568aa-1dd8-4578-bc61-24ceba4a07dd/EmissionsMeasurementandDataCollectionforaNetZeroSteelIndustry.pdf" TargetMode="External"/><Relationship Id="rId61" Type="http://schemas.openxmlformats.org/officeDocument/2006/relationships/tags" Target="../tags/tag78.xml"/><Relationship Id="rId82" Type="http://schemas.openxmlformats.org/officeDocument/2006/relationships/slideLayout" Target="../slideLayouts/slideLayout1.xml"/><Relationship Id="rId19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tags" Target="../tags/tag140.xml"/><Relationship Id="rId47" Type="http://schemas.openxmlformats.org/officeDocument/2006/relationships/oleObject" Target="../embeddings/oleObject5.bin"/><Relationship Id="rId50" Type="http://schemas.openxmlformats.org/officeDocument/2006/relationships/hyperlink" Target="https://rhg.com/data_story/climate-deck/" TargetMode="External"/><Relationship Id="rId55" Type="http://schemas.openxmlformats.org/officeDocument/2006/relationships/hyperlink" Target="https://business.columbia.edu/faculty/people/gernot-wagner" TargetMode="Externa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Layout" Target="../slideLayouts/slideLayout1.xml"/><Relationship Id="rId53" Type="http://schemas.openxmlformats.org/officeDocument/2006/relationships/hyperlink" Target="https://www.iea.org/reports/co2-emissions-in-2022" TargetMode="External"/><Relationship Id="rId5" Type="http://schemas.openxmlformats.org/officeDocument/2006/relationships/tags" Target="../tags/tag103.xml"/><Relationship Id="rId19" Type="http://schemas.openxmlformats.org/officeDocument/2006/relationships/tags" Target="../tags/tag117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tags" Target="../tags/tag141.xml"/><Relationship Id="rId48" Type="http://schemas.openxmlformats.org/officeDocument/2006/relationships/image" Target="../media/image7.emf"/><Relationship Id="rId56" Type="http://schemas.openxmlformats.org/officeDocument/2006/relationships/hyperlink" Target="https://creativecommons.org/licenses/by/4.0/" TargetMode="External"/><Relationship Id="rId8" Type="http://schemas.openxmlformats.org/officeDocument/2006/relationships/tags" Target="../tags/tag106.xml"/><Relationship Id="rId51" Type="http://schemas.openxmlformats.org/officeDocument/2006/relationships/hyperlink" Target="https://worldsteel.org/steel-topics/statistics/world-steel-in-figures-2023/" TargetMode="Externa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notesSlide" Target="../notesSlides/notesSlide5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54" Type="http://schemas.openxmlformats.org/officeDocument/2006/relationships/hyperlink" Target="https://www.reuters.com/world/china/china-2021-crude-steel-output-retreats-3-record-high-stringent-production-curbs-2022-01-17/" TargetMode="Externa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chart" Target="../charts/chart1.xml"/><Relationship Id="rId57" Type="http://schemas.openxmlformats.org/officeDocument/2006/relationships/hyperlink" Target="mailto:gwagner@columbia.edu" TargetMode="External"/><Relationship Id="rId10" Type="http://schemas.openxmlformats.org/officeDocument/2006/relationships/tags" Target="../tags/tag108.xml"/><Relationship Id="rId31" Type="http://schemas.openxmlformats.org/officeDocument/2006/relationships/tags" Target="../tags/tag129.xml"/><Relationship Id="rId44" Type="http://schemas.openxmlformats.org/officeDocument/2006/relationships/tags" Target="../tags/tag142.xml"/><Relationship Id="rId52" Type="http://schemas.openxmlformats.org/officeDocument/2006/relationships/hyperlink" Target="https://www.mckinsey.com/industries/metals-and-mining/our-insights/decarbonization-challenge-for-stee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9.gif"/><Relationship Id="rId3" Type="http://schemas.openxmlformats.org/officeDocument/2006/relationships/tags" Target="../tags/tag145.xml"/><Relationship Id="rId7" Type="http://schemas.openxmlformats.org/officeDocument/2006/relationships/oleObject" Target="../embeddings/oleObject6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44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43.xml"/><Relationship Id="rId6" Type="http://schemas.openxmlformats.org/officeDocument/2006/relationships/notesSlide" Target="../notesSlides/notesSlide7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46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0.gif"/><Relationship Id="rId3" Type="http://schemas.openxmlformats.org/officeDocument/2006/relationships/tags" Target="../tags/tag149.xml"/><Relationship Id="rId7" Type="http://schemas.openxmlformats.org/officeDocument/2006/relationships/oleObject" Target="../embeddings/oleObject7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48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47.xml"/><Relationship Id="rId6" Type="http://schemas.openxmlformats.org/officeDocument/2006/relationships/notesSlide" Target="../notesSlides/notesSlide8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50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hyperlink" Target="https://www.recyclingtoday.com/article/the-growth-of-eaf-steelmaking/" TargetMode="External"/><Relationship Id="rId18" Type="http://schemas.openxmlformats.org/officeDocument/2006/relationships/image" Target="../media/image11.gif"/><Relationship Id="rId3" Type="http://schemas.openxmlformats.org/officeDocument/2006/relationships/tags" Target="../tags/tag153.xml"/><Relationship Id="rId7" Type="http://schemas.openxmlformats.org/officeDocument/2006/relationships/oleObject" Target="../embeddings/oleObject8.bin"/><Relationship Id="rId12" Type="http://schemas.openxmlformats.org/officeDocument/2006/relationships/hyperlink" Target="https://www.steel-technology.com/articles/oxygenfurnace" TargetMode="External"/><Relationship Id="rId17" Type="http://schemas.openxmlformats.org/officeDocument/2006/relationships/hyperlink" Target="mailto:gwagner@columbia.edu" TargetMode="External"/><Relationship Id="rId2" Type="http://schemas.openxmlformats.org/officeDocument/2006/relationships/tags" Target="../tags/tag152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tags" Target="../tags/tag151.xml"/><Relationship Id="rId6" Type="http://schemas.openxmlformats.org/officeDocument/2006/relationships/notesSlide" Target="../notesSlides/notesSlide9.xml"/><Relationship Id="rId11" Type="http://schemas.openxmlformats.org/officeDocument/2006/relationships/hyperlink" Target="https://www.iea.org/reports/iron-and-steel-technology-roadmap" TargetMode="External"/><Relationship Id="rId5" Type="http://schemas.openxmlformats.org/officeDocument/2006/relationships/slideLayout" Target="../slideLayouts/slideLayout1.xml"/><Relationship Id="rId15" Type="http://schemas.openxmlformats.org/officeDocument/2006/relationships/hyperlink" Target="https://business.columbia.edu/faculty/people/gernot-wagner" TargetMode="External"/><Relationship Id="rId10" Type="http://schemas.openxmlformats.org/officeDocument/2006/relationships/hyperlink" Target="https://ieefa.org/sites/default/files/2022-06/steel-fact-sheet.pdf" TargetMode="External"/><Relationship Id="rId4" Type="http://schemas.openxmlformats.org/officeDocument/2006/relationships/tags" Target="../tags/tag154.xml"/><Relationship Id="rId9" Type="http://schemas.openxmlformats.org/officeDocument/2006/relationships/hyperlink" Target="https://worldsteel.org/steel-topics/sustainability/sustainability-indicators/" TargetMode="External"/><Relationship Id="rId14" Type="http://schemas.openxmlformats.org/officeDocument/2006/relationships/hyperlink" Target="https://wildsight.ca/2020/06/01/do-we-really-need-steelmaking-coa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>
            <a:extLst>
              <a:ext uri="{FF2B5EF4-FFF2-40B4-BE49-F238E27FC236}">
                <a16:creationId xmlns:a16="http://schemas.microsoft.com/office/drawing/2014/main" id="{8373C9B1-D482-A9EE-B213-50BDA6EC60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2755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373C9B1-D482-A9EE-B213-50BDA6EC6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62A7501-57ED-42A1-A874-B8B05F13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>
              <a:lnSpc>
                <a:spcPts val="5000"/>
              </a:lnSpc>
              <a:spcBef>
                <a:spcPts val="600"/>
              </a:spcBef>
            </a:pPr>
            <a:r>
              <a:rPr lang="en-US" sz="4800" dirty="0"/>
              <a:t>Decarbonizing </a:t>
            </a:r>
            <a:r>
              <a:rPr lang="en-US" sz="4800"/>
              <a:t>Steel Overview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53DA-26B4-912B-BDE2-31A8244F8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Mimi Khawsam-ang, Max de Boer, Grace Frascati &amp; Gernot Wagner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6853DA-26B4-912B-BDE2-31A8244F8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0951" y="494787"/>
            <a:ext cx="6432630" cy="1181301"/>
          </a:xfrm>
        </p:spPr>
        <p:txBody>
          <a:bodyPr>
            <a:normAutofit/>
          </a:bodyPr>
          <a:lstStyle/>
          <a:p>
            <a:r>
              <a:rPr lang="en-US" dirty="0"/>
              <a:t>13 March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864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At present, crude steel is produced through three main methods that all emit CO</a:t>
            </a:r>
            <a:r>
              <a:rPr lang="en-US" baseline="-25000" dirty="0"/>
              <a:t>2</a:t>
            </a:r>
            <a:r>
              <a:rPr lang="en-US" dirty="0"/>
              <a:t>: BF-BOF, scrap EAF, and NG DRI-EAF</a:t>
            </a:r>
          </a:p>
        </p:txBody>
      </p:sp>
      <p:sp>
        <p:nvSpPr>
          <p:cNvPr id="29" name="btfpNotesBox292759"/>
          <p:cNvSpPr txBox="1"/>
          <p:nvPr>
            <p:custDataLst>
              <p:tags r:id="rId3"/>
            </p:custDataLst>
          </p:nvPr>
        </p:nvSpPr>
        <p:spPr bwMode="gray">
          <a:xfrm>
            <a:off x="330198" y="6117056"/>
            <a:ext cx="9326419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8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9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8354C3-54D1-5460-DF50-A9BC312E6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53241"/>
              </p:ext>
            </p:extLst>
          </p:nvPr>
        </p:nvGraphicFramePr>
        <p:xfrm>
          <a:off x="397934" y="1981204"/>
          <a:ext cx="9538972" cy="39200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2135">
                  <a:extLst>
                    <a:ext uri="{9D8B030D-6E8A-4147-A177-3AD203B41FA5}">
                      <a16:colId xmlns:a16="http://schemas.microsoft.com/office/drawing/2014/main" val="1209005246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1110654787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2863399275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4185904796"/>
                    </a:ext>
                  </a:extLst>
                </a:gridCol>
              </a:tblGrid>
              <a:tr h="76697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Blast Furnace-Basic Oxygen Furnace (BF-BOF)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Scrap Electric Arc Furnace</a:t>
                      </a:r>
                      <a:b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(Scrap EAF)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Natural Gas-Based Direct Reduced Iron – Electric Arc Furnace (NG DRI-EAF)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161297"/>
                  </a:ext>
                </a:extLst>
              </a:tr>
              <a:tr h="6574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Description</a:t>
                      </a:r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ore, coke, and limestone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produce pure iron in a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blast furnace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which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 turned into steel in an oxygen furnace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Scrap metal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melted in an EAF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electrical energy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is turned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into iron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using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natural gas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which is then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melted in an EAF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produce steel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080875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1" dirty="0"/>
                        <a:t>Main inputs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ore, cooking coal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Scrap steel, electricity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ore, natural gas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15052"/>
                  </a:ext>
                </a:extLst>
              </a:tr>
              <a:tr h="65740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% of global steel production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400050">
                        <a:buNone/>
                        <a:tabLst/>
                      </a:pPr>
                      <a:r>
                        <a:rPr lang="en-US" sz="1000" dirty="0"/>
                        <a:t>72%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60375">
                        <a:buNone/>
                        <a:tabLst/>
                      </a:pPr>
                      <a:r>
                        <a:rPr lang="en-US" sz="1000" dirty="0"/>
                        <a:t>21%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60375">
                        <a:buNone/>
                        <a:tabLst/>
                      </a:pPr>
                      <a:r>
                        <a:rPr lang="en-US" sz="1000" dirty="0"/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235953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CO2 per </a:t>
                      </a:r>
                      <a:r>
                        <a:rPr lang="en-US" sz="850" b="1" dirty="0" err="1"/>
                        <a:t>tonne</a:t>
                      </a:r>
                      <a:r>
                        <a:rPr lang="en-US" sz="850" b="1" dirty="0"/>
                        <a:t> of crude steel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2.3 </a:t>
                      </a:r>
                      <a:r>
                        <a:rPr lang="en-US" sz="1000" b="1" dirty="0" err="1"/>
                        <a:t>tonnes</a:t>
                      </a:r>
                      <a:endParaRPr lang="en-US" sz="1000" b="1" dirty="0"/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0.7 </a:t>
                      </a:r>
                      <a:r>
                        <a:rPr lang="en-US" sz="1000" b="1" dirty="0" err="1"/>
                        <a:t>tonnes</a:t>
                      </a:r>
                      <a:endParaRPr lang="en-US" sz="1000" b="1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1.4 </a:t>
                      </a:r>
                      <a:r>
                        <a:rPr lang="en-US" sz="1000" b="1" dirty="0" err="1"/>
                        <a:t>tonnes</a:t>
                      </a:r>
                      <a:endParaRPr lang="en-US" sz="1000" b="1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1341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Energy intensity per ton </a:t>
                      </a:r>
                      <a:br>
                        <a:rPr lang="en-US" sz="850" b="1" dirty="0"/>
                      </a:br>
                      <a:r>
                        <a:rPr lang="en-US" sz="850" b="1" dirty="0"/>
                        <a:t>of crude steel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~24 GJ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~10 GJ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~22 GJ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5329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Average cost per </a:t>
                      </a:r>
                      <a:r>
                        <a:rPr lang="en-US" sz="850" b="1" dirty="0" err="1"/>
                        <a:t>tonne</a:t>
                      </a:r>
                      <a:r>
                        <a:rPr lang="en-US" sz="850" b="1" dirty="0"/>
                        <a:t> </a:t>
                      </a:r>
                      <a:br>
                        <a:rPr lang="en-US" sz="850" b="1" dirty="0"/>
                      </a:br>
                      <a:r>
                        <a:rPr lang="en-US" sz="850" b="1" dirty="0"/>
                        <a:t>of crude steel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~$390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~$415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~$455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11332"/>
                  </a:ext>
                </a:extLst>
              </a:tr>
            </a:tbl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22551172-E40A-4103-CDB8-871A58FF7B38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06401247"/>
              </p:ext>
            </p:extLst>
          </p:nvPr>
        </p:nvGraphicFramePr>
        <p:xfrm>
          <a:off x="7463989" y="3860646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11CFCE7F-54A2-AF44-9B6C-921B267395FC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183079376"/>
              </p:ext>
            </p:extLst>
          </p:nvPr>
        </p:nvGraphicFramePr>
        <p:xfrm>
          <a:off x="4913406" y="3860646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1D8E14FC-7BB8-CD40-03AF-43D57A97BF9B}"/>
              </a:ext>
            </a:extLst>
          </p:cNvPr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02594525"/>
              </p:ext>
            </p:extLst>
          </p:nvPr>
        </p:nvGraphicFramePr>
        <p:xfrm>
          <a:off x="2362823" y="3860646"/>
          <a:ext cx="411480" cy="411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64" name="Oval 63">
            <a:extLst>
              <a:ext uri="{FF2B5EF4-FFF2-40B4-BE49-F238E27FC236}">
                <a16:creationId xmlns:a16="http://schemas.microsoft.com/office/drawing/2014/main" id="{1370BBA2-4C77-BA6A-CBAE-E8C805CD30BA}"/>
              </a:ext>
            </a:extLst>
          </p:cNvPr>
          <p:cNvSpPr/>
          <p:nvPr/>
        </p:nvSpPr>
        <p:spPr bwMode="gray">
          <a:xfrm>
            <a:off x="7463989" y="1621889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5F0F798-7D5A-281A-BF50-4F1D85A78D74}"/>
              </a:ext>
            </a:extLst>
          </p:cNvPr>
          <p:cNvSpPr/>
          <p:nvPr/>
        </p:nvSpPr>
        <p:spPr bwMode="gray">
          <a:xfrm>
            <a:off x="4940923" y="1621889"/>
            <a:ext cx="274320" cy="274320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CAA8BB3-82E1-80CC-AB06-6665547D7DBF}"/>
              </a:ext>
            </a:extLst>
          </p:cNvPr>
          <p:cNvSpPr/>
          <p:nvPr/>
        </p:nvSpPr>
        <p:spPr bwMode="gray">
          <a:xfrm>
            <a:off x="2400922" y="1621889"/>
            <a:ext cx="274320" cy="274320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78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00D19F9-8449-CE3A-6518-C21481D81AE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0D19F9-8449-CE3A-6518-C21481D81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43DF7D-7A48-5275-75D4-1123FAB0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Steel Decarbonization Technologies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202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592" imgH="591" progId="TCLayout.ActiveDocument.1">
                  <p:embed/>
                </p:oleObj>
              </mc:Choice>
              <mc:Fallback>
                <p:oleObj name="think-cell Slide" r:id="rId11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648385">
            <a:extLst>
              <a:ext uri="{FF2B5EF4-FFF2-40B4-BE49-F238E27FC236}">
                <a16:creationId xmlns:a16="http://schemas.microsoft.com/office/drawing/2014/main" id="{1504AB50-3EA0-DCDC-A935-6150BBF17F8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352" y="787812"/>
            <a:ext cx="3479800" cy="49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2">
            <a:extLst>
              <a:ext uri="{FF2B5EF4-FFF2-40B4-BE49-F238E27FC236}">
                <a16:creationId xmlns:a16="http://schemas.microsoft.com/office/drawing/2014/main" id="{31BC014C-A1B1-3C03-1BC8-B413142B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497732"/>
            <a:ext cx="3165987" cy="1362293"/>
          </a:xfrm>
        </p:spPr>
        <p:txBody>
          <a:bodyPr vert="horz"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messages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Steel decarbonization technologies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btfpNotesBox111697">
            <a:extLst>
              <a:ext uri="{FF2B5EF4-FFF2-40B4-BE49-F238E27FC236}">
                <a16:creationId xmlns:a16="http://schemas.microsoft.com/office/drawing/2014/main" id="{D96041CA-E817-D668-EB71-D499792CCA1A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200" y="6395107"/>
            <a:ext cx="115316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btfpBulletedList771181">
            <a:extLst>
              <a:ext uri="{FF2B5EF4-FFF2-40B4-BE49-F238E27FC236}">
                <a16:creationId xmlns:a16="http://schemas.microsoft.com/office/drawing/2014/main" id="{79821E8A-F178-AF02-DBC9-C72AF623DE16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076290" y="787812"/>
            <a:ext cx="7507288" cy="2142501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/>
              <a:t>Several </a:t>
            </a:r>
            <a:r>
              <a:rPr lang="en-US" sz="1400" b="1" dirty="0"/>
              <a:t>emerging deep decarbonization steelmaking technologies </a:t>
            </a:r>
            <a:r>
              <a:rPr lang="en-US" sz="1400" dirty="0"/>
              <a:t>now exist:</a:t>
            </a:r>
            <a:endParaRPr lang="en-US" sz="1400" b="1" baseline="-25000" dirty="0">
              <a:cs typeface="Arial"/>
            </a:endParaRPr>
          </a:p>
          <a:p>
            <a:pPr lvl="1">
              <a:spcBef>
                <a:spcPts val="300"/>
              </a:spcBef>
            </a:pPr>
            <a:r>
              <a:rPr lang="en-US" sz="1200" b="1" dirty="0"/>
              <a:t>Green hydrogen DRI-EAF: </a:t>
            </a:r>
            <a:r>
              <a:rPr lang="en-US" sz="1200" dirty="0"/>
              <a:t>hydrogen produced using zero-carbon electricity is used as iron ore reductant instead of natural gas. Second step still uses an Electric Arc Furnace (EAF)</a:t>
            </a:r>
            <a:endParaRPr lang="en-US" sz="1200" b="1" dirty="0"/>
          </a:p>
          <a:p>
            <a:pPr lvl="1">
              <a:spcBef>
                <a:spcPts val="300"/>
              </a:spcBef>
            </a:pPr>
            <a:r>
              <a:rPr lang="en-US" sz="1200" b="1" dirty="0">
                <a:cs typeface="Arial"/>
              </a:rPr>
              <a:t>Iron ore electrolysis: </a:t>
            </a:r>
            <a:r>
              <a:rPr lang="en-US" sz="1200" dirty="0">
                <a:cs typeface="Arial"/>
              </a:rPr>
              <a:t>use of electricity to split pure iron from iron ore. Two technologies:</a:t>
            </a:r>
          </a:p>
          <a:p>
            <a:pPr lvl="2">
              <a:spcBef>
                <a:spcPts val="300"/>
              </a:spcBef>
            </a:pPr>
            <a:r>
              <a:rPr lang="en-US" sz="1200" b="1" dirty="0">
                <a:cs typeface="Arial"/>
              </a:rPr>
              <a:t>Molten Oxide Electrolysis (MOE): </a:t>
            </a:r>
            <a:r>
              <a:rPr lang="en-US" sz="1200" dirty="0">
                <a:cs typeface="Arial"/>
              </a:rPr>
              <a:t>a high current is run through a mixture of iron ore and a liquid electrolyte. The current causes the iron ore to split into oxygen and molten iron</a:t>
            </a:r>
          </a:p>
          <a:p>
            <a:pPr lvl="2">
              <a:spcBef>
                <a:spcPts val="300"/>
              </a:spcBef>
            </a:pPr>
            <a:r>
              <a:rPr lang="en-US" sz="1200" b="1" dirty="0" err="1">
                <a:cs typeface="Arial"/>
              </a:rPr>
              <a:t>Electrowinning</a:t>
            </a:r>
            <a:r>
              <a:rPr lang="en-US" sz="1200" b="1" dirty="0">
                <a:cs typeface="Arial"/>
              </a:rPr>
              <a:t>-EAF (EF-EAF): </a:t>
            </a:r>
            <a:r>
              <a:rPr lang="en-US" sz="1200" dirty="0">
                <a:cs typeface="Arial"/>
              </a:rPr>
              <a:t>iron from iron ore is dissolved in an acid, which leaves behind impurities. The iron-rich solution is electrocuted to form pure solid iron, which is melted in an EAF</a:t>
            </a:r>
          </a:p>
          <a:p>
            <a:pPr lvl="1">
              <a:spcBef>
                <a:spcPts val="300"/>
              </a:spcBef>
            </a:pPr>
            <a:r>
              <a:rPr lang="en-US" sz="1200" b="1" dirty="0">
                <a:cs typeface="Arial"/>
              </a:rPr>
              <a:t>Carbon Capture, Utilization and Storage (CCUS): </a:t>
            </a:r>
            <a:r>
              <a:rPr lang="en-US" sz="1200" dirty="0">
                <a:cs typeface="Arial"/>
              </a:rPr>
              <a:t>BF-BOF and DRI-EAF can be retrofitted with point capture equipment. Captured carbon is then used or stored</a:t>
            </a:r>
          </a:p>
        </p:txBody>
      </p:sp>
      <p:sp>
        <p:nvSpPr>
          <p:cNvPr id="7" name="btfpBulletedList771181">
            <a:extLst>
              <a:ext uri="{FF2B5EF4-FFF2-40B4-BE49-F238E27FC236}">
                <a16:creationId xmlns:a16="http://schemas.microsoft.com/office/drawing/2014/main" id="{B4EF1DF7-5CEC-0BC3-6E07-F71AEB66A013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4076290" y="2905047"/>
            <a:ext cx="7507288" cy="1149921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>
                <a:cs typeface="Arial"/>
              </a:rPr>
              <a:t>These technologies produce steel with </a:t>
            </a:r>
            <a:r>
              <a:rPr lang="en-US" sz="1400" b="1" dirty="0">
                <a:cs typeface="Arial"/>
              </a:rPr>
              <a:t>over 90% less CO</a:t>
            </a:r>
            <a:r>
              <a:rPr lang="en-US" sz="1400" b="1" baseline="-25000" dirty="0">
                <a:cs typeface="Arial"/>
              </a:rPr>
              <a:t>2</a:t>
            </a:r>
            <a:r>
              <a:rPr lang="en-US" sz="1400" b="1" dirty="0">
                <a:cs typeface="Arial"/>
              </a:rPr>
              <a:t> emissions </a:t>
            </a:r>
            <a:r>
              <a:rPr lang="en-US" sz="1400" dirty="0">
                <a:cs typeface="Arial"/>
              </a:rPr>
              <a:t>compared to conventional processes. However, </a:t>
            </a:r>
            <a:r>
              <a:rPr lang="en-US" sz="1400" b="1" dirty="0">
                <a:cs typeface="Arial"/>
              </a:rPr>
              <a:t>green hydrogen DRI-EAF </a:t>
            </a:r>
            <a:r>
              <a:rPr lang="en-US" sz="1400" dirty="0">
                <a:cs typeface="Arial"/>
              </a:rPr>
              <a:t>and </a:t>
            </a:r>
            <a:r>
              <a:rPr lang="en-US" sz="1400" b="1" dirty="0">
                <a:cs typeface="Arial"/>
              </a:rPr>
              <a:t>CCUS BF-BOF / DRI-EAF </a:t>
            </a:r>
            <a:r>
              <a:rPr lang="en-US" sz="1400" dirty="0">
                <a:cs typeface="Arial"/>
              </a:rPr>
              <a:t>come at a </a:t>
            </a:r>
            <a:r>
              <a:rPr lang="en-US" sz="1400" b="1" dirty="0">
                <a:cs typeface="Arial"/>
              </a:rPr>
              <a:t>green price premium. CCUS is also less viable for BF </a:t>
            </a:r>
            <a:r>
              <a:rPr lang="en-US" sz="1400" dirty="0">
                <a:cs typeface="Arial"/>
              </a:rPr>
              <a:t>route given </a:t>
            </a:r>
            <a:r>
              <a:rPr lang="en-US" sz="1400" b="1" dirty="0">
                <a:cs typeface="Arial"/>
              </a:rPr>
              <a:t>difficulty to capture all carbon that’s released</a:t>
            </a:r>
            <a:r>
              <a:rPr lang="en-US" sz="1400" dirty="0">
                <a:cs typeface="Arial"/>
              </a:rPr>
              <a:t>. </a:t>
            </a:r>
            <a:r>
              <a:rPr lang="en-US" sz="1400" b="1" dirty="0">
                <a:cs typeface="Arial"/>
              </a:rPr>
              <a:t>Electrolysis </a:t>
            </a:r>
            <a:r>
              <a:rPr lang="en-US" sz="1400" dirty="0">
                <a:cs typeface="Arial"/>
              </a:rPr>
              <a:t>may be </a:t>
            </a:r>
            <a:r>
              <a:rPr lang="en-US" sz="1400" b="1" dirty="0">
                <a:cs typeface="Arial"/>
              </a:rPr>
              <a:t>cheaper </a:t>
            </a:r>
            <a:r>
              <a:rPr lang="en-US" sz="1400" dirty="0">
                <a:cs typeface="Arial"/>
              </a:rPr>
              <a:t>than conventional processes, but </a:t>
            </a:r>
            <a:r>
              <a:rPr lang="en-US" sz="1400" b="1" dirty="0">
                <a:cs typeface="Arial"/>
              </a:rPr>
              <a:t>has not been tested at scale yet</a:t>
            </a:r>
            <a:endParaRPr lang="en-US" sz="1400" b="1" baseline="-25000" dirty="0">
              <a:cs typeface="Arial"/>
            </a:endParaRPr>
          </a:p>
        </p:txBody>
      </p:sp>
      <p:sp>
        <p:nvSpPr>
          <p:cNvPr id="9" name="btfpBulletedList771181">
            <a:extLst>
              <a:ext uri="{FF2B5EF4-FFF2-40B4-BE49-F238E27FC236}">
                <a16:creationId xmlns:a16="http://schemas.microsoft.com/office/drawing/2014/main" id="{FF00619F-5676-A611-5CE1-F75AA35D61B4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4076290" y="4075633"/>
            <a:ext cx="7507288" cy="1134532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/>
              <a:t>There are also some </a:t>
            </a:r>
            <a:r>
              <a:rPr lang="en-US" sz="1400" b="1" dirty="0"/>
              <a:t>emerging transitional steelmaking technologies </a:t>
            </a:r>
            <a:r>
              <a:rPr lang="en-US" sz="1400" dirty="0"/>
              <a:t>with </a:t>
            </a:r>
            <a:r>
              <a:rPr lang="en-US" sz="1400" b="1" dirty="0"/>
              <a:t>lower decarbonization potential</a:t>
            </a:r>
            <a:r>
              <a:rPr lang="en-US" sz="1400" dirty="0"/>
              <a:t>:</a:t>
            </a:r>
          </a:p>
          <a:p>
            <a:pPr lvl="1">
              <a:spcBef>
                <a:spcPts val="300"/>
              </a:spcBef>
            </a:pPr>
            <a:r>
              <a:rPr lang="en-US" sz="1200" b="1" dirty="0"/>
              <a:t>Modifications to existing BF-BOF and DRI-EAF: </a:t>
            </a:r>
            <a:r>
              <a:rPr lang="en-US" sz="1200" dirty="0"/>
              <a:t>using biomass as input, switching to zero-carbon electricity, partial green hydrogen injections</a:t>
            </a:r>
          </a:p>
          <a:p>
            <a:pPr lvl="1">
              <a:spcBef>
                <a:spcPts val="300"/>
              </a:spcBef>
            </a:pPr>
            <a:r>
              <a:rPr lang="en-US" sz="1200" b="1" dirty="0"/>
              <a:t>Different production process: </a:t>
            </a:r>
            <a:r>
              <a:rPr lang="en-US" sz="1200" dirty="0"/>
              <a:t>Smelting Reduction-BOF (SM-BOF)</a:t>
            </a:r>
            <a:endParaRPr lang="en-US" sz="1200" b="1" dirty="0"/>
          </a:p>
        </p:txBody>
      </p:sp>
      <p:sp>
        <p:nvSpPr>
          <p:cNvPr id="10" name="btfpBulletedList771181">
            <a:extLst>
              <a:ext uri="{FF2B5EF4-FFF2-40B4-BE49-F238E27FC236}">
                <a16:creationId xmlns:a16="http://schemas.microsoft.com/office/drawing/2014/main" id="{9F1FA32F-ACAC-353C-68F2-55579622E18C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076290" y="5252197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b="1" dirty="0"/>
              <a:t>Decarbonization potential of transitional technologies </a:t>
            </a:r>
            <a:r>
              <a:rPr lang="en-US" sz="1400" dirty="0"/>
              <a:t>ranges </a:t>
            </a:r>
            <a:r>
              <a:rPr lang="en-US" sz="1400" b="1" dirty="0"/>
              <a:t>between 10-50%</a:t>
            </a:r>
            <a:r>
              <a:rPr lang="en-US" sz="1400" dirty="0"/>
              <a:t>, while they still come with a </a:t>
            </a:r>
            <a:r>
              <a:rPr lang="en-US" sz="1400" b="1" dirty="0"/>
              <a:t>considerable green premium</a:t>
            </a:r>
            <a:endParaRPr lang="en-US" sz="12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C9595A-C9C8-CBF5-142B-91BB0F04C5D2}"/>
              </a:ext>
            </a:extLst>
          </p:cNvPr>
          <p:cNvCxnSpPr/>
          <p:nvPr/>
        </p:nvCxnSpPr>
        <p:spPr bwMode="gray">
          <a:xfrm>
            <a:off x="4081053" y="2898500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909612-18FF-28F7-89BD-92F7D38FEE75}"/>
              </a:ext>
            </a:extLst>
          </p:cNvPr>
          <p:cNvCxnSpPr/>
          <p:nvPr/>
        </p:nvCxnSpPr>
        <p:spPr bwMode="gray">
          <a:xfrm>
            <a:off x="4081053" y="4069089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8824FD-141E-1C3F-F634-29892690CE87}"/>
              </a:ext>
            </a:extLst>
          </p:cNvPr>
          <p:cNvCxnSpPr/>
          <p:nvPr/>
        </p:nvCxnSpPr>
        <p:spPr bwMode="gray">
          <a:xfrm>
            <a:off x="4081053" y="5231181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59640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88A8-BB82-88CB-D3DD-652B3E897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82703244-6B5B-5641-AAB0-E19750E7D49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2703244-6B5B-5641-AAB0-E19750E7D4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55DFB6F-2FA8-37DB-6598-00C1267D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1113066"/>
          </a:xfrm>
        </p:spPr>
        <p:txBody>
          <a:bodyPr vert="horz" anchor="t">
            <a:noAutofit/>
          </a:bodyPr>
          <a:lstStyle/>
          <a:p>
            <a:r>
              <a:rPr lang="en-US" sz="2500" dirty="0"/>
              <a:t>Most steel production uses BF-BOF, scrap EAF, and NG DRI-EAF, with Green H</a:t>
            </a:r>
            <a:r>
              <a:rPr lang="en-US" sz="2500" baseline="-25000" dirty="0"/>
              <a:t>2</a:t>
            </a:r>
            <a:r>
              <a:rPr lang="en-US" sz="2500" dirty="0"/>
              <a:t> DRI-EAF, iron ore electrolysis, and CCUS technologies emerging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B1DD06D-A4E3-132A-6F71-8E24E84D7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00609" y="2155358"/>
            <a:ext cx="6590782" cy="2801285"/>
            <a:chOff x="1471707" y="2136703"/>
            <a:chExt cx="5612363" cy="2051236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C173F0E1-7818-612F-B608-A6EA457B5CAE}"/>
                </a:ext>
              </a:extLst>
            </p:cNvPr>
            <p:cNvSpPr/>
            <p:nvPr/>
          </p:nvSpPr>
          <p:spPr bwMode="gray">
            <a:xfrm>
              <a:off x="1795063" y="2249866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btfpColumnHeaderBoxText984923">
              <a:extLst>
                <a:ext uri="{FF2B5EF4-FFF2-40B4-BE49-F238E27FC236}">
                  <a16:creationId xmlns:a16="http://schemas.microsoft.com/office/drawing/2014/main" id="{06779CDB-15D6-9EDD-3052-6BB942CB2AAA}"/>
                </a:ext>
              </a:extLst>
            </p:cNvPr>
            <p:cNvSpPr txBox="1"/>
            <p:nvPr/>
          </p:nvSpPr>
          <p:spPr bwMode="gray">
            <a:xfrm>
              <a:off x="1471707" y="2988754"/>
              <a:ext cx="974061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noProof="0" dirty="0">
                  <a:solidFill>
                    <a:srgbClr val="A0A0A0"/>
                  </a:solidFill>
                  <a:latin typeface="Arial"/>
                </a:rPr>
                <a:t>Iron ore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btfpColumnHeaderBoxText984923">
              <a:extLst>
                <a:ext uri="{FF2B5EF4-FFF2-40B4-BE49-F238E27FC236}">
                  <a16:creationId xmlns:a16="http://schemas.microsoft.com/office/drawing/2014/main" id="{BDFCB5FC-C147-F249-907F-9A8171B302D2}"/>
                </a:ext>
              </a:extLst>
            </p:cNvPr>
            <p:cNvSpPr txBox="1"/>
            <p:nvPr/>
          </p:nvSpPr>
          <p:spPr bwMode="gray">
            <a:xfrm>
              <a:off x="4059094" y="2962050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Iron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btfpColumnHeaderBoxText984923">
              <a:extLst>
                <a:ext uri="{FF2B5EF4-FFF2-40B4-BE49-F238E27FC236}">
                  <a16:creationId xmlns:a16="http://schemas.microsoft.com/office/drawing/2014/main" id="{AA7914E6-B765-026D-9A9D-F3BAFCD30FBE}"/>
                </a:ext>
              </a:extLst>
            </p:cNvPr>
            <p:cNvSpPr txBox="1"/>
            <p:nvPr/>
          </p:nvSpPr>
          <p:spPr bwMode="gray">
            <a:xfrm>
              <a:off x="6452467" y="2902989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Steel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Arc 126">
              <a:extLst>
                <a:ext uri="{FF2B5EF4-FFF2-40B4-BE49-F238E27FC236}">
                  <a16:creationId xmlns:a16="http://schemas.microsoft.com/office/drawing/2014/main" id="{110ED056-DF5B-4B47-E279-CF17F64AB64E}"/>
                </a:ext>
              </a:extLst>
            </p:cNvPr>
            <p:cNvSpPr/>
            <p:nvPr/>
          </p:nvSpPr>
          <p:spPr bwMode="gray">
            <a:xfrm>
              <a:off x="4425684" y="2249866"/>
              <a:ext cx="2314401" cy="1938073"/>
            </a:xfrm>
            <a:prstGeom prst="arc">
              <a:avLst>
                <a:gd name="adj1" fmla="val 11489332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F9FC172-E3BF-3139-9E9E-AE2C15DF4551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21A34423-B395-85BF-923A-995ED9FEF75F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btfpColumnHeaderBoxText984923">
            <a:extLst>
              <a:ext uri="{FF2B5EF4-FFF2-40B4-BE49-F238E27FC236}">
                <a16:creationId xmlns:a16="http://schemas.microsoft.com/office/drawing/2014/main" id="{65239918-1140-3244-2353-4EA6315416CE}"/>
              </a:ext>
            </a:extLst>
          </p:cNvPr>
          <p:cNvSpPr txBox="1"/>
          <p:nvPr/>
        </p:nvSpPr>
        <p:spPr bwMode="gray">
          <a:xfrm>
            <a:off x="913946" y="3738212"/>
            <a:ext cx="2651884" cy="811440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btfpColumnHeaderBoxText984923">
            <a:extLst>
              <a:ext uri="{FF2B5EF4-FFF2-40B4-BE49-F238E27FC236}">
                <a16:creationId xmlns:a16="http://schemas.microsoft.com/office/drawing/2014/main" id="{0FA012E7-3764-5F0E-2B19-C6BEBE403D15}"/>
              </a:ext>
            </a:extLst>
          </p:cNvPr>
          <p:cNvSpPr txBox="1"/>
          <p:nvPr/>
        </p:nvSpPr>
        <p:spPr bwMode="gray">
          <a:xfrm>
            <a:off x="8590790" y="1919242"/>
            <a:ext cx="2651884" cy="626774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lang="en-US" sz="1200" dirty="0">
                <a:latin typeface="Arial"/>
              </a:rPr>
              <a:t>S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crap metal is melted </a:t>
            </a:r>
            <a:b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 an electric arc furnace using electrical energy 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tfpColumnHeaderBoxText984923">
            <a:extLst>
              <a:ext uri="{FF2B5EF4-FFF2-40B4-BE49-F238E27FC236}">
                <a16:creationId xmlns:a16="http://schemas.microsoft.com/office/drawing/2014/main" id="{CC4D1DC2-F730-8DB4-3134-8812456BBDBE}"/>
              </a:ext>
            </a:extLst>
          </p:cNvPr>
          <p:cNvSpPr txBox="1"/>
          <p:nvPr/>
        </p:nvSpPr>
        <p:spPr bwMode="gray">
          <a:xfrm>
            <a:off x="1474667" y="4817448"/>
            <a:ext cx="2651884" cy="626774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/>
              </a:rPr>
              <a:t>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DRI-EAF: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200" dirty="0">
                <a:latin typeface="Arial"/>
              </a:rPr>
              <a:t>g natural gas, which is then melted in an EAF to produce steel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tfpColumnHeaderBoxText984923">
            <a:extLst>
              <a:ext uri="{FF2B5EF4-FFF2-40B4-BE49-F238E27FC236}">
                <a16:creationId xmlns:a16="http://schemas.microsoft.com/office/drawing/2014/main" id="{B13B49A8-F966-3073-F1CB-665B3C826157}"/>
              </a:ext>
            </a:extLst>
          </p:cNvPr>
          <p:cNvSpPr txBox="1"/>
          <p:nvPr/>
        </p:nvSpPr>
        <p:spPr bwMode="gray">
          <a:xfrm>
            <a:off x="4724010" y="5122723"/>
            <a:ext cx="2651884" cy="811440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H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DRI-EAF: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hydrogen replaces natural gas as an iron ore reductant</a:t>
            </a:r>
            <a:r>
              <a:rPr lang="en-US" sz="1200" dirty="0">
                <a:solidFill>
                  <a:srgbClr val="009BDB"/>
                </a:solidFill>
                <a:latin typeface="Arial"/>
              </a:rPr>
              <a:t>; water instead of CO</a:t>
            </a:r>
            <a:r>
              <a:rPr lang="en-US" sz="1200" baseline="-25000" dirty="0">
                <a:solidFill>
                  <a:srgbClr val="009BDB"/>
                </a:solidFill>
                <a:latin typeface="Arial"/>
              </a:rPr>
              <a:t>2</a:t>
            </a:r>
            <a:r>
              <a:rPr lang="en-US" sz="1200" dirty="0">
                <a:solidFill>
                  <a:srgbClr val="009BDB"/>
                </a:solidFill>
                <a:latin typeface="Arial"/>
              </a:rPr>
              <a:t> is generated as a byproduct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btfpColumnHeaderBoxText984923">
            <a:extLst>
              <a:ext uri="{FF2B5EF4-FFF2-40B4-BE49-F238E27FC236}">
                <a16:creationId xmlns:a16="http://schemas.microsoft.com/office/drawing/2014/main" id="{BA4EBD08-6BED-8CBB-B040-09DD36BB0B5E}"/>
              </a:ext>
            </a:extLst>
          </p:cNvPr>
          <p:cNvSpPr txBox="1"/>
          <p:nvPr/>
        </p:nvSpPr>
        <p:spPr bwMode="gray">
          <a:xfrm>
            <a:off x="680036" y="2164524"/>
            <a:ext cx="2709497" cy="1180771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 electrolysis</a:t>
            </a: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200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Molten oxide electrolysis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runs a </a:t>
            </a:r>
            <a:r>
              <a:rPr lang="en-US" sz="1200" dirty="0">
                <a:solidFill>
                  <a:srgbClr val="009BDB"/>
                </a:solidFill>
                <a:latin typeface="Arial"/>
              </a:rPr>
              <a:t>current through iron ore and liquid electrolyte to split ore into pure molten iron; e</a:t>
            </a: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lectrowinning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-EAF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dissolves iron from iron ore in acid, then electrifies it from solid iron 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btfpColumnHeaderBoxText984923">
            <a:extLst>
              <a:ext uri="{FF2B5EF4-FFF2-40B4-BE49-F238E27FC236}">
                <a16:creationId xmlns:a16="http://schemas.microsoft.com/office/drawing/2014/main" id="{AE90AF5D-54D6-366C-B421-F1686172CB17}"/>
              </a:ext>
            </a:extLst>
          </p:cNvPr>
          <p:cNvSpPr txBox="1"/>
          <p:nvPr/>
        </p:nvSpPr>
        <p:spPr bwMode="gray">
          <a:xfrm>
            <a:off x="8957866" y="4737090"/>
            <a:ext cx="2776970" cy="996106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Carbon capture, </a:t>
            </a:r>
            <a:r>
              <a:rPr lang="en-US" sz="1200" b="1" dirty="0">
                <a:solidFill>
                  <a:srgbClr val="009BDB"/>
                </a:solidFill>
                <a:latin typeface="Arial"/>
              </a:rPr>
              <a:t>utilization, and storage (CCUS)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 is added to existing steel-producing infrastructure to capture emitted CO</a:t>
            </a:r>
            <a:r>
              <a:rPr kumimoji="0" lang="en-US" sz="1200" i="0" u="none" strike="noStrike" kern="1200" cap="none" spc="0" normalizeH="0" baseline="-2500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i="0" u="none" strike="noStrike" kern="1200" cap="none" spc="0" normalizeH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which is then sequestered or reused</a:t>
            </a:r>
            <a:endParaRPr kumimoji="0" lang="en-US" sz="120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tfpNotesBox292759">
            <a:extLst>
              <a:ext uri="{FF2B5EF4-FFF2-40B4-BE49-F238E27FC236}">
                <a16:creationId xmlns:a16="http://schemas.microsoft.com/office/drawing/2014/main" id="{87AC0E59-ECF5-27B8-35BB-1FED8A7BCF7A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200" y="6228544"/>
            <a:ext cx="9162593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See </a:t>
            </a:r>
            <a:r>
              <a:rPr lang="en-US" sz="800" dirty="0">
                <a:solidFill>
                  <a:srgbClr val="000000"/>
                </a:solidFill>
                <a:hlinkClick r:id="" action="ppaction://noaction"/>
              </a:rPr>
              <a:t>glossary.</a:t>
            </a:r>
            <a:r>
              <a:rPr lang="en-US" sz="800" dirty="0">
                <a:solidFill>
                  <a:srgbClr val="000000"/>
                </a:solidFill>
              </a:rPr>
              <a:t> Sources: </a:t>
            </a:r>
            <a:r>
              <a:rPr lang="en-US" sz="800" dirty="0">
                <a:solidFill>
                  <a:srgbClr val="000000"/>
                </a:solidFill>
                <a:hlinkClick r:id="rId8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2FB028-E198-A484-FB3F-F1735F7B7C2E}"/>
              </a:ext>
            </a:extLst>
          </p:cNvPr>
          <p:cNvSpPr/>
          <p:nvPr/>
        </p:nvSpPr>
        <p:spPr bwMode="gray">
          <a:xfrm>
            <a:off x="356383" y="2154853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9A5714-CBF6-014D-DB21-7735F1DAF676}"/>
              </a:ext>
            </a:extLst>
          </p:cNvPr>
          <p:cNvSpPr/>
          <p:nvPr/>
        </p:nvSpPr>
        <p:spPr bwMode="gray">
          <a:xfrm>
            <a:off x="4428849" y="5118186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08EFA0-D350-5FB7-E5E2-CD63768453C6}"/>
              </a:ext>
            </a:extLst>
          </p:cNvPr>
          <p:cNvSpPr/>
          <p:nvPr/>
        </p:nvSpPr>
        <p:spPr bwMode="gray">
          <a:xfrm>
            <a:off x="8662180" y="4745654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10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Green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  <a:r>
              <a:rPr lang="en-US" sz="2400" b="1" baseline="-25000" dirty="0">
                <a:solidFill>
                  <a:srgbClr val="000000"/>
                </a:solidFill>
              </a:rPr>
              <a:t>2</a:t>
            </a:r>
            <a:r>
              <a:rPr lang="en-US" sz="2400" dirty="0"/>
              <a:t> DRI-EAF is an emerging technology using green hydrogen instead of natural gas as an iron ore reductant with standard electric arc furnaces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3526" y="2020930"/>
            <a:ext cx="5130848" cy="2307306"/>
            <a:chOff x="1795064" y="2136703"/>
            <a:chExt cx="4934747" cy="19380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1" y="1573284"/>
            <a:ext cx="7645271" cy="288219"/>
            <a:chOff x="2054792" y="3733308"/>
            <a:chExt cx="1210161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210161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Green H</a:t>
              </a:r>
              <a:r>
                <a:rPr lang="en-US" sz="1400" b="1" baseline="-25000" dirty="0">
                  <a:solidFill>
                    <a:srgbClr val="000000"/>
                  </a:solidFill>
                </a:rPr>
                <a:t>2</a:t>
              </a:r>
              <a:r>
                <a:rPr lang="en-US" sz="1400" b="1" dirty="0">
                  <a:solidFill>
                    <a:srgbClr val="000000"/>
                  </a:solidFill>
                </a:rPr>
                <a:t> direct reduced iron-EAF has an average cited decarbonization potential of ~90%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accent1"/>
                </a:solidFill>
                <a:latin typeface="Arial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839052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btfpNotesBox292759">
            <a:extLst>
              <a:ext uri="{FF2B5EF4-FFF2-40B4-BE49-F238E27FC236}">
                <a16:creationId xmlns:a16="http://schemas.microsoft.com/office/drawing/2014/main" id="{DDC895F9-83E4-DD39-9B4D-D5D01B568553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21067"/>
            <a:ext cx="9334501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Picture 10" descr="Electric Arc Furnace penetration process on Make a GIF">
            <a:extLst>
              <a:ext uri="{FF2B5EF4-FFF2-40B4-BE49-F238E27FC236}">
                <a16:creationId xmlns:a16="http://schemas.microsoft.com/office/drawing/2014/main" id="{0AC99DFC-F8B6-B9A4-32E3-9584A5F9DF8E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871" y="2205547"/>
            <a:ext cx="2011680" cy="2011680"/>
          </a:xfrm>
          <a:prstGeom prst="ellipse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tfpCallout843070">
            <a:extLst>
              <a:ext uri="{FF2B5EF4-FFF2-40B4-BE49-F238E27FC236}">
                <a16:creationId xmlns:a16="http://schemas.microsoft.com/office/drawing/2014/main" id="{EF570841-8FE9-749D-2A44-CF5130C3AD9A}"/>
              </a:ext>
            </a:extLst>
          </p:cNvPr>
          <p:cNvSpPr/>
          <p:nvPr/>
        </p:nvSpPr>
        <p:spPr bwMode="gray">
          <a:xfrm>
            <a:off x="602131" y="4827218"/>
            <a:ext cx="1711276" cy="914995"/>
          </a:xfrm>
          <a:prstGeom prst="wedgeRectCallout">
            <a:avLst>
              <a:gd name="adj1" fmla="val 70850"/>
              <a:gd name="adj2" fmla="val -9691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Renewable electricity is used throughout the production process, including the creation of green hydrogen 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E7A07794-9335-BAD4-44DE-5B67B9FDD3CA}"/>
              </a:ext>
            </a:extLst>
          </p:cNvPr>
          <p:cNvSpPr/>
          <p:nvPr/>
        </p:nvSpPr>
        <p:spPr bwMode="gray">
          <a:xfrm>
            <a:off x="2961182" y="4850567"/>
            <a:ext cx="1711276" cy="453330"/>
          </a:xfrm>
          <a:prstGeom prst="wedgeRectCallout">
            <a:avLst>
              <a:gd name="adj1" fmla="val 5925"/>
              <a:gd name="adj2" fmla="val -144627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Comes at a green price premium 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0EBAC7-829C-4EEB-A54D-153BF9FA1F00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11D49-2483-388B-31CF-025B281CCD93}"/>
              </a:ext>
            </a:extLst>
          </p:cNvPr>
          <p:cNvSpPr txBox="1"/>
          <p:nvPr/>
        </p:nvSpPr>
        <p:spPr bwMode="gray">
          <a:xfrm>
            <a:off x="8377239" y="1578793"/>
            <a:ext cx="3484561" cy="2323713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</a:t>
            </a:r>
            <a:r>
              <a:rPr lang="en-US" sz="1050" dirty="0">
                <a:latin typeface="Arial"/>
              </a:rPr>
              <a:t>EAF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using electrical energy 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lang="en-US" sz="1050" dirty="0">
                <a:latin typeface="Arial"/>
              </a:rPr>
              <a:t>I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ron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ore turns into iron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050" dirty="0">
                <a:latin typeface="Arial"/>
              </a:rPr>
              <a:t>g natural gas, which is then melted in an EAF to produce steel</a:t>
            </a:r>
          </a:p>
          <a:p>
            <a:pPr>
              <a:spcBef>
                <a:spcPts val="0"/>
              </a:spcBef>
              <a:defRPr/>
            </a:pPr>
            <a:r>
              <a:rPr lang="en-US" sz="1050" b="1" dirty="0">
                <a:solidFill>
                  <a:srgbClr val="009BDB"/>
                </a:solidFill>
              </a:rPr>
              <a:t>Green H</a:t>
            </a:r>
            <a:r>
              <a:rPr lang="en-US" sz="1050" b="1" baseline="-25000" dirty="0">
                <a:solidFill>
                  <a:srgbClr val="009BDB"/>
                </a:solidFill>
              </a:rPr>
              <a:t>2</a:t>
            </a:r>
            <a:r>
              <a:rPr lang="en-US" sz="1050" b="1" dirty="0">
                <a:solidFill>
                  <a:srgbClr val="009BDB"/>
                </a:solidFill>
              </a:rPr>
              <a:t> DRI-EAF: </a:t>
            </a:r>
            <a:r>
              <a:rPr lang="en-US" sz="1050" dirty="0">
                <a:solidFill>
                  <a:srgbClr val="009BDB"/>
                </a:solidFill>
              </a:rPr>
              <a:t>Green hydrogen replaces natural gas as an iron ore reductant; byproduct is water vs. CO</a:t>
            </a:r>
            <a:r>
              <a:rPr lang="en-US" sz="1050" baseline="-25000" dirty="0">
                <a:solidFill>
                  <a:srgbClr val="009BDB"/>
                </a:solidFill>
              </a:rPr>
              <a:t>2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966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Iron ore electrolysis is an emerging technology that uses an electric current to drive a chemical reaction, producing molten iron or pure solid iron  </a:t>
            </a:r>
          </a:p>
        </p:txBody>
      </p: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Iron ore electrolysis has an average cited decarbonization potential of ~97%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AE0E44-9796-3C28-C3CB-C4846B998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8623" y="2018708"/>
            <a:ext cx="5130849" cy="2442028"/>
            <a:chOff x="2601563" y="3504608"/>
            <a:chExt cx="5130849" cy="2442028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0FE212B6-7BF6-C41B-1048-A681EB627F14}"/>
                </a:ext>
              </a:extLst>
            </p:cNvPr>
            <p:cNvSpPr/>
            <p:nvPr/>
          </p:nvSpPr>
          <p:spPr bwMode="gray">
            <a:xfrm>
              <a:off x="2601563" y="3639330"/>
              <a:ext cx="2398953" cy="2307306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5333459" y="3504608"/>
              <a:ext cx="2398953" cy="2307306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2601564" y="3504608"/>
              <a:ext cx="2398953" cy="2307306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accent1"/>
                </a:solidFill>
                <a:latin typeface="Arial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779783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tfpNotesBox292759">
            <a:extLst>
              <a:ext uri="{FF2B5EF4-FFF2-40B4-BE49-F238E27FC236}">
                <a16:creationId xmlns:a16="http://schemas.microsoft.com/office/drawing/2014/main" id="{4A5BE7C4-88FA-1A85-0472-3689DA92245C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086840"/>
            <a:ext cx="9330636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(13 March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btfpCallout843070">
            <a:extLst>
              <a:ext uri="{FF2B5EF4-FFF2-40B4-BE49-F238E27FC236}">
                <a16:creationId xmlns:a16="http://schemas.microsoft.com/office/drawing/2014/main" id="{D0C3397C-4C49-7B33-4113-65E2AD505AA0}"/>
              </a:ext>
            </a:extLst>
          </p:cNvPr>
          <p:cNvSpPr/>
          <p:nvPr/>
        </p:nvSpPr>
        <p:spPr bwMode="gray">
          <a:xfrm>
            <a:off x="338463" y="2037820"/>
            <a:ext cx="1265278" cy="1068883"/>
          </a:xfrm>
          <a:prstGeom prst="wedgeRectCallout">
            <a:avLst>
              <a:gd name="adj1" fmla="val 66964"/>
              <a:gd name="adj2" fmla="val 2911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Iron is now akin to solid-state battery, allowing for a reversed process that </a:t>
            </a:r>
            <a:r>
              <a:rPr lang="en-US" sz="1000" i="1" dirty="0">
                <a:solidFill>
                  <a:schemeClr val="bg1"/>
                </a:solidFill>
                <a:latin typeface="Arial"/>
              </a:rPr>
              <a:t>produces</a:t>
            </a:r>
            <a:r>
              <a:rPr lang="en-US" sz="1000" dirty="0">
                <a:solidFill>
                  <a:schemeClr val="bg1"/>
                </a:solidFill>
                <a:latin typeface="Arial"/>
              </a:rPr>
              <a:t> electricity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254F82A2-269D-62C7-54ED-2972B40B16DD}"/>
              </a:ext>
            </a:extLst>
          </p:cNvPr>
          <p:cNvSpPr/>
          <p:nvPr/>
        </p:nvSpPr>
        <p:spPr bwMode="gray">
          <a:xfrm>
            <a:off x="1415719" y="4636725"/>
            <a:ext cx="2137250" cy="1222772"/>
          </a:xfrm>
          <a:prstGeom prst="wedgeRectCallout">
            <a:avLst>
              <a:gd name="adj1" fmla="val 22340"/>
              <a:gd name="adj2" fmla="val -6496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Electrowinning-EAF dissolves iron from iron ore in acid, then electrifies it to form pure solid iron; molten oxide electrolysis </a:t>
            </a:r>
            <a:r>
              <a:rPr lang="en-US" sz="1000" dirty="0">
                <a:solidFill>
                  <a:schemeClr val="bg1"/>
                </a:solidFill>
                <a:latin typeface="Arial"/>
              </a:rPr>
              <a:t>runs a current through iron ore and liquid electrolyte to split ore into pure molten iron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btfpCallout843070">
            <a:extLst>
              <a:ext uri="{FF2B5EF4-FFF2-40B4-BE49-F238E27FC236}">
                <a16:creationId xmlns:a16="http://schemas.microsoft.com/office/drawing/2014/main" id="{4E93003F-BA93-A372-0195-DC754DC19169}"/>
              </a:ext>
            </a:extLst>
          </p:cNvPr>
          <p:cNvSpPr/>
          <p:nvPr/>
        </p:nvSpPr>
        <p:spPr bwMode="gray">
          <a:xfrm>
            <a:off x="3732745" y="4640892"/>
            <a:ext cx="2137250" cy="607219"/>
          </a:xfrm>
          <a:prstGeom prst="wedgeRectCallout">
            <a:avLst>
              <a:gd name="adj1" fmla="val -38846"/>
              <a:gd name="adj2" fmla="val -10383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Arial"/>
              </a:rPr>
              <a:t>May be cheaper than conventional processes but has not yet been proven at scale</a:t>
            </a:r>
            <a:endParaRPr kumimoji="0" lang="en-US" sz="10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15EB71-AE26-12ED-E847-E7356BB14D86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361E0-682E-A0E0-B7F3-85D90CCBD94D}"/>
              </a:ext>
            </a:extLst>
          </p:cNvPr>
          <p:cNvSpPr txBox="1"/>
          <p:nvPr/>
        </p:nvSpPr>
        <p:spPr bwMode="gray">
          <a:xfrm>
            <a:off x="8377239" y="1578793"/>
            <a:ext cx="3484561" cy="3131627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electric arc furnace (EAF) using electrical energy 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050" dirty="0">
                <a:latin typeface="Arial"/>
              </a:rPr>
              <a:t>g natural gas, which is then melted in an EAF to produce steel</a:t>
            </a:r>
          </a:p>
          <a:p>
            <a:pPr>
              <a:spcBef>
                <a:spcPts val="0"/>
              </a:spcBef>
              <a:defRPr/>
            </a:pPr>
            <a:r>
              <a:rPr lang="en-US" sz="1050" b="1" dirty="0"/>
              <a:t>Green H</a:t>
            </a:r>
            <a:r>
              <a:rPr lang="en-US" sz="1050" b="1" baseline="-25000" dirty="0"/>
              <a:t>2</a:t>
            </a:r>
            <a:r>
              <a:rPr lang="en-US" sz="1050" b="1" dirty="0"/>
              <a:t> DRI-EAF: </a:t>
            </a:r>
            <a:r>
              <a:rPr lang="en-US" sz="1050" dirty="0"/>
              <a:t>Green hydrogen replaces natural gas as an iron ore reductant; byproduct is water vs. CO</a:t>
            </a:r>
            <a:r>
              <a:rPr lang="en-US" sz="1050" baseline="-25000" dirty="0"/>
              <a:t>2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 electrolysis</a:t>
            </a:r>
            <a:r>
              <a:rPr kumimoji="0" lang="en-US" sz="1050" b="1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050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Molten oxide electrolysis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runs a </a:t>
            </a:r>
            <a:r>
              <a:rPr lang="en-US" sz="1050" dirty="0">
                <a:solidFill>
                  <a:srgbClr val="009BDB"/>
                </a:solidFill>
                <a:latin typeface="Arial"/>
              </a:rPr>
              <a:t>current through iron ore and liquid electrolyte to split ore into pure molten iron; e</a:t>
            </a:r>
            <a:r>
              <a:rPr kumimoji="0" lang="en-US" sz="1050" u="none" strike="noStrike" kern="1200" cap="none" spc="0" normalizeH="0" baseline="0" noProof="0" dirty="0" err="1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lectrowinning</a:t>
            </a: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-EAF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dissolves iron from iron ore in acid, then electrifies it to form solid iron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C4DB54F0-C83C-1619-EE93-4536D100B1F1}"/>
              </a:ext>
            </a:extLst>
          </p:cNvPr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188461" y="2205547"/>
            <a:ext cx="2011680" cy="2011680"/>
          </a:xfrm>
          <a:prstGeom prst="ellipse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43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4124" y="2017790"/>
            <a:ext cx="5130849" cy="2442028"/>
            <a:chOff x="1795063" y="2136703"/>
            <a:chExt cx="4934748" cy="2051236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0FE212B6-7BF6-C41B-1048-A681EB627F14}"/>
                </a:ext>
              </a:extLst>
            </p:cNvPr>
            <p:cNvSpPr/>
            <p:nvPr/>
          </p:nvSpPr>
          <p:spPr bwMode="gray">
            <a:xfrm>
              <a:off x="1795063" y="2249866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Carbon capture, utilization, and storage (CCUS) is an emerging technology that reduces steel’s carbon footprint by capturing released CO</a:t>
            </a:r>
            <a:r>
              <a:rPr lang="en-US" sz="2400" baseline="-25000" dirty="0"/>
              <a:t>2</a:t>
            </a:r>
          </a:p>
        </p:txBody>
      </p:sp>
      <p:sp>
        <p:nvSpPr>
          <p:cNvPr id="25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chemeClr val="accent1"/>
                </a:solidFill>
                <a:latin typeface="Arial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779783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32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400" b="1" dirty="0">
                  <a:solidFill>
                    <a:srgbClr val="000000"/>
                  </a:solidFill>
                </a:rPr>
                <a:t>Despite a cited ~90% decarbonization potential, CCUS technology is largely unproven</a:t>
              </a:r>
            </a:p>
          </p:txBody>
        </p:sp>
        <p:cxnSp>
          <p:nvCxnSpPr>
            <p:cNvPr id="33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Arc 34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btfpNotesBox292759">
            <a:extLst>
              <a:ext uri="{FF2B5EF4-FFF2-40B4-BE49-F238E27FC236}">
                <a16:creationId xmlns:a16="http://schemas.microsoft.com/office/drawing/2014/main" id="{B771A3E5-EAAE-2A66-76A8-F4594D184998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14272"/>
            <a:ext cx="9334501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0"/>
              </a:rPr>
              <a:t>IEEFA</a:t>
            </a:r>
            <a:r>
              <a:rPr lang="en-US" sz="800" dirty="0">
                <a:solidFill>
                  <a:srgbClr val="000000"/>
                </a:solidFill>
              </a:rPr>
              <a:t> (2022); IEA, 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Steel Technology, 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Basic Oxygen Furnace Steelmaking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Recycling Today,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Growth of EAF Steelmaking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 err="1">
                <a:solidFill>
                  <a:srgbClr val="000000"/>
                </a:solidFill>
              </a:rPr>
              <a:t>Wildsight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Do We Really Need Coal to Make Steel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Picture 6" descr="the gist of carbon capture for investors without time (Q4–2019) | by Bruno  Sánchez-A Nuño | Medium">
            <a:extLst>
              <a:ext uri="{FF2B5EF4-FFF2-40B4-BE49-F238E27FC236}">
                <a16:creationId xmlns:a16="http://schemas.microsoft.com/office/drawing/2014/main" id="{BE912342-28A9-A934-42E0-873DB9E0E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5537" y="2358527"/>
            <a:ext cx="2011680" cy="1602963"/>
          </a:xfrm>
          <a:prstGeom prst="ellipse">
            <a:avLst/>
          </a:prstGeom>
          <a:noFill/>
          <a:effectLst>
            <a:softEdge rad="15393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tfpCallout843070">
            <a:extLst>
              <a:ext uri="{FF2B5EF4-FFF2-40B4-BE49-F238E27FC236}">
                <a16:creationId xmlns:a16="http://schemas.microsoft.com/office/drawing/2014/main" id="{563F6D66-83D2-D019-0746-7D15D960C7A9}"/>
              </a:ext>
            </a:extLst>
          </p:cNvPr>
          <p:cNvSpPr/>
          <p:nvPr/>
        </p:nvSpPr>
        <p:spPr bwMode="gray">
          <a:xfrm>
            <a:off x="794287" y="4560333"/>
            <a:ext cx="2137250" cy="607219"/>
          </a:xfrm>
          <a:prstGeom prst="wedgeRectCallout">
            <a:avLst>
              <a:gd name="adj1" fmla="val 25100"/>
              <a:gd name="adj2" fmla="val -9249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viable for the blast furnace route given difficulty of capturing all carbon released </a:t>
            </a: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4F855B2E-3A61-13AA-92F0-D4EE66C58D65}"/>
              </a:ext>
            </a:extLst>
          </p:cNvPr>
          <p:cNvSpPr/>
          <p:nvPr/>
        </p:nvSpPr>
        <p:spPr bwMode="gray">
          <a:xfrm>
            <a:off x="3088592" y="4560333"/>
            <a:ext cx="2137250" cy="607219"/>
          </a:xfrm>
          <a:prstGeom prst="wedgeRectCallout">
            <a:avLst>
              <a:gd name="adj1" fmla="val -22284"/>
              <a:gd name="adj2" fmla="val -9249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Capture rates range from 50%</a:t>
            </a:r>
            <a:r>
              <a:rPr lang="en-US" sz="1000" dirty="0">
                <a:solidFill>
                  <a:schemeClr val="bg1"/>
                </a:solidFill>
                <a:latin typeface="Arial"/>
              </a:rPr>
              <a:t>-</a:t>
            </a: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90%, and viability is debated due to the lack of a single capture point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48D66A-F4D7-487D-9E3E-6237332236D5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51774-1DA4-6B8A-97F5-EF6A21D432ED}"/>
              </a:ext>
            </a:extLst>
          </p:cNvPr>
          <p:cNvSpPr txBox="1"/>
          <p:nvPr/>
        </p:nvSpPr>
        <p:spPr bwMode="gray">
          <a:xfrm>
            <a:off x="8377239" y="1578793"/>
            <a:ext cx="3484561" cy="3616375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electric arc furnace using electrical energy </a:t>
            </a:r>
            <a:endParaRPr kumimoji="0" lang="en-US" sz="1050" i="0" u="none" strike="noStrike" kern="1200" cap="none" spc="0" normalizeH="0" baseline="-2500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usin</a:t>
            </a:r>
            <a:r>
              <a:rPr lang="en-US" sz="1050" dirty="0">
                <a:latin typeface="Arial"/>
              </a:rPr>
              <a:t>g natural gas, which is then melted in an EAF to produce steel</a:t>
            </a:r>
          </a:p>
          <a:p>
            <a:pPr>
              <a:spcBef>
                <a:spcPts val="0"/>
              </a:spcBef>
              <a:defRPr/>
            </a:pPr>
            <a:r>
              <a:rPr lang="en-US" sz="1050" b="1" dirty="0"/>
              <a:t>Green H</a:t>
            </a:r>
            <a:r>
              <a:rPr lang="en-US" sz="1050" b="1" baseline="-25000" dirty="0"/>
              <a:t>2</a:t>
            </a:r>
            <a:r>
              <a:rPr lang="en-US" sz="1050" b="1" dirty="0"/>
              <a:t> DRI-EAF: </a:t>
            </a:r>
            <a:r>
              <a:rPr lang="en-US" sz="1050" dirty="0"/>
              <a:t>Green hydrogen replaces natural gas as an iron ore reductant; byproduct is water vs. CO</a:t>
            </a:r>
            <a:r>
              <a:rPr lang="en-US" sz="1050" baseline="-25000" dirty="0"/>
              <a:t>2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 electrolysis: </a:t>
            </a:r>
            <a:r>
              <a:rPr kumimoji="0" lang="en-US" sz="105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Molten oxide electrolysis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runs a </a:t>
            </a:r>
            <a:r>
              <a:rPr lang="en-US" sz="1050" dirty="0">
                <a:latin typeface="Arial"/>
              </a:rPr>
              <a:t>current through iron ore and liquid electrolytes to split ore into pure molten iron; e</a:t>
            </a:r>
            <a:r>
              <a:rPr kumimoji="0" lang="en-US" sz="105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lectrowinning</a:t>
            </a: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-EAF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dissolves iron from iron ore in acid, then electrifies it to form solid iron 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CCUS: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Equipment is added to existing steel-producing infrastructure to capture emitted CO</a:t>
            </a:r>
            <a:r>
              <a:rPr kumimoji="0" lang="en-US" sz="1050" i="0" u="none" strike="noStrike" kern="1200" cap="none" spc="0" normalizeH="0" baseline="-2500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</a:t>
            </a:r>
            <a:r>
              <a:rPr kumimoji="0" lang="en-US" sz="1050" i="0" u="none" strike="noStrike" kern="1200" cap="none" spc="0" normalizeH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then sequester or reuse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338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42227-E5FB-5432-F3ED-6D2B10D63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916780C0-B286-DA27-9D36-5848A87536A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A0C5901-71F4-D99D-1CA6-E9D5ABCD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cs typeface="Arial"/>
              </a:rPr>
              <a:t>Green H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, electrolysis, and CCUS could reduce steelmaking CO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 emissions by over 85% if implemented at scale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1D6C7F-0E0E-E527-EBFC-77CDAA94D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15862"/>
              </p:ext>
            </p:extLst>
          </p:nvPr>
        </p:nvGraphicFramePr>
        <p:xfrm>
          <a:off x="397934" y="1981204"/>
          <a:ext cx="9538972" cy="41220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2135">
                  <a:extLst>
                    <a:ext uri="{9D8B030D-6E8A-4147-A177-3AD203B41FA5}">
                      <a16:colId xmlns:a16="http://schemas.microsoft.com/office/drawing/2014/main" val="1209005246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1110654787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2863399275"/>
                    </a:ext>
                  </a:extLst>
                </a:gridCol>
                <a:gridCol w="2532279">
                  <a:extLst>
                    <a:ext uri="{9D8B030D-6E8A-4147-A177-3AD203B41FA5}">
                      <a16:colId xmlns:a16="http://schemas.microsoft.com/office/drawing/2014/main" val="4185904796"/>
                    </a:ext>
                  </a:extLst>
                </a:gridCol>
              </a:tblGrid>
              <a:tr h="57149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100% Green Hydrogen (H2) </a:t>
                      </a:r>
                      <a:br>
                        <a:rPr lang="en-US" sz="1400" b="1" dirty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1400" b="1" dirty="0">
                          <a:solidFill>
                            <a:srgbClr val="000000"/>
                          </a:solidFill>
                        </a:rPr>
                        <a:t>DRI-EAF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</a:rPr>
                        <a:t>Iron Ore Electrolysis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fr-FR" sz="1400" b="1">
                          <a:solidFill>
                            <a:srgbClr val="000000"/>
                          </a:solidFill>
                        </a:rPr>
                        <a:t>Carbon Capture, Utilization, and Storage (CCUS)</a:t>
                      </a:r>
                      <a:endParaRPr lang="fr-FR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161297"/>
                  </a:ext>
                </a:extLst>
              </a:tr>
              <a:tr h="6574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/>
                        <a:t>Description</a:t>
                      </a:r>
                      <a:endParaRPr lang="en-US" sz="850" b="1" dirty="0"/>
                    </a:p>
                  </a:txBody>
                  <a:tcP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cs typeface="Arial"/>
                        </a:rPr>
                        <a:t>Green hydrogen </a:t>
                      </a:r>
                      <a:r>
                        <a:rPr lang="en-US" sz="1000" dirty="0">
                          <a:cs typeface="Arial"/>
                        </a:rPr>
                        <a:t>replaces </a:t>
                      </a:r>
                      <a:r>
                        <a:rPr lang="en-US" sz="1000" b="1" dirty="0">
                          <a:cs typeface="Arial"/>
                        </a:rPr>
                        <a:t>natural gas </a:t>
                      </a:r>
                      <a:r>
                        <a:rPr lang="en-US" sz="1000" dirty="0">
                          <a:cs typeface="Arial"/>
                        </a:rPr>
                        <a:t>as an iron ore reductant in DRI shaft; the rest of the process remains the same</a:t>
                      </a:r>
                    </a:p>
                    <a:p>
                      <a:pPr algn="l"/>
                      <a:r>
                        <a:rPr lang="en-US" sz="1000" dirty="0">
                          <a:cs typeface="Arial"/>
                        </a:rPr>
                        <a:t>Generates </a:t>
                      </a:r>
                      <a:r>
                        <a:rPr lang="en-US" sz="1000" b="1" dirty="0">
                          <a:cs typeface="Arial"/>
                        </a:rPr>
                        <a:t>water as a byproduct </a:t>
                      </a:r>
                      <a:r>
                        <a:rPr lang="en-US" sz="1000" dirty="0">
                          <a:cs typeface="Arial"/>
                        </a:rPr>
                        <a:t>instead of CO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 algn="l">
                        <a:spcBef>
                          <a:spcPts val="400"/>
                        </a:spcBef>
                      </a:pPr>
                      <a:r>
                        <a:rPr lang="en-US" sz="1100" b="1" dirty="0">
                          <a:cs typeface="Arial"/>
                        </a:rPr>
                        <a:t>Two different processes </a:t>
                      </a:r>
                      <a:r>
                        <a:rPr lang="en-US" sz="1100" dirty="0">
                          <a:cs typeface="Arial"/>
                        </a:rPr>
                        <a:t>are</a:t>
                      </a:r>
                      <a:r>
                        <a:rPr lang="en-US" sz="1100" b="1" dirty="0">
                          <a:cs typeface="Arial"/>
                        </a:rPr>
                        <a:t> </a:t>
                      </a:r>
                      <a:r>
                        <a:rPr lang="en-US" sz="1100" dirty="0">
                          <a:cs typeface="Arial"/>
                        </a:rPr>
                        <a:t>possible</a:t>
                      </a:r>
                      <a:r>
                        <a:rPr lang="en-US" sz="1100" b="1" dirty="0">
                          <a:cs typeface="Arial"/>
                        </a:rPr>
                        <a:t>:</a:t>
                      </a:r>
                    </a:p>
                    <a:p>
                      <a:pPr marL="177800" lvl="1" indent="0">
                        <a:spcBef>
                          <a:spcPts val="400"/>
                        </a:spcBef>
                        <a:buNone/>
                      </a:pPr>
                      <a:r>
                        <a:rPr lang="en-US" sz="900" b="1" dirty="0">
                          <a:cs typeface="Arial"/>
                        </a:rPr>
                        <a:t>Molten oxide electrolysis: H</a:t>
                      </a:r>
                      <a:r>
                        <a:rPr lang="en-US" sz="900" dirty="0">
                          <a:cs typeface="Arial"/>
                        </a:rPr>
                        <a:t>igh current runs through mixture of iron ore and liquid electrolyte to split ore into pure molten iron</a:t>
                      </a:r>
                    </a:p>
                    <a:p>
                      <a:pPr marL="177800" lvl="1" indent="0">
                        <a:spcBef>
                          <a:spcPts val="400"/>
                        </a:spcBef>
                        <a:buNone/>
                      </a:pPr>
                      <a:r>
                        <a:rPr lang="en-US" sz="900" b="1" dirty="0">
                          <a:cs typeface="Arial"/>
                        </a:rPr>
                        <a:t>Electrowinning-EAF: </a:t>
                      </a:r>
                      <a:r>
                        <a:rPr lang="en-US" sz="900" dirty="0">
                          <a:cs typeface="Arial"/>
                        </a:rPr>
                        <a:t>Iron from iron ore is dissolved in acid. Iron-rich solution is then electrified to form pure solid iron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cs typeface="Arial"/>
                        </a:rPr>
                        <a:t>CCUS equipment </a:t>
                      </a:r>
                      <a:r>
                        <a:rPr lang="en-US" sz="1000" dirty="0">
                          <a:cs typeface="Arial"/>
                        </a:rPr>
                        <a:t>can be added to </a:t>
                      </a:r>
                      <a:r>
                        <a:rPr lang="en-US" sz="1000" b="1" dirty="0">
                          <a:cs typeface="Arial"/>
                        </a:rPr>
                        <a:t>existing steel-producing infrastructure </a:t>
                      </a:r>
                      <a:r>
                        <a:rPr lang="en-US" sz="1000" dirty="0">
                          <a:cs typeface="Arial"/>
                        </a:rPr>
                        <a:t>to </a:t>
                      </a:r>
                      <a:r>
                        <a:rPr lang="en-US" sz="1000" b="1" dirty="0">
                          <a:cs typeface="Arial"/>
                        </a:rPr>
                        <a:t>capture </a:t>
                      </a:r>
                      <a:r>
                        <a:rPr lang="en-US" sz="1000" dirty="0">
                          <a:cs typeface="Arial"/>
                        </a:rPr>
                        <a:t>emitted CO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</a:p>
                    <a:p>
                      <a:pPr algn="l"/>
                      <a:r>
                        <a:rPr lang="en-US" sz="1000" dirty="0">
                          <a:cs typeface="Arial"/>
                        </a:rPr>
                        <a:t>Captured CO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  <a:r>
                        <a:rPr lang="en-US" sz="1000" dirty="0">
                          <a:cs typeface="Arial"/>
                        </a:rPr>
                        <a:t> is then </a:t>
                      </a:r>
                      <a:r>
                        <a:rPr lang="en-US" sz="1000" b="1" dirty="0">
                          <a:cs typeface="Arial"/>
                        </a:rPr>
                        <a:t>sequestered underground </a:t>
                      </a:r>
                      <a:r>
                        <a:rPr lang="en-US" sz="1000" dirty="0">
                          <a:cs typeface="Arial"/>
                        </a:rPr>
                        <a:t>or </a:t>
                      </a:r>
                      <a:r>
                        <a:rPr lang="en-US" sz="1000" b="1" dirty="0">
                          <a:cs typeface="Arial"/>
                        </a:rPr>
                        <a:t>reused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080875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900" b="1" dirty="0"/>
                        <a:t>Real-time sector initiatives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en-US" sz="1000" dirty="0">
                          <a:cs typeface="Arial"/>
                          <a:hlinkClick r:id="rId8"/>
                        </a:rPr>
                        <a:t>HYBRIT</a:t>
                      </a:r>
                      <a:br>
                        <a:rPr lang="en-US" sz="1000" dirty="0">
                          <a:cs typeface="Arial"/>
                        </a:rPr>
                      </a:br>
                      <a:r>
                        <a:rPr lang="en-US" sz="1000" dirty="0">
                          <a:cs typeface="Arial"/>
                        </a:rPr>
                        <a:t>100% fossil fuel-free DRI-EAF production with green H</a:t>
                      </a:r>
                      <a:r>
                        <a:rPr lang="en-US" sz="1000" baseline="-25000" dirty="0">
                          <a:cs typeface="Arial"/>
                        </a:rPr>
                        <a:t>2</a:t>
                      </a:r>
                      <a:r>
                        <a:rPr lang="en-US" sz="1000" dirty="0">
                          <a:cs typeface="Arial"/>
                        </a:rPr>
                        <a:t> used for DRI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cs typeface="Arial"/>
                          <a:hlinkClick r:id="rId9"/>
                        </a:rPr>
                        <a:t>Electra</a:t>
                      </a:r>
                      <a:br>
                        <a:rPr lang="en-US" sz="1000" dirty="0">
                          <a:cs typeface="Arial"/>
                        </a:rPr>
                      </a:br>
                      <a:r>
                        <a:rPr lang="en-US" sz="1000" dirty="0">
                          <a:cs typeface="Arial"/>
                        </a:rPr>
                        <a:t>Electrowinning to produce high-purity iron plates ready for EAF input (no DRI or MOE step)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cs typeface="Arial"/>
                          <a:hlinkClick r:id="rId10"/>
                        </a:rPr>
                        <a:t>ArcelorMittal</a:t>
                      </a:r>
                      <a:br>
                        <a:rPr lang="en-US" sz="1000" dirty="0">
                          <a:cs typeface="Arial"/>
                        </a:rPr>
                      </a:br>
                      <a:r>
                        <a:rPr lang="en-US" sz="1000" dirty="0" err="1">
                          <a:cs typeface="Arial"/>
                        </a:rPr>
                        <a:t>Carbalyst</a:t>
                      </a:r>
                      <a:r>
                        <a:rPr lang="en-US" sz="1000" dirty="0">
                          <a:cs typeface="Arial"/>
                        </a:rPr>
                        <a:t>® captures carbon from a blast furnace and reuses it as bio-ethanol. However, technology not proven at scale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15052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Applicability to conventional routes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None/>
                      </a:pPr>
                      <a:r>
                        <a:rPr lang="en-US" sz="1000" b="1" i="0" u="none" dirty="0">
                          <a:cs typeface="Arial"/>
                        </a:rPr>
                        <a:t>Applicable to existing DRI-EAF route</a:t>
                      </a:r>
                      <a:r>
                        <a:rPr lang="en-US" sz="1000" i="0" u="none" dirty="0">
                          <a:cs typeface="Arial"/>
                        </a:rPr>
                        <a:t>, with minor retrofitting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None/>
                      </a:pPr>
                      <a:r>
                        <a:rPr lang="en-US" sz="1000" b="1" i="0" u="none" dirty="0">
                          <a:cs typeface="Arial"/>
                        </a:rPr>
                        <a:t>Full overhaul </a:t>
                      </a:r>
                      <a:r>
                        <a:rPr lang="en-US" sz="1000" i="0" u="none" dirty="0">
                          <a:cs typeface="Arial"/>
                        </a:rPr>
                        <a:t>of BF-BOF equipment required; </a:t>
                      </a:r>
                      <a:r>
                        <a:rPr lang="en-US" sz="1000" b="1" dirty="0">
                          <a:cs typeface="Arial"/>
                        </a:rPr>
                        <a:t>replacement </a:t>
                      </a:r>
                      <a:r>
                        <a:rPr lang="en-US" sz="1000" dirty="0">
                          <a:cs typeface="Arial"/>
                        </a:rPr>
                        <a:t>of DRI shaft in DRI-EAF</a:t>
                      </a:r>
                      <a:endParaRPr lang="en-US" sz="1000" dirty="0"/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  <a:defRPr/>
                      </a:pPr>
                      <a:r>
                        <a:rPr lang="en-US" sz="1000" b="1" i="0" dirty="0">
                          <a:cs typeface="Arial"/>
                        </a:rPr>
                        <a:t>Retrofitting</a:t>
                      </a:r>
                      <a:r>
                        <a:rPr lang="en-US" sz="1000" i="0" dirty="0">
                          <a:cs typeface="Arial"/>
                        </a:rPr>
                        <a:t> of capture technology is possible on </a:t>
                      </a:r>
                      <a:r>
                        <a:rPr lang="en-US" sz="1000" b="1" i="0" dirty="0">
                          <a:cs typeface="Arial"/>
                        </a:rPr>
                        <a:t>conventional BF-BOF and DRI-EAF</a:t>
                      </a:r>
                      <a:endParaRPr lang="en-US" sz="1000" b="1" i="0" u="sng" dirty="0"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1341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Decarbonization potential (vs. BF-BOF)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~90%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~97%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cs typeface="Arial"/>
                        </a:rPr>
                        <a:t>~90%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153290"/>
                  </a:ext>
                </a:extLst>
              </a:tr>
              <a:tr h="47479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Estimated production cost (excl. CapEx)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&lt;$800 per tonne of steel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~$215 per tonne of iron + cost of ‘stranded’ iron ore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cs typeface="Arial"/>
                        </a:rPr>
                        <a:t>~$380 – 400 per tonne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11332"/>
                  </a:ext>
                </a:extLst>
              </a:tr>
            </a:tbl>
          </a:graphicData>
        </a:graphic>
      </p:graphicFrame>
      <p:sp>
        <p:nvSpPr>
          <p:cNvPr id="64" name="Oval 63">
            <a:extLst>
              <a:ext uri="{FF2B5EF4-FFF2-40B4-BE49-F238E27FC236}">
                <a16:creationId xmlns:a16="http://schemas.microsoft.com/office/drawing/2014/main" id="{76329F36-CE18-6FF1-AB3B-EBF8B06FD343}"/>
              </a:ext>
            </a:extLst>
          </p:cNvPr>
          <p:cNvSpPr/>
          <p:nvPr/>
        </p:nvSpPr>
        <p:spPr bwMode="gray">
          <a:xfrm>
            <a:off x="7463989" y="1621889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E7D71AA-D13D-A8A1-A318-942DF5B658D5}"/>
              </a:ext>
            </a:extLst>
          </p:cNvPr>
          <p:cNvSpPr/>
          <p:nvPr/>
        </p:nvSpPr>
        <p:spPr bwMode="gray">
          <a:xfrm>
            <a:off x="4940923" y="1621889"/>
            <a:ext cx="274320" cy="274320"/>
          </a:xfrm>
          <a:prstGeom prst="ellipse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49DAC70-321E-530E-04D2-31200A2702B5}"/>
              </a:ext>
            </a:extLst>
          </p:cNvPr>
          <p:cNvSpPr/>
          <p:nvPr/>
        </p:nvSpPr>
        <p:spPr bwMode="gray">
          <a:xfrm>
            <a:off x="2400922" y="1621889"/>
            <a:ext cx="274320" cy="274320"/>
          </a:xfrm>
          <a:prstGeom prst="ellipse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3" name="btfpNotesBox172206">
            <a:extLst>
              <a:ext uri="{FF2B5EF4-FFF2-40B4-BE49-F238E27FC236}">
                <a16:creationId xmlns:a16="http://schemas.microsoft.com/office/drawing/2014/main" id="{A1C927BE-8399-3038-B86F-4239DFC32DD5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3108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(2021); IEA, </a:t>
            </a:r>
            <a:r>
              <a:rPr lang="en-US" sz="800" dirty="0">
                <a:solidFill>
                  <a:srgbClr val="000000"/>
                </a:solidFill>
                <a:hlinkClick r:id="rId12"/>
              </a:rPr>
              <a:t>Iron and Steel Technology Roadmap</a:t>
            </a:r>
            <a:r>
              <a:rPr lang="en-US" sz="800" dirty="0">
                <a:solidFill>
                  <a:srgbClr val="000000"/>
                </a:solidFill>
              </a:rPr>
              <a:t> (2020);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McKinsey</a:t>
            </a:r>
            <a:r>
              <a:rPr lang="en-US" sz="800" dirty="0">
                <a:solidFill>
                  <a:srgbClr val="000000"/>
                </a:solidFill>
              </a:rPr>
              <a:t> (2020);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Mining Technology</a:t>
            </a:r>
            <a:r>
              <a:rPr lang="en-US" sz="800" dirty="0">
                <a:solidFill>
                  <a:srgbClr val="000000"/>
                </a:solidFill>
              </a:rPr>
              <a:t> (2023);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Tata Steel</a:t>
            </a:r>
            <a:r>
              <a:rPr lang="en-US" sz="800" dirty="0">
                <a:solidFill>
                  <a:srgbClr val="000000"/>
                </a:solidFill>
              </a:rPr>
              <a:t>;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Primetals Technologies</a:t>
            </a:r>
            <a:r>
              <a:rPr lang="en-US" sz="800" dirty="0">
                <a:solidFill>
                  <a:srgbClr val="000000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Edie,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ArcelorMittal accused of net-zero greenwashing</a:t>
            </a:r>
            <a:r>
              <a:rPr lang="en-US" sz="800" dirty="0">
                <a:solidFill>
                  <a:srgbClr val="000000"/>
                </a:solidFill>
              </a:rPr>
              <a:t> (2023). 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8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(13 March 2024); share/adapt </a:t>
            </a:r>
            <a:r>
              <a:rPr lang="en-US" sz="800" dirty="0">
                <a:solidFill>
                  <a:srgbClr val="000000"/>
                </a:solidFill>
                <a:hlinkClick r:id="rId19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Contact: </a:t>
            </a:r>
            <a:r>
              <a:rPr lang="en-US" sz="800" dirty="0">
                <a:solidFill>
                  <a:srgbClr val="000000"/>
                </a:solidFill>
                <a:hlinkClick r:id="rId20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btfpCallout843070">
            <a:extLst>
              <a:ext uri="{FF2B5EF4-FFF2-40B4-BE49-F238E27FC236}">
                <a16:creationId xmlns:a16="http://schemas.microsoft.com/office/drawing/2014/main" id="{EFE4132A-570C-5593-90D5-F33DA002E7F5}"/>
              </a:ext>
            </a:extLst>
          </p:cNvPr>
          <p:cNvSpPr/>
          <p:nvPr/>
        </p:nvSpPr>
        <p:spPr bwMode="gray">
          <a:xfrm>
            <a:off x="8144381" y="5231828"/>
            <a:ext cx="1977519" cy="299442"/>
          </a:xfrm>
          <a:prstGeom prst="wedgeRectCallout">
            <a:avLst>
              <a:gd name="adj1" fmla="val -60314"/>
              <a:gd name="adj2" fmla="val -24635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63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AB0EE-BE93-F02B-3906-F47DFB158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9390A2C-45BE-3062-4075-AB43F27AE1C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503" imgH="503" progId="TCLayout.ActiveDocument.1">
                  <p:embed/>
                </p:oleObj>
              </mc:Choice>
              <mc:Fallback>
                <p:oleObj name="think-cell Slide" r:id="rId25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390A2C-45BE-3062-4075-AB43F27AE1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9684C20-5CD6-A6DD-0B4D-78CBDA09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>
                <a:cs typeface="Arial"/>
              </a:rPr>
              <a:t>Green H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, electrolysis, and CCUS could reduce steelmaking CO</a:t>
            </a:r>
            <a:r>
              <a:rPr lang="en-US" baseline="-25000" dirty="0">
                <a:cs typeface="Arial"/>
              </a:rPr>
              <a:t>2 </a:t>
            </a:r>
            <a:r>
              <a:rPr lang="en-US" dirty="0">
                <a:cs typeface="Arial"/>
              </a:rPr>
              <a:t>emissions by over 85% if implemented at scale</a:t>
            </a:r>
            <a:endParaRPr lang="en-US" baseline="-25000" dirty="0">
              <a:cs typeface="Arial"/>
            </a:endParaRPr>
          </a:p>
        </p:txBody>
      </p:sp>
      <p:sp>
        <p:nvSpPr>
          <p:cNvPr id="10" name="btfpNotesBox393724">
            <a:extLst>
              <a:ext uri="{FF2B5EF4-FFF2-40B4-BE49-F238E27FC236}">
                <a16:creationId xmlns:a16="http://schemas.microsoft.com/office/drawing/2014/main" id="{A9C1B58B-4A97-88B4-DEA2-3E9722ABB231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191806"/>
            <a:ext cx="9261062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7"/>
              </a:rPr>
              <a:t>Columbia Center on Global Energy Policy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8"/>
              </a:rPr>
              <a:t>American Institute of Chemical Engineers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(2023);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9"/>
              </a:rPr>
              <a:t>Electra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0"/>
              </a:rPr>
              <a:t>Boston Metal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1"/>
              </a:rPr>
              <a:t>Midrex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International Journal of Greenhouse Gas Control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2"/>
              </a:rPr>
              <a:t>Volume 61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(2017); Mission Possible Partnership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3"/>
              </a:rPr>
              <a:t>Net Zero Steel Sector Transition Strategy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Mimi Khawsam-ang,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4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5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6"/>
              </a:rPr>
              <a:t>gwagner@columbia.edu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1" name="Chart 100">
            <a:extLst>
              <a:ext uri="{FF2B5EF4-FFF2-40B4-BE49-F238E27FC236}">
                <a16:creationId xmlns:a16="http://schemas.microsoft.com/office/drawing/2014/main" id="{244A7078-4283-3778-077A-31D69694DD5E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23888" y="2433638"/>
          <a:ext cx="7250112" cy="3068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7"/>
          </a:graphicData>
        </a:graphic>
      </p:graphicFrame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2865D4C-FD3F-B9CD-6829-316694BE0F9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550863" y="5343525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E842A40-E5BD-4298-9792-A05042350FDB}" type="datetime'''''''''''''''0''''''''''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8688DCB-D14A-D2B6-2983-B9FE45C7E10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81013" y="4762500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8FE85C1-11A9-42C1-A054-9D94E7DB3BAF}" type="datetime'''''''''''''''''''''2''''''''0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23339D-3C67-9137-81D3-1EA176823B3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81013" y="4181475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A9AC33C-37CD-4C38-8D18-E4FAAE013802}" type="datetime'''''''''''''''''''''''''''''''40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FBE9D03-8F01-A645-F857-A40A467917D5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481013" y="3602038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A54AB4B-2029-4C67-8ADA-E9C7549D62E5}" type="datetime'''''''''6''0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5B60293-11E6-9C55-50C0-80E2F071720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481013" y="3021013"/>
            <a:ext cx="139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7E19056-778E-49D2-B16E-E5A897E1E60E}" type="datetime'''''''''''''''''''''''''''''''''''''''''''80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705B23A-6411-51D6-631A-80F9939A77B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411163" y="243998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B942D39-1C8E-480B-9C90-83983D5B50DF}" type="datetime'''''''''''''''''''''''''''''''''''''''''''1''''''0''''0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F5975C5-BA18-B1A6-EA4B-5DB3FC9AACD5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411164" y="2033588"/>
            <a:ext cx="6473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Crude steelmaking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emissions reduction potential of deep decarbonization technologies relative to conventional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BF-BOF and NG DRI-EAF routes (in %)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A0160CE-5E19-0476-E801-E364C13E2381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347788" y="5462588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H</a:t>
            </a:r>
            <a:r>
              <a:rPr kumimoji="0" lang="pt-BR" alt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DRI-EAF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(Zero-carbon elec.)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6C46A8-6339-680B-9B83-6CD6E901DD71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3621199" y="5462588"/>
            <a:ext cx="1214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Electrolysis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(Zero-carbon elec.)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14E2B260-418E-EA54-27C3-9830E9AA060A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6146800" y="5462588"/>
            <a:ext cx="9271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5A238BA-87FE-4762-80FF-BFA8DA7BF1B7}" type="datetime'''CC''U''S ''''''A''d''''d''iti''''o''''''''''''''''''n''s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CCUS Additions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46" name="Text Placeholder 10">
            <a:extLst>
              <a:ext uri="{FF2B5EF4-FFF2-40B4-BE49-F238E27FC236}">
                <a16:creationId xmlns:a16="http://schemas.microsoft.com/office/drawing/2014/main" id="{AF832B86-6C0C-9E7A-64CC-AA21153157F8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3865563" y="2425700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568E9ED-6187-45CC-803E-EEE65C6052F5}" type="datetime'''9''''''''7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47" name="Text Placeholder 10">
            <a:extLst>
              <a:ext uri="{FF2B5EF4-FFF2-40B4-BE49-F238E27FC236}">
                <a16:creationId xmlns:a16="http://schemas.microsoft.com/office/drawing/2014/main" id="{9275B802-88A4-CFA8-1C8F-D60F6150FB31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4456113" y="2466975"/>
            <a:ext cx="174625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0744B81-2A3E-49F4-B600-020E8B11FCFF}" type="datetime'''''''''''''''''''''''''9''''''''''''6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7729855-DCE0-EF97-7FCF-3857438602CD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862013" y="5821363"/>
            <a:ext cx="6773863" cy="2540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562FB5-7D5F-5BFD-A053-01802A26C275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912813" y="5876925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97DF26-8EF5-325A-D046-CE699A1301F1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4165600" y="5876925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1FCFAA9-DC8A-8DA1-EEE6-DEB2BE77E3C8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1143000" y="5872163"/>
            <a:ext cx="2921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US" alt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Reduction Potential (vs. Conventional BF-BOF)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4F18A7B-4C2D-C666-0229-13EA1AC4FE6D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4395788" y="5872163"/>
            <a:ext cx="31892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US" altLang="en-US" sz="1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Reduction Potential (vs. Conventional NG DRI-EAF)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5" name="btfpColumnHeaderBox739433">
            <a:extLst>
              <a:ext uri="{FF2B5EF4-FFF2-40B4-BE49-F238E27FC236}">
                <a16:creationId xmlns:a16="http://schemas.microsoft.com/office/drawing/2014/main" id="{7D38A2BD-EC94-FFE9-0A48-514B28E0ACFD}"/>
              </a:ext>
            </a:extLst>
          </p:cNvPr>
          <p:cNvGrpSpPr/>
          <p:nvPr>
            <p:custDataLst>
              <p:tags r:id="rId22"/>
            </p:custDataLst>
          </p:nvPr>
        </p:nvGrpSpPr>
        <p:grpSpPr>
          <a:xfrm>
            <a:off x="330200" y="1552666"/>
            <a:ext cx="7507288" cy="318997"/>
            <a:chOff x="330200" y="1270000"/>
            <a:chExt cx="3483504" cy="318997"/>
          </a:xfrm>
        </p:grpSpPr>
        <p:sp>
          <p:nvSpPr>
            <p:cNvPr id="52" name="btfpColumnHeaderBoxText739433">
              <a:extLst>
                <a:ext uri="{FF2B5EF4-FFF2-40B4-BE49-F238E27FC236}">
                  <a16:creationId xmlns:a16="http://schemas.microsoft.com/office/drawing/2014/main" id="{CB5B9F98-BAB0-82D4-7A84-44C1359C8A7A}"/>
                </a:ext>
              </a:extLst>
            </p:cNvPr>
            <p:cNvSpPr txBox="1"/>
            <p:nvPr/>
          </p:nvSpPr>
          <p:spPr bwMode="gray">
            <a:xfrm>
              <a:off x="330200" y="1270000"/>
              <a:ext cx="3483504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All discussed technologies have a CO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reduction potential of &gt;85%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4" name="btfpColumnHeaderBoxLine739433">
              <a:extLst>
                <a:ext uri="{FF2B5EF4-FFF2-40B4-BE49-F238E27FC236}">
                  <a16:creationId xmlns:a16="http://schemas.microsoft.com/office/drawing/2014/main" id="{5FFEAC18-16D9-500D-7181-204EA236BB6D}"/>
                </a:ext>
              </a:extLst>
            </p:cNvPr>
            <p:cNvCxnSpPr/>
            <p:nvPr/>
          </p:nvCxnSpPr>
          <p:spPr bwMode="gray">
            <a:xfrm>
              <a:off x="330200" y="1588997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94540FD-2D41-D5DC-B11C-DE23077C2C0C}"/>
              </a:ext>
            </a:extLst>
          </p:cNvPr>
          <p:cNvSpPr/>
          <p:nvPr/>
        </p:nvSpPr>
        <p:spPr bwMode="gray">
          <a:xfrm>
            <a:off x="5842000" y="2338388"/>
            <a:ext cx="1536700" cy="3366532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btfpCallout843070">
            <a:extLst>
              <a:ext uri="{FF2B5EF4-FFF2-40B4-BE49-F238E27FC236}">
                <a16:creationId xmlns:a16="http://schemas.microsoft.com/office/drawing/2014/main" id="{79C09124-DB6F-6106-FA94-569B355AB2A2}"/>
              </a:ext>
            </a:extLst>
          </p:cNvPr>
          <p:cNvSpPr/>
          <p:nvPr/>
        </p:nvSpPr>
        <p:spPr bwMode="gray">
          <a:xfrm>
            <a:off x="7515528" y="2601289"/>
            <a:ext cx="899649" cy="638555"/>
          </a:xfrm>
          <a:prstGeom prst="wedgeRectCallout">
            <a:avLst>
              <a:gd name="adj1" fmla="val -50254"/>
              <a:gd name="adj2" fmla="val 75382"/>
            </a:avLst>
          </a:prstGeom>
          <a:solidFill>
            <a:srgbClr val="FFFFFF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054AB-FC0A-D7EA-0E7E-570184595AC1}"/>
              </a:ext>
            </a:extLst>
          </p:cNvPr>
          <p:cNvSpPr txBox="1"/>
          <p:nvPr/>
        </p:nvSpPr>
        <p:spPr bwMode="gray">
          <a:xfrm>
            <a:off x="8686800" y="1578793"/>
            <a:ext cx="3170237" cy="2277547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key enabler for green steel production is an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abundance of green electricity,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is required for both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powering electrolysis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 of green hydrogen</a:t>
            </a:r>
          </a:p>
          <a:p>
            <a:pPr lvl="1">
              <a:spcBef>
                <a:spcPts val="400"/>
              </a:spcBef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Assuming the current global electricity mix does not change, H</a:t>
            </a:r>
            <a:r>
              <a:rPr kumimoji="0" lang="en-US" sz="8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DRI-EAF would have a 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decarbonization potential of only 60% 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instead of &gt;85% when 100% green electricity is used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90% CO</a:t>
            </a:r>
            <a:r>
              <a: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reduction for CCUS is a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 at present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 not been proven at scale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188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592" imgH="591" progId="TCLayout.ActiveDocument.1">
                  <p:embed/>
                </p:oleObj>
              </mc:Choice>
              <mc:Fallback>
                <p:oleObj name="think-cell Slide" r:id="rId28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Steel decarbonization technologies, however, often come with a green premium and require large amounts of green energy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7244EB4-6523-236F-A8B3-1F932027724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749300" y="2130425"/>
          <a:ext cx="7170738" cy="385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536575" y="5002213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C4EC0E7-8DA6-48B0-909F-13D7126EC63B}" type="datetime'''2''''''''''''''''''''''''''''''''00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36575" y="432117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3DF17E6-257C-422B-9AFB-6A1802D56EC6}" type="datetime'''''''''''''4''''''''0''''''''''''''''''''''0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36575" y="3641725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721F356-2721-4EB9-A579-F35E12FBDCE3}" type="datetime'''''''''''''''''''6''''''''''''0''''''''''''''''''''''''''0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600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536575" y="2960688"/>
            <a:ext cx="20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20D0386-15A7-4F44-9633-B44A21B1B9FA}" type="datetime'''8''''0''''''''0''''''''''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431800" y="2279650"/>
            <a:ext cx="3143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DC70D50-7883-4449-9676-ECA48C071EA9}" type="datetime'1'''''',''0''''''''''''''''''''''''0''''''''''''''''''''0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1,000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676275" y="5683250"/>
            <a:ext cx="698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CF0F01C-585F-40F8-ABC2-9E5120586483}" type="datetime'''''''''''''''''''0''''''''''''''''''''''''''''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863600" y="5802313"/>
            <a:ext cx="11033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B509C50-469C-448B-B7E7-B7E97C8636F0}" type="datetime'''Gree''n ''''H''''2'''' ''D''''RI-''''''E''''A''''''''''''F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Green H2 DRI-EAF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431800" y="2025650"/>
            <a:ext cx="63611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 steel production cost estimates per technology (excluding CapEx) at current price levels (USD per tonne)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3468689" y="5802313"/>
            <a:ext cx="563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D50FF16-6E83-4EF2-B78A-36942522AF51}" type="datetime'''CC''U''''''''''S''''''''''''&#10;''(B''F-''''BO''''''F)''''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CCUS
(BF-BOF)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4657725" y="5802313"/>
            <a:ext cx="5207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CC2E946-3A30-440A-95CC-D484FD97DC32}" type="datetime'''''D''RI''''''''''-E''''''''''A''''''''''''''''''''''''F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DRI-EAF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846763" y="5802313"/>
            <a:ext cx="47783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F4D7DA1E-8927-41A3-8558-F05AC4FC9AD9}" type="datetime'''''''''''B''F-''''B''''''''''O''''''''F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BF-BOF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6926263" y="5802313"/>
            <a:ext cx="6540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84739E6-AE59-47DE-9A88-2AC09DF93196}" type="datetime'''''''E''''''''''''lec''t''''''''''''''ro''''ly''si''''s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Electrolysis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3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3590925" y="4287838"/>
            <a:ext cx="319088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AAEB5E4-0906-4687-AD2D-13CF780B8638}" type="datetime'''''''''''''''''''''''''''''''''''''''~''3''''''''8''0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~380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3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4759325" y="4338638"/>
            <a:ext cx="319088" cy="152400"/>
          </a:xfrm>
          <a:prstGeom prst="rect">
            <a:avLst/>
          </a:prstGeom>
          <a:ln>
            <a:noFill/>
          </a:ln>
          <a:effectLst/>
        </p:spPr>
        <p:txBody>
          <a:bodyPr vert="horz" wrap="none" lIns="17463" tIns="0" rIns="17463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E3BBD30-62AD-4A39-8E55-58C1C6739E0F}" type="datetime'''''''''''''''''''''~''''''''''''''''''''3''''6''''''''5''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~365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2279650" y="5802313"/>
            <a:ext cx="606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EDB20AF-8701-4A9B-9586-69F0C63D9A4F}" type="datetime'''C''C''''''''US''''''&#10;''(''DR''''I''-E''''''''''''''AF)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CCUS
(DRI-EAF)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NotesBox393724"/>
          <p:cNvSpPr txBox="1"/>
          <p:nvPr>
            <p:custDataLst>
              <p:tags r:id="rId19"/>
            </p:custDataLst>
          </p:nvPr>
        </p:nvSpPr>
        <p:spPr bwMode="gray">
          <a:xfrm>
            <a:off x="330199" y="6276661"/>
            <a:ext cx="8160958" cy="492443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Note: Electrolysis costs are assumed to see a 15% reduction relative to BF-BOF. Carbon capture costs as $25/tonne-CO</a:t>
            </a:r>
            <a:r>
              <a: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with a ~90% capture rate. Green H</a:t>
            </a:r>
            <a:r>
              <a:rPr kumimoji="0" lang="en-US" sz="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price at $6.40/kg.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1"/>
              </a:rPr>
              <a:t>Columbia Center on Global Energy Policy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2"/>
              </a:rPr>
              <a:t>Boston Metal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3"/>
              </a:rPr>
              <a:t>MIT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(2018); Journal of Cleaner Production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4"/>
              </a:rPr>
              <a:t>Volume 389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(2023); IEA,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5"/>
              </a:rPr>
              <a:t>Is carbon capture too expensive?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(2021);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6"/>
              </a:rPr>
              <a:t>McKinsey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7"/>
              </a:rPr>
              <a:t>Nature Energy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8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(2020). Credit: Mimi Khawsam-ang,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9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(13 March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0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1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54" name="Rectangle 153"/>
          <p:cNvSpPr/>
          <p:nvPr>
            <p:custDataLst>
              <p:tags r:id="rId20"/>
            </p:custDataLst>
          </p:nvPr>
        </p:nvSpPr>
        <p:spPr bwMode="auto">
          <a:xfrm>
            <a:off x="5703888" y="2355850"/>
            <a:ext cx="2133600" cy="4572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>
            <p:custDataLst>
              <p:tags r:id="rId21"/>
            </p:custDataLst>
          </p:nvPr>
        </p:nvSpPr>
        <p:spPr bwMode="auto">
          <a:xfrm>
            <a:off x="5754688" y="2411413"/>
            <a:ext cx="179388" cy="133350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>
            <p:custDataLst>
              <p:tags r:id="rId22"/>
            </p:custDataLst>
          </p:nvPr>
        </p:nvSpPr>
        <p:spPr bwMode="auto">
          <a:xfrm>
            <a:off x="5754688" y="2614613"/>
            <a:ext cx="179388" cy="133350"/>
          </a:xfrm>
          <a:prstGeom prst="rect">
            <a:avLst/>
          </a:pr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5984875" y="2406650"/>
            <a:ext cx="1655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07D2A529-FFDB-4419-8D64-CDC28F663626}" type="datetime'D''ec''arb''on''i''''''zati''on ''t''''''echno''''''l''ogies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Decarbonization technologies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5984875" y="2609850"/>
            <a:ext cx="14795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119825D-2EAF-4A53-9ACA-EF02AE363270}" type="datetime'''''Co''nv''e''''''ntion''a''''l te''chnolo''''gie''''''s'''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Conventional technologies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1" name="btfpColumnHeaderBox800564"/>
          <p:cNvGrpSpPr/>
          <p:nvPr>
            <p:custDataLst>
              <p:tags r:id="rId25"/>
            </p:custDataLst>
          </p:nvPr>
        </p:nvGrpSpPr>
        <p:grpSpPr>
          <a:xfrm>
            <a:off x="329670" y="1549582"/>
            <a:ext cx="7507817" cy="322081"/>
            <a:chOff x="8378296" y="1676582"/>
            <a:chExt cx="3483504" cy="322081"/>
          </a:xfrm>
        </p:grpSpPr>
        <p:sp>
          <p:nvSpPr>
            <p:cNvPr id="152" name="btfpColumnHeaderBoxText800564"/>
            <p:cNvSpPr txBox="1"/>
            <p:nvPr/>
          </p:nvSpPr>
          <p:spPr bwMode="gray">
            <a:xfrm>
              <a:off x="8378296" y="1676582"/>
              <a:ext cx="3483504" cy="318997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Green technologies often come at a green premium</a:t>
              </a:r>
            </a:p>
          </p:txBody>
        </p:sp>
        <p:cxnSp>
          <p:nvCxnSpPr>
            <p:cNvPr id="153" name="btfpColumnHeaderBoxLine800564"/>
            <p:cNvCxnSpPr/>
            <p:nvPr/>
          </p:nvCxnSpPr>
          <p:spPr bwMode="gray">
            <a:xfrm>
              <a:off x="8378296" y="1998663"/>
              <a:ext cx="3483504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 bwMode="gray">
          <a:xfrm>
            <a:off x="2149538" y="2276386"/>
            <a:ext cx="1960087" cy="3874079"/>
          </a:xfrm>
          <a:prstGeom prst="rect">
            <a:avLst/>
          </a:prstGeom>
          <a:noFill/>
          <a:ln w="38100" cap="flat" cmpd="sng" algn="ctr">
            <a:solidFill>
              <a:schemeClr val="accent5"/>
            </a:solidFill>
            <a:prstDash val="dash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btfpCallout843070"/>
          <p:cNvSpPr/>
          <p:nvPr/>
        </p:nvSpPr>
        <p:spPr bwMode="gray">
          <a:xfrm>
            <a:off x="4236410" y="2717381"/>
            <a:ext cx="899649" cy="638555"/>
          </a:xfrm>
          <a:prstGeom prst="wedgeRectCallout">
            <a:avLst>
              <a:gd name="adj1" fmla="val -50254"/>
              <a:gd name="adj2" fmla="val 75382"/>
            </a:avLst>
          </a:prstGeom>
          <a:solidFill>
            <a:srgbClr val="FFFFFF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D022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Hypothetical best-case scenario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A78EA-9D44-A4F0-4BC0-A0DD1933FE48}"/>
              </a:ext>
            </a:extLst>
          </p:cNvPr>
          <p:cNvSpPr txBox="1"/>
          <p:nvPr/>
        </p:nvSpPr>
        <p:spPr bwMode="gray">
          <a:xfrm>
            <a:off x="8372979" y="1578793"/>
            <a:ext cx="3484562" cy="4647426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Green H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DRI-EAF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Green H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prices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expected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fall &gt;50%, 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$2.20-$2.90 per kg by 2030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making H</a:t>
            </a:r>
            <a:r>
              <a: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DRI-EAF adoption much more attractive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Switching from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BF-BOF to green H</a:t>
            </a:r>
            <a:r>
              <a:rPr kumimoji="0" lang="en-US" sz="105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DRI-EAF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costly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without government support.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CapEx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required for a new plant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ranges from $1.1 billion to $1.7 billion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operating expenses are higher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Electrolysis/Electrowinning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Claimed cost savings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compared to conventional steel production methods are still uncertain due to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nascency of technology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present, there is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enough green electricity available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grids to support large-scale electrolysis-based steelmaking</a:t>
            </a:r>
          </a:p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CCUS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According to the IEA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CCUS retrofits are at present the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advanced and cost-effective low-carbon solutions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steel industry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Adding CCUS technology to existing plants is expected to require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minor modifications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63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2833-96C7-2985-7FFB-374F7F0B5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95319"/>
            <a:ext cx="10515600" cy="2436792"/>
          </a:xfrm>
        </p:spPr>
        <p:txBody>
          <a:bodyPr>
            <a:normAutofit/>
          </a:bodyPr>
          <a:lstStyle/>
          <a:p>
            <a:r>
              <a:rPr lang="en-US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Steel sector overview: </a:t>
            </a:r>
            <a:br>
              <a:rPr lang="en-US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</a:br>
            <a:r>
              <a:rPr lang="en-US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/>
              </a:rPr>
              <a:t>The problem</a:t>
            </a:r>
            <a:endParaRPr lang="en-US" sz="48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10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Other transitional decarbonization technologies take less time and effort to implement but have lower decarbonization potential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7576C5-524B-2B5E-97CA-3B4E0D6E2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86443"/>
              </p:ext>
            </p:extLst>
          </p:nvPr>
        </p:nvGraphicFramePr>
        <p:xfrm>
          <a:off x="397933" y="1827997"/>
          <a:ext cx="10456880" cy="3879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2400">
                  <a:extLst>
                    <a:ext uri="{9D8B030D-6E8A-4147-A177-3AD203B41FA5}">
                      <a16:colId xmlns:a16="http://schemas.microsoft.com/office/drawing/2014/main" val="1209005246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1110654787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2863399275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4185904796"/>
                    </a:ext>
                  </a:extLst>
                </a:gridCol>
                <a:gridCol w="2193620">
                  <a:extLst>
                    <a:ext uri="{9D8B030D-6E8A-4147-A177-3AD203B41FA5}">
                      <a16:colId xmlns:a16="http://schemas.microsoft.com/office/drawing/2014/main" val="858342927"/>
                    </a:ext>
                  </a:extLst>
                </a:gridCol>
              </a:tblGrid>
              <a:tr h="53911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MODIFICATIONS TO BF-BOF / DRI-EAF PROCESSES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939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74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PRODUCTION PROCESS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9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434023"/>
                  </a:ext>
                </a:extLst>
              </a:tr>
              <a:tr h="57026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200" b="1" dirty="0"/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Biomass as input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Switch to zero-carbon electricity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Partial green hydrogen injections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74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Smelting Reduction BOF (SR-BOF)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161297"/>
                  </a:ext>
                </a:extLst>
              </a:tr>
              <a:tr h="65740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850" b="1" dirty="0"/>
                        <a:t>Process description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used as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substitute for coal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BF-BOF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Biosyngas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used as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substitute for natural gas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DRI shaft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Switch from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fossil-fueled electricity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green electricity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&gt;60% electricity generation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fossil fuel-based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today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Injection of hydrogen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(~5-10%) 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 coal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use in BF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Injection of hydrogen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(~30%) to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reduce natural gas use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DRI shaft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Production process that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eliminates need for coke making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iron ore sintering</a:t>
                      </a:r>
                    </a:p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Emits 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less CO</a:t>
                      </a:r>
                      <a:r>
                        <a:rPr kumimoji="0" lang="en-US" sz="10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than regular BF-BOF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080875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850" b="1" dirty="0"/>
                        <a:t>Decarbonization potential</a:t>
                      </a:r>
                      <a:br>
                        <a:rPr lang="en-US" sz="850" b="1" dirty="0"/>
                      </a:br>
                      <a:r>
                        <a:rPr lang="en-US" sz="850" b="1" dirty="0"/>
                        <a:t>(vs. BF-BOF)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~40%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~5 – 40%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~20%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~20%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15052"/>
                  </a:ext>
                </a:extLst>
              </a:tr>
              <a:tr h="657404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850" b="1" dirty="0">
                          <a:solidFill>
                            <a:schemeClr val="tx1"/>
                          </a:solidFill>
                        </a:rPr>
                        <a:t>Estimated production costs / </a:t>
                      </a:r>
                      <a:r>
                        <a:rPr lang="en-US" sz="850" b="1" dirty="0" err="1">
                          <a:solidFill>
                            <a:schemeClr val="tx1"/>
                          </a:solidFill>
                        </a:rPr>
                        <a:t>tonne</a:t>
                      </a:r>
                      <a:r>
                        <a:rPr lang="en-US" sz="850" b="1" dirty="0">
                          <a:solidFill>
                            <a:schemeClr val="tx1"/>
                          </a:solidFill>
                        </a:rPr>
                        <a:t> (excl. CAPEX)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~$455 – 700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~$345 – 435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~$375 – 495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>
                        <a:buNone/>
                        <a:tabLst/>
                      </a:pPr>
                      <a:r>
                        <a:rPr lang="en-US" sz="1000" b="1" dirty="0"/>
                        <a:t>~$310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235953"/>
                  </a:ext>
                </a:extLst>
              </a:tr>
              <a:tr h="444355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en-US" sz="850" b="1" dirty="0">
                          <a:solidFill>
                            <a:schemeClr val="tx1"/>
                          </a:solidFill>
                        </a:rPr>
                        <a:t>Limits to decarbonization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Insufficient sustainable biomass</a:t>
                      </a:r>
                      <a:r>
                        <a:rPr lang="en-US" sz="1000" dirty="0"/>
                        <a:t> is likely available to enable a global transition to this production method</a:t>
                      </a:r>
                    </a:p>
                  </a:txBody>
                  <a:tcPr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Direct process emissions</a:t>
                      </a:r>
                      <a:r>
                        <a:rPr lang="en-US" sz="1000" dirty="0"/>
                        <a:t> from BF-BOF and DRI-EAF are </a:t>
                      </a:r>
                      <a:r>
                        <a:rPr lang="en-US" sz="1000" b="1" dirty="0"/>
                        <a:t>not addressed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dirty="0"/>
                        <a:t>There is a </a:t>
                      </a:r>
                      <a:r>
                        <a:rPr lang="en-US" sz="1000" b="1" dirty="0"/>
                        <a:t>limit to how much H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dirty="0"/>
                        <a:t> can be injected </a:t>
                      </a:r>
                      <a:r>
                        <a:rPr lang="en-US" sz="1000" b="1" dirty="0"/>
                        <a:t>without replacing production equipment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4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000" b="1" dirty="0"/>
                        <a:t>Coal</a:t>
                      </a:r>
                      <a:r>
                        <a:rPr lang="en-US" sz="1000" dirty="0"/>
                        <a:t>, a primary input, </a:t>
                      </a:r>
                      <a:r>
                        <a:rPr lang="en-US" sz="1000" b="1" dirty="0"/>
                        <a:t>emits CO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dirty="0"/>
                        <a:t>, but smelting reduction-BOF provides a concentrated </a:t>
                      </a:r>
                      <a:r>
                        <a:rPr lang="en-US" sz="1000" b="1" dirty="0"/>
                        <a:t>CO</a:t>
                      </a:r>
                      <a:r>
                        <a:rPr lang="en-US" sz="1000" b="1" baseline="-25000" dirty="0"/>
                        <a:t>2</a:t>
                      </a:r>
                      <a:r>
                        <a:rPr lang="en-US" sz="1000" b="1" dirty="0"/>
                        <a:t> stream, ideal for capture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313410"/>
                  </a:ext>
                </a:extLst>
              </a:tr>
            </a:tbl>
          </a:graphicData>
        </a:graphic>
      </p:graphicFrame>
      <p:sp>
        <p:nvSpPr>
          <p:cNvPr id="33" name="btfpNotesBox763848">
            <a:extLst>
              <a:ext uri="{FF2B5EF4-FFF2-40B4-BE49-F238E27FC236}">
                <a16:creationId xmlns:a16="http://schemas.microsoft.com/office/drawing/2014/main" id="{98BCEF15-B1F9-AF97-1980-5E6003A9526B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gray">
          <a:xfrm>
            <a:off x="330199" y="6310868"/>
            <a:ext cx="115316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Source: IEA </a:t>
            </a:r>
            <a:r>
              <a:rPr lang="en-US" sz="800" i="1" dirty="0">
                <a:solidFill>
                  <a:srgbClr val="000000"/>
                </a:solidFill>
                <a:hlinkClick r:id="rId8"/>
              </a:rPr>
              <a:t>Iron and Steel Technology Roadmap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dirty="0">
                <a:solidFill>
                  <a:srgbClr val="000000"/>
                </a:solidFill>
              </a:rPr>
              <a:t>(2020), </a:t>
            </a:r>
            <a:r>
              <a:rPr lang="en-US" sz="800" dirty="0">
                <a:solidFill>
                  <a:srgbClr val="000000"/>
                </a:solidFill>
                <a:hlinkClick r:id="rId9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 (2021), Energy Institute </a:t>
            </a:r>
            <a:r>
              <a:rPr lang="en-US" sz="800" i="1" dirty="0">
                <a:solidFill>
                  <a:srgbClr val="000000"/>
                </a:solidFill>
                <a:hlinkClick r:id="rId10"/>
              </a:rPr>
              <a:t>Statistical Review of World Energy</a:t>
            </a:r>
            <a:r>
              <a:rPr lang="en-US" sz="800" dirty="0">
                <a:solidFill>
                  <a:srgbClr val="000000"/>
                </a:solidFill>
              </a:rPr>
              <a:t> (2023), </a:t>
            </a:r>
            <a:r>
              <a:rPr lang="en-US" sz="800" dirty="0">
                <a:solidFill>
                  <a:srgbClr val="000000"/>
                </a:solidFill>
                <a:hlinkClick r:id="rId11"/>
              </a:rPr>
              <a:t>Columbia Center on Global Energy Policy</a:t>
            </a:r>
            <a:r>
              <a:rPr lang="en-US" sz="800" dirty="0">
                <a:solidFill>
                  <a:srgbClr val="000000"/>
                </a:solidFill>
              </a:rPr>
              <a:t> (2021)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Journal of Cleaner Production </a:t>
            </a:r>
            <a:r>
              <a:rPr lang="en-US" sz="800" i="1" dirty="0">
                <a:solidFill>
                  <a:srgbClr val="000000"/>
                </a:solidFill>
                <a:hlinkClick r:id="rId12"/>
              </a:rPr>
              <a:t>Volume 393</a:t>
            </a:r>
            <a:r>
              <a:rPr lang="en-US" sz="800" dirty="0">
                <a:solidFill>
                  <a:srgbClr val="000000"/>
                </a:solidFill>
              </a:rPr>
              <a:t> (2023). Credit: </a:t>
            </a:r>
            <a:r>
              <a:rPr lang="en-US" sz="800" dirty="0"/>
              <a:t>Mimi </a:t>
            </a:r>
            <a:r>
              <a:rPr lang="en-US" sz="800" dirty="0" err="1"/>
              <a:t>Khawsam</a:t>
            </a:r>
            <a:r>
              <a:rPr lang="en-US" sz="800" dirty="0"/>
              <a:t>-ang, Max de Boer, Grace Frascati &amp; </a:t>
            </a:r>
            <a:r>
              <a:rPr lang="en-US" sz="800" dirty="0">
                <a:solidFill>
                  <a:srgbClr val="000000"/>
                </a:solidFill>
                <a:hlinkClick r:id="rId13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4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Contact: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16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B5256B-BD9C-7A33-3A41-22EB35B6F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56251B3-3245-F8BB-78FC-DD6F62D4C07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00D19F9-8449-CE3A-6518-C21481D81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D426D07-C123-9B00-5EAE-A36231CD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Adoption trends &amp; obstacles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222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7284F-01D6-101D-3B9F-8D99DCAC2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tfpPhotoGeneric198737">
            <a:extLst>
              <a:ext uri="{FF2B5EF4-FFF2-40B4-BE49-F238E27FC236}">
                <a16:creationId xmlns:a16="http://schemas.microsoft.com/office/drawing/2014/main" id="{25C900D4-184C-5820-AE0D-BEAD172FBA7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52" y="787812"/>
            <a:ext cx="3510784" cy="4981063"/>
          </a:xfrm>
          <a:prstGeom prst="rect">
            <a:avLst/>
          </a:prstGeom>
        </p:spPr>
      </p:pic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150A33A-F6B8-E350-7970-97D70145FBA2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2">
            <a:extLst>
              <a:ext uri="{FF2B5EF4-FFF2-40B4-BE49-F238E27FC236}">
                <a16:creationId xmlns:a16="http://schemas.microsoft.com/office/drawing/2014/main" id="{695801CB-A42E-EE70-006E-B89E17AD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789219"/>
            <a:ext cx="3165987" cy="794704"/>
          </a:xfrm>
          <a:solidFill>
            <a:srgbClr val="9D9D9D">
              <a:alpha val="67059"/>
            </a:srgbClr>
          </a:solidFill>
        </p:spPr>
        <p:txBody>
          <a:bodyPr vert="horz"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messages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Steel’s future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btfpNotesBox111697">
            <a:extLst>
              <a:ext uri="{FF2B5EF4-FFF2-40B4-BE49-F238E27FC236}">
                <a16:creationId xmlns:a16="http://schemas.microsoft.com/office/drawing/2014/main" id="{C818FA4A-C235-2E53-8011-765C90C6508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200" y="6395107"/>
            <a:ext cx="115316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71C095-E3E9-B886-2006-034BBC151A90}"/>
              </a:ext>
            </a:extLst>
          </p:cNvPr>
          <p:cNvCxnSpPr/>
          <p:nvPr/>
        </p:nvCxnSpPr>
        <p:spPr bwMode="gray">
          <a:xfrm>
            <a:off x="4081053" y="1433002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E660F5-4734-CCBD-3734-93EDABAA1496}"/>
              </a:ext>
            </a:extLst>
          </p:cNvPr>
          <p:cNvCxnSpPr/>
          <p:nvPr/>
        </p:nvCxnSpPr>
        <p:spPr bwMode="gray">
          <a:xfrm>
            <a:off x="4081053" y="2281346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43048D-E7A4-D66E-EBAB-CB5C0A2881A4}"/>
              </a:ext>
            </a:extLst>
          </p:cNvPr>
          <p:cNvCxnSpPr/>
          <p:nvPr/>
        </p:nvCxnSpPr>
        <p:spPr bwMode="gray">
          <a:xfrm>
            <a:off x="4081053" y="3129690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8DB953-4EC0-85EC-3107-48DD9532C073}"/>
              </a:ext>
            </a:extLst>
          </p:cNvPr>
          <p:cNvCxnSpPr/>
          <p:nvPr/>
        </p:nvCxnSpPr>
        <p:spPr bwMode="gray">
          <a:xfrm>
            <a:off x="4081053" y="3978034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tfpBulletedList771181">
            <a:extLst>
              <a:ext uri="{FF2B5EF4-FFF2-40B4-BE49-F238E27FC236}">
                <a16:creationId xmlns:a16="http://schemas.microsoft.com/office/drawing/2014/main" id="{716921D4-5852-E571-1386-269E6D8731D3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076290" y="787812"/>
            <a:ext cx="7507288" cy="472813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>
                <a:cs typeface="Arial"/>
              </a:rPr>
              <a:t>Reaching </a:t>
            </a:r>
            <a:r>
              <a:rPr lang="en-US" sz="1400" b="1" dirty="0">
                <a:cs typeface="Arial"/>
              </a:rPr>
              <a:t>net zero by 2050</a:t>
            </a:r>
            <a:r>
              <a:rPr lang="en-US" sz="1400" dirty="0">
                <a:cs typeface="Arial"/>
              </a:rPr>
              <a:t> would require a </a:t>
            </a:r>
            <a:r>
              <a:rPr lang="en-US" sz="1400" b="1" dirty="0">
                <a:cs typeface="Arial"/>
              </a:rPr>
              <a:t>~25% emissions reduction by 2030</a:t>
            </a:r>
            <a:br>
              <a:rPr lang="en-US" sz="2400" dirty="0">
                <a:cs typeface="Arial"/>
              </a:rPr>
            </a:br>
            <a:endParaRPr lang="en-US" sz="1200" b="1" dirty="0">
              <a:cs typeface="Arial"/>
            </a:endParaRPr>
          </a:p>
        </p:txBody>
      </p:sp>
      <p:sp>
        <p:nvSpPr>
          <p:cNvPr id="17" name="btfpBulletedList771181">
            <a:extLst>
              <a:ext uri="{FF2B5EF4-FFF2-40B4-BE49-F238E27FC236}">
                <a16:creationId xmlns:a16="http://schemas.microsoft.com/office/drawing/2014/main" id="{AC52CF1C-900F-868A-CD34-85DF1DC88934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4076290" y="1605379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Policymakers can and should step in to assist with </a:t>
            </a:r>
            <a:r>
              <a:rPr lang="en-US" sz="1400" b="1" dirty="0">
                <a:cs typeface="Arial"/>
              </a:rPr>
              <a:t>green technologies</a:t>
            </a:r>
            <a:r>
              <a:rPr lang="en-US" sz="1400" dirty="0">
                <a:cs typeface="Arial"/>
              </a:rPr>
              <a:t>, such as H2 Green Steel’s and Electra’s new generation plants</a:t>
            </a:r>
            <a:endParaRPr lang="en-US" sz="1200" dirty="0"/>
          </a:p>
        </p:txBody>
      </p:sp>
      <p:sp>
        <p:nvSpPr>
          <p:cNvPr id="18" name="btfpBulletedList771181">
            <a:extLst>
              <a:ext uri="{FF2B5EF4-FFF2-40B4-BE49-F238E27FC236}">
                <a16:creationId xmlns:a16="http://schemas.microsoft.com/office/drawing/2014/main" id="{A63AF681-E609-71A1-8614-3D4C0D01812C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4076290" y="2453723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The focus should be on creating </a:t>
            </a:r>
            <a:r>
              <a:rPr lang="en-US" sz="1400" b="1" dirty="0">
                <a:cs typeface="Arial"/>
              </a:rPr>
              <a:t>low-cost, low-carbon electricity </a:t>
            </a:r>
            <a:r>
              <a:rPr lang="en-US" sz="1400" dirty="0">
                <a:cs typeface="Arial"/>
              </a:rPr>
              <a:t>and on </a:t>
            </a:r>
            <a:r>
              <a:rPr lang="en-US" sz="1400" b="1" dirty="0">
                <a:cs typeface="Arial"/>
              </a:rPr>
              <a:t>driving down capital costs</a:t>
            </a:r>
            <a:r>
              <a:rPr lang="en-US" sz="1400" dirty="0">
                <a:cs typeface="Arial"/>
              </a:rPr>
              <a:t> for new technologies</a:t>
            </a:r>
            <a:endParaRPr lang="en-US" sz="1400" b="1" dirty="0">
              <a:cs typeface="Arial"/>
            </a:endParaRPr>
          </a:p>
        </p:txBody>
      </p:sp>
      <p:sp>
        <p:nvSpPr>
          <p:cNvPr id="19" name="btfpBulletedList771181">
            <a:extLst>
              <a:ext uri="{FF2B5EF4-FFF2-40B4-BE49-F238E27FC236}">
                <a16:creationId xmlns:a16="http://schemas.microsoft.com/office/drawing/2014/main" id="{017B91EB-FB2B-B151-9930-ABAA984F49CE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076290" y="4150410"/>
            <a:ext cx="7507288" cy="719034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Time is of the essence, as </a:t>
            </a:r>
            <a:r>
              <a:rPr lang="en-US" sz="1400" b="1" dirty="0">
                <a:cs typeface="Arial"/>
              </a:rPr>
              <a:t>Asia’s large fleet of high-carbon legacy blast furnaces </a:t>
            </a:r>
            <a:r>
              <a:rPr lang="en-US" sz="1400" dirty="0">
                <a:cs typeface="Arial"/>
              </a:rPr>
              <a:t>(~75% of global iron production) </a:t>
            </a:r>
            <a:r>
              <a:rPr lang="en-US" sz="1400" b="1" dirty="0">
                <a:cs typeface="Arial"/>
              </a:rPr>
              <a:t>are due for costly relining in the next 10 years</a:t>
            </a:r>
            <a:r>
              <a:rPr lang="en-US" sz="1400" dirty="0">
                <a:cs typeface="Arial"/>
              </a:rPr>
              <a:t>. This presents an </a:t>
            </a:r>
            <a:r>
              <a:rPr lang="en-US" sz="1400" b="1" dirty="0">
                <a:cs typeface="Arial"/>
              </a:rPr>
              <a:t>opportunity</a:t>
            </a:r>
            <a:r>
              <a:rPr lang="en-US" sz="1400" dirty="0">
                <a:cs typeface="Arial"/>
              </a:rPr>
              <a:t> to instead invest in </a:t>
            </a:r>
            <a:r>
              <a:rPr lang="en-US" sz="1400" b="1" dirty="0">
                <a:cs typeface="Arial"/>
              </a:rPr>
              <a:t>newer, greener technologies</a:t>
            </a:r>
          </a:p>
        </p:txBody>
      </p:sp>
      <p:sp>
        <p:nvSpPr>
          <p:cNvPr id="20" name="btfpBulletedList771181">
            <a:extLst>
              <a:ext uri="{FF2B5EF4-FFF2-40B4-BE49-F238E27FC236}">
                <a16:creationId xmlns:a16="http://schemas.microsoft.com/office/drawing/2014/main" id="{53B56CF6-E7DF-BCE1-0AE0-965C3ED8650B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gray">
          <a:xfrm>
            <a:off x="4076290" y="3302067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>
                <a:cs typeface="Arial"/>
              </a:rPr>
              <a:t>A </a:t>
            </a:r>
            <a:r>
              <a:rPr lang="en-US" sz="1400" b="1" dirty="0">
                <a:cs typeface="Arial"/>
              </a:rPr>
              <a:t>production tax credit </a:t>
            </a:r>
            <a:r>
              <a:rPr lang="en-US" sz="1400" dirty="0">
                <a:cs typeface="Arial"/>
              </a:rPr>
              <a:t>for </a:t>
            </a:r>
            <a:r>
              <a:rPr lang="en-US" sz="1400" b="1" dirty="0">
                <a:cs typeface="Arial"/>
              </a:rPr>
              <a:t>low-emission iron</a:t>
            </a:r>
            <a:r>
              <a:rPr lang="en-US" sz="1400" dirty="0">
                <a:cs typeface="Arial"/>
              </a:rPr>
              <a:t> would support electrolysis as well as green H</a:t>
            </a:r>
            <a:r>
              <a:rPr lang="en-US" sz="1400" baseline="-25000" dirty="0">
                <a:cs typeface="Arial"/>
              </a:rPr>
              <a:t>2</a:t>
            </a:r>
            <a:br>
              <a:rPr lang="en-US" sz="1400" dirty="0">
                <a:cs typeface="Arial"/>
              </a:rPr>
            </a:br>
            <a:endParaRPr lang="en-US" sz="1400" b="1" dirty="0"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6876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89518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title" idx="4294967295"/>
          </p:nvPr>
        </p:nvSpPr>
        <p:spPr>
          <a:xfrm>
            <a:off x="682625" y="5278438"/>
            <a:ext cx="9421813" cy="10652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Appendix</a:t>
            </a:r>
          </a:p>
        </p:txBody>
      </p:sp>
      <p:sp>
        <p:nvSpPr>
          <p:cNvPr id="2" name="Rectangle 1"/>
          <p:cNvSpPr/>
          <p:nvPr/>
        </p:nvSpPr>
        <p:spPr bwMode="gray">
          <a:xfrm>
            <a:off x="6915150" y="6306312"/>
            <a:ext cx="2752725" cy="533400"/>
          </a:xfrm>
          <a:prstGeom prst="rect">
            <a:avLst/>
          </a:prstGeom>
          <a:solidFill>
            <a:srgbClr val="68707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4821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18FBD39-9108-CE02-B861-E2CEAE0B65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03" imgH="503" progId="TCLayout.ActiveDocument.1">
                  <p:embed/>
                </p:oleObj>
              </mc:Choice>
              <mc:Fallback>
                <p:oleObj name="think-cell Slide" r:id="rId5" imgW="503" imgH="503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18FBD39-9108-CE02-B861-E2CEAE0B65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r>
              <a:rPr lang="en-US" dirty="0"/>
              <a:t>Glossary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AFDD4DB-4C84-FA9F-54D6-BB1EDFCCE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517760"/>
              </p:ext>
            </p:extLst>
          </p:nvPr>
        </p:nvGraphicFramePr>
        <p:xfrm>
          <a:off x="330199" y="1533104"/>
          <a:ext cx="5765801" cy="4795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056">
                  <a:extLst>
                    <a:ext uri="{9D8B030D-6E8A-4147-A177-3AD203B41FA5}">
                      <a16:colId xmlns:a16="http://schemas.microsoft.com/office/drawing/2014/main" val="2463148823"/>
                    </a:ext>
                  </a:extLst>
                </a:gridCol>
                <a:gridCol w="4837745">
                  <a:extLst>
                    <a:ext uri="{9D8B030D-6E8A-4147-A177-3AD203B41FA5}">
                      <a16:colId xmlns:a16="http://schemas.microsoft.com/office/drawing/2014/main" val="1644669232"/>
                    </a:ext>
                  </a:extLst>
                </a:gridCol>
              </a:tblGrid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BAU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Business as usual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91646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BF-BOF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Blast Furnace-Basic Oxygen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67245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CAPEX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Capital expenditure(s)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957603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CCUS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 capture, utilization &amp; storage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90373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 monoxide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092793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Carbon dioxide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3315790"/>
                  </a:ext>
                </a:extLst>
              </a:tr>
              <a:tr h="298442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11200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</a:t>
                      </a:r>
                      <a:r>
                        <a:rPr lang="en-US" sz="1100" b="0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1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equivalent, using </a:t>
                      </a:r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 warming potential as conversion</a:t>
                      </a:r>
                      <a:r>
                        <a:rPr lang="en-US" sz="11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factor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8279360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DAC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Direct Air Capture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504557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DRI-EAF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Direct Reduced Iron-Electric Arc Furnace production process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0776146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Electric Arc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87197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EBITDA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Earnings before interest, taxes, depreciation, and amortization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9445104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EW-EAF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Electrowinning-Electric Arc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9424770"/>
                  </a:ext>
                </a:extLst>
              </a:tr>
              <a:tr h="342414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Gt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Gigatonne,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equal to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1 billion metric tonnes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5815741"/>
                  </a:ext>
                </a:extLst>
              </a:tr>
              <a:tr h="34618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Hydrogen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256132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AD25B44-D4DE-D8B5-ED1D-57DA5FDE0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84106"/>
              </p:ext>
            </p:extLst>
          </p:nvPr>
        </p:nvGraphicFramePr>
        <p:xfrm>
          <a:off x="6095999" y="1533102"/>
          <a:ext cx="5765801" cy="47951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056">
                  <a:extLst>
                    <a:ext uri="{9D8B030D-6E8A-4147-A177-3AD203B41FA5}">
                      <a16:colId xmlns:a16="http://schemas.microsoft.com/office/drawing/2014/main" val="2463148823"/>
                    </a:ext>
                  </a:extLst>
                </a:gridCol>
                <a:gridCol w="4837745">
                  <a:extLst>
                    <a:ext uri="{9D8B030D-6E8A-4147-A177-3AD203B41FA5}">
                      <a16:colId xmlns:a16="http://schemas.microsoft.com/office/drawing/2014/main" val="1644669232"/>
                    </a:ext>
                  </a:extLst>
                </a:gridCol>
              </a:tblGrid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IEA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International Energy Agency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873988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HRC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Hot Rolled Coil (type of finished steel product)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334876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MPP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Mission Possible Partnership – industry decarbonization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coalition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1235747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Molten oxide electrolysis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351085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NG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Natural gas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2969935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NAFTA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North American Free-Trade Agreement</a:t>
                      </a:r>
                    </a:p>
                  </a:txBody>
                  <a:tcPr marL="6350" marR="6350" marT="6350" marB="72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90887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NG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Natural gas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8679121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NG DRI-EAF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DRI-EAF production process using natural gas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9434306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NZE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Net Zero Emissions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18886987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</a:t>
                      </a:r>
                      <a:r>
                        <a:rPr lang="en-US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Oxygen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916461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OECD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 Organization for Economic Cooperation and Development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67245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OPEX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Operational expenditure(s)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957603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SR-BOF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Smelting Reduction-Basic Oxygen Furnace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903734"/>
                  </a:ext>
                </a:extLst>
              </a:tr>
              <a:tr h="342509"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Tonne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Metric ton</a:t>
                      </a:r>
                    </a:p>
                  </a:txBody>
                  <a:tcPr marL="6350" marR="6350" marT="63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509279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0621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2E0FC-1BAB-686F-A3FC-814C7E51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911C6AB-4BBB-DD70-0FE0-FC51B3A80E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82413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592" imgH="591" progId="TCLayout.ActiveDocument.1">
                  <p:embed/>
                </p:oleObj>
              </mc:Choice>
              <mc:Fallback>
                <p:oleObj name="think-cell Slide" r:id="rId12" imgW="592" imgH="59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11C6AB-4BBB-DD70-0FE0-FC51B3A80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tfpPhotoGeneric198737">
            <a:extLst>
              <a:ext uri="{FF2B5EF4-FFF2-40B4-BE49-F238E27FC236}">
                <a16:creationId xmlns:a16="http://schemas.microsoft.com/office/drawing/2014/main" id="{CD56745A-6B6A-EC54-AF7D-755A8A2B668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00" y="769122"/>
            <a:ext cx="3510784" cy="4981063"/>
          </a:xfrm>
          <a:prstGeom prst="rect">
            <a:avLst/>
          </a:prstGeom>
        </p:spPr>
      </p:pic>
      <p:sp>
        <p:nvSpPr>
          <p:cNvPr id="16" name="btfpBulletedList771181">
            <a:extLst>
              <a:ext uri="{FF2B5EF4-FFF2-40B4-BE49-F238E27FC236}">
                <a16:creationId xmlns:a16="http://schemas.microsoft.com/office/drawing/2014/main" id="{90BCCCAA-89BC-EE8A-D493-D54510882C0B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4183267" y="733896"/>
            <a:ext cx="7507288" cy="1103755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sz="1400" dirty="0"/>
              <a:t>The </a:t>
            </a:r>
            <a:r>
              <a:rPr lang="en-US" sz="1400" b="1" dirty="0"/>
              <a:t>global steel sector </a:t>
            </a:r>
            <a:r>
              <a:rPr lang="en-US" sz="1400" dirty="0"/>
              <a:t>is responsible for approximately </a:t>
            </a:r>
            <a:r>
              <a:rPr lang="en-US" sz="1400" b="1" dirty="0"/>
              <a:t>10% of global CO</a:t>
            </a:r>
            <a:r>
              <a:rPr lang="en-US" sz="1400" b="1" baseline="-25000" dirty="0"/>
              <a:t>2</a:t>
            </a:r>
            <a:r>
              <a:rPr lang="en-US" sz="1400" b="1" dirty="0"/>
              <a:t>e emissions</a:t>
            </a:r>
            <a:endParaRPr lang="en-US" sz="1400" b="1" baseline="-25000" dirty="0">
              <a:cs typeface="Arial"/>
            </a:endParaRPr>
          </a:p>
          <a:p>
            <a:pPr lvl="1">
              <a:spcBef>
                <a:spcPts val="300"/>
              </a:spcBef>
            </a:pPr>
            <a:r>
              <a:rPr lang="en-US" sz="1200" b="1" dirty="0"/>
              <a:t>Global steel emissions </a:t>
            </a:r>
            <a:r>
              <a:rPr lang="en-US" sz="1200" dirty="0"/>
              <a:t>have </a:t>
            </a:r>
            <a:r>
              <a:rPr lang="en-US" sz="1200" b="1" dirty="0"/>
              <a:t>more than doubled since 2000 </a:t>
            </a:r>
            <a:r>
              <a:rPr lang="en-US" sz="1200" dirty="0"/>
              <a:t>(from 1.2 </a:t>
            </a:r>
            <a:r>
              <a:rPr lang="en-GB" sz="1200" dirty="0"/>
              <a:t>gigatonnes</a:t>
            </a:r>
            <a:r>
              <a:rPr lang="en-US" sz="1200" dirty="0"/>
              <a:t> in 2000 to 2.5 </a:t>
            </a:r>
            <a:r>
              <a:rPr lang="en-GB" sz="1200" dirty="0"/>
              <a:t>gigatonnes</a:t>
            </a:r>
            <a:r>
              <a:rPr lang="en-US" sz="1200" dirty="0"/>
              <a:t> in 2021). However, </a:t>
            </a:r>
            <a:r>
              <a:rPr lang="en-US" sz="1200" b="1" dirty="0"/>
              <a:t>emissions </a:t>
            </a:r>
            <a:r>
              <a:rPr lang="en-US" sz="1200" dirty="0"/>
              <a:t>have </a:t>
            </a:r>
            <a:r>
              <a:rPr lang="en-US" sz="1200" b="1" dirty="0"/>
              <a:t>started to decouple </a:t>
            </a:r>
            <a:r>
              <a:rPr lang="en-US" sz="1200" dirty="0"/>
              <a:t>from production levels since 2016</a:t>
            </a:r>
          </a:p>
          <a:p>
            <a:pPr lvl="1">
              <a:spcBef>
                <a:spcPts val="300"/>
              </a:spcBef>
            </a:pPr>
            <a:r>
              <a:rPr lang="en-US" sz="1200" dirty="0">
                <a:cs typeface="Arial"/>
              </a:rPr>
              <a:t>Without intervention, </a:t>
            </a:r>
            <a:r>
              <a:rPr lang="en-US" sz="1200" b="1" dirty="0">
                <a:cs typeface="Arial"/>
              </a:rPr>
              <a:t>emissions are expected to continue growing </a:t>
            </a:r>
            <a:r>
              <a:rPr lang="en-US" sz="1200" dirty="0">
                <a:cs typeface="Arial"/>
              </a:rPr>
              <a:t>due to rising </a:t>
            </a:r>
            <a:r>
              <a:rPr lang="en-US" sz="1200" b="1" dirty="0">
                <a:cs typeface="Arial"/>
              </a:rPr>
              <a:t>demand from emerging economies</a:t>
            </a:r>
            <a:r>
              <a:rPr lang="en-US" sz="1200" dirty="0">
                <a:cs typeface="Arial"/>
              </a:rPr>
              <a:t>. Reaching </a:t>
            </a:r>
            <a:r>
              <a:rPr lang="en-US" sz="1200" b="1" dirty="0">
                <a:cs typeface="Arial"/>
              </a:rPr>
              <a:t>net zero by 2050 </a:t>
            </a:r>
            <a:r>
              <a:rPr lang="en-US" sz="1200" dirty="0">
                <a:cs typeface="Arial"/>
              </a:rPr>
              <a:t>would require a </a:t>
            </a:r>
            <a:r>
              <a:rPr lang="en-US" sz="1200" b="1" dirty="0">
                <a:cs typeface="Arial"/>
              </a:rPr>
              <a:t>25% emission reduction by 2030</a:t>
            </a:r>
            <a:endParaRPr lang="en-US" sz="1200" dirty="0">
              <a:cs typeface="Arial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31BC014C-A1B1-3C03-1BC8-B413142B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4826613"/>
            <a:ext cx="3165987" cy="882788"/>
          </a:xfrm>
        </p:spPr>
        <p:txBody>
          <a:bodyPr vert="horz"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Key messages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b="0" dirty="0">
                <a:solidFill>
                  <a:schemeClr val="bg1"/>
                </a:solidFill>
              </a:rPr>
              <a:t>Steel sector overview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btfpBulletedList771181">
            <a:extLst>
              <a:ext uri="{FF2B5EF4-FFF2-40B4-BE49-F238E27FC236}">
                <a16:creationId xmlns:a16="http://schemas.microsoft.com/office/drawing/2014/main" id="{812B5657-CE48-2EDF-D2A7-E77FEAEB0F2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183267" y="1919218"/>
            <a:ext cx="7507288" cy="1811641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/>
              <a:t>Steel is currently produced through </a:t>
            </a:r>
            <a:r>
              <a:rPr lang="en-US" sz="1400" b="1" dirty="0"/>
              <a:t>three main production routes, all of which emit CO</a:t>
            </a:r>
            <a:r>
              <a:rPr lang="en-US" sz="1400" b="1" baseline="-25000" dirty="0"/>
              <a:t>2</a:t>
            </a:r>
            <a:r>
              <a:rPr lang="en-US" sz="1400" dirty="0"/>
              <a:t>:</a:t>
            </a:r>
            <a:endParaRPr lang="en-US" sz="1400" b="1" dirty="0">
              <a:cs typeface="Arial"/>
            </a:endParaRPr>
          </a:p>
          <a:p>
            <a:pPr lvl="1"/>
            <a:r>
              <a:rPr lang="en-US" sz="1200" b="1" dirty="0"/>
              <a:t>Blast furnace-basic oxygen furnace (BF-BOF): </a:t>
            </a:r>
            <a:r>
              <a:rPr lang="en-US" sz="1200" dirty="0"/>
              <a:t>72% of global steel production. It uses coke and limestone to produce pure iron from iron ore in a blast furnace, which is then turned into steel in an oxygen furnace</a:t>
            </a:r>
          </a:p>
          <a:p>
            <a:pPr lvl="1"/>
            <a:r>
              <a:rPr lang="en-US" sz="1200" b="1" dirty="0"/>
              <a:t>Scrap electric arc furnace (scrap EAF): </a:t>
            </a:r>
            <a:r>
              <a:rPr lang="en-US" sz="1200" dirty="0"/>
              <a:t>21% of global steel production. Scrap metal is melted in an EAF using electrical energy</a:t>
            </a:r>
          </a:p>
          <a:p>
            <a:pPr lvl="1"/>
            <a:r>
              <a:rPr lang="en-US" sz="1200" b="1" dirty="0"/>
              <a:t>Natural gas-based direct reduced iron-electric arc furnace (NG DRI-EAF): </a:t>
            </a:r>
            <a:r>
              <a:rPr lang="en-US" sz="1200" dirty="0"/>
              <a:t>7% of global steel production. Iron ore is turned into iron using natural gas, which is then melted in an EAF to produce steel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9D6213-7790-3B0B-1311-7E207AF4DB07}"/>
              </a:ext>
            </a:extLst>
          </p:cNvPr>
          <p:cNvCxnSpPr/>
          <p:nvPr/>
        </p:nvCxnSpPr>
        <p:spPr bwMode="gray">
          <a:xfrm>
            <a:off x="4188030" y="1878435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tfpBulletedList771181">
            <a:extLst>
              <a:ext uri="{FF2B5EF4-FFF2-40B4-BE49-F238E27FC236}">
                <a16:creationId xmlns:a16="http://schemas.microsoft.com/office/drawing/2014/main" id="{3E7B5F97-A98B-6118-6687-0F97FD8EED3B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4183267" y="3812426"/>
            <a:ext cx="7507288" cy="719034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/>
              <a:t>On average, </a:t>
            </a:r>
            <a:r>
              <a:rPr lang="en-US" sz="1400" b="1" dirty="0"/>
              <a:t>BF-BOF is the cheapest production method </a:t>
            </a:r>
            <a:r>
              <a:rPr lang="en-US" sz="1400" dirty="0"/>
              <a:t>($390 per tonne vs. $415 for scrap EAF and $455 for NG DRI-EAF). However, </a:t>
            </a:r>
            <a:r>
              <a:rPr lang="en-US" sz="1400" b="1" dirty="0"/>
              <a:t>regional variations in costs </a:t>
            </a:r>
            <a:r>
              <a:rPr lang="en-US" sz="1400" dirty="0"/>
              <a:t>(such as for raw material and fuel) make all </a:t>
            </a:r>
            <a:r>
              <a:rPr lang="en-US" sz="1400" b="1" dirty="0"/>
              <a:t>three methods competitive</a:t>
            </a:r>
            <a:endParaRPr lang="en-US" sz="1400" dirty="0">
              <a:cs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720CF0-45F9-2C61-88A1-64ED65520986}"/>
              </a:ext>
            </a:extLst>
          </p:cNvPr>
          <p:cNvCxnSpPr/>
          <p:nvPr/>
        </p:nvCxnSpPr>
        <p:spPr bwMode="gray">
          <a:xfrm>
            <a:off x="4188030" y="3771643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tfpBulletedList771181">
            <a:extLst>
              <a:ext uri="{FF2B5EF4-FFF2-40B4-BE49-F238E27FC236}">
                <a16:creationId xmlns:a16="http://schemas.microsoft.com/office/drawing/2014/main" id="{7891B118-36E8-DB04-06A5-2BE533C24D6A}"/>
              </a:ext>
            </a:extLst>
          </p:cNvPr>
          <p:cNvSpPr txBox="1"/>
          <p:nvPr>
            <p:custDataLst>
              <p:tags r:id="rId7"/>
            </p:custDataLst>
          </p:nvPr>
        </p:nvSpPr>
        <p:spPr bwMode="gray">
          <a:xfrm>
            <a:off x="4183267" y="5198185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dirty="0"/>
              <a:t>Because steel is a </a:t>
            </a:r>
            <a:r>
              <a:rPr lang="en-US" sz="1400" b="1" dirty="0"/>
              <a:t>100% recyclable material</a:t>
            </a:r>
            <a:r>
              <a:rPr lang="en-US" sz="1400" dirty="0"/>
              <a:t>, increased use of </a:t>
            </a:r>
            <a:r>
              <a:rPr lang="en-US" sz="1400" b="1" dirty="0"/>
              <a:t>scrap metal </a:t>
            </a:r>
            <a:r>
              <a:rPr lang="en-US" sz="1400" dirty="0"/>
              <a:t>can help </a:t>
            </a:r>
            <a:r>
              <a:rPr lang="en-US" sz="1400" b="1" dirty="0"/>
              <a:t>decarbonize </a:t>
            </a:r>
            <a:r>
              <a:rPr lang="en-US" sz="1400" dirty="0"/>
              <a:t>the steel sector</a:t>
            </a:r>
            <a:endParaRPr lang="en-US" sz="1400" b="1" dirty="0">
              <a:cs typeface="Arial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570B77-8A45-6839-0D47-C6BBE41D4A67}"/>
              </a:ext>
            </a:extLst>
          </p:cNvPr>
          <p:cNvCxnSpPr/>
          <p:nvPr/>
        </p:nvCxnSpPr>
        <p:spPr bwMode="gray">
          <a:xfrm>
            <a:off x="4188030" y="4572243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1BDA89-4F8F-1D7A-2222-7FFD62881D79}"/>
              </a:ext>
            </a:extLst>
          </p:cNvPr>
          <p:cNvCxnSpPr/>
          <p:nvPr/>
        </p:nvCxnSpPr>
        <p:spPr bwMode="gray">
          <a:xfrm>
            <a:off x="4188030" y="5157401"/>
            <a:ext cx="7502525" cy="0"/>
          </a:xfrm>
          <a:prstGeom prst="line">
            <a:avLst/>
          </a:prstGeom>
          <a:ln w="19050" cap="flat" cmpd="sng" algn="ctr">
            <a:solidFill>
              <a:srgbClr val="B4B4B4"/>
            </a:solidFill>
            <a:prstDash val="solid"/>
            <a:miter lim="800000"/>
            <a:headEnd type="none" w="med" len="med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tfpBulletedList771181">
            <a:extLst>
              <a:ext uri="{FF2B5EF4-FFF2-40B4-BE49-F238E27FC236}">
                <a16:creationId xmlns:a16="http://schemas.microsoft.com/office/drawing/2014/main" id="{3E03D897-EAB2-B487-66A6-6429CB6FC9FB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183267" y="4613027"/>
            <a:ext cx="7507288" cy="503590"/>
          </a:xfrm>
          <a:prstGeom prst="rect">
            <a:avLst/>
          </a:prstGeom>
          <a:noFill/>
        </p:spPr>
        <p:txBody>
          <a:bodyPr vert="horz" wrap="square" lIns="36000" tIns="36000" rIns="36000" bIns="36000" rtlCol="0" anchor="t">
            <a:spAutoFit/>
          </a:bodyPr>
          <a:lstStyle/>
          <a:p>
            <a:pPr marL="0" indent="0">
              <a:buNone/>
            </a:pPr>
            <a:r>
              <a:rPr lang="en-US" sz="1400" b="1" dirty="0"/>
              <a:t>Downstream activities </a:t>
            </a:r>
            <a:r>
              <a:rPr lang="en-US" sz="1400" dirty="0"/>
              <a:t>after crude steelmaking (e.g., refining, casting, rolling) represent </a:t>
            </a:r>
            <a:r>
              <a:rPr lang="en-US" sz="1400" b="1" dirty="0"/>
              <a:t>less than 20% of the total steel production emissions</a:t>
            </a:r>
            <a:endParaRPr lang="en-US" sz="1400" dirty="0">
              <a:cs typeface="Arial"/>
            </a:endParaRPr>
          </a:p>
        </p:txBody>
      </p:sp>
      <p:sp>
        <p:nvSpPr>
          <p:cNvPr id="14" name="btfpNotesBox111697">
            <a:extLst>
              <a:ext uri="{FF2B5EF4-FFF2-40B4-BE49-F238E27FC236}">
                <a16:creationId xmlns:a16="http://schemas.microsoft.com/office/drawing/2014/main" id="{D96041CA-E817-D668-EB71-D499792CCA1A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gray">
          <a:xfrm>
            <a:off x="330200" y="6395107"/>
            <a:ext cx="1153160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1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1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1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7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906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4" imgW="592" imgH="591" progId="TCLayout.ActiveDocument.1">
                  <p:embed/>
                </p:oleObj>
              </mc:Choice>
              <mc:Fallback>
                <p:oleObj name="think-cell Slide" r:id="rId84" imgW="592" imgH="591" progId="TCLayout.ActiveDocument.1">
                  <p:embed/>
                  <p:pic>
                    <p:nvPicPr>
                      <p:cNvPr id="32" name="think-cell data - do not delete" hidden="1"/>
                      <p:cNvPicPr/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2" name="Rectangle 1641">
            <a:extLst>
              <a:ext uri="{FF2B5EF4-FFF2-40B4-BE49-F238E27FC236}">
                <a16:creationId xmlns:a16="http://schemas.microsoft.com/office/drawing/2014/main" id="{D6BC3232-7A1C-3F6F-995D-91E899E7343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1053763" y="3776663"/>
            <a:ext cx="793750" cy="2211388"/>
          </a:xfrm>
          <a:prstGeom prst="rect">
            <a:avLst/>
          </a:prstGeom>
          <a:solidFill>
            <a:srgbClr val="A6AFB9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3" name="Rectangle 1642">
            <a:extLst>
              <a:ext uri="{FF2B5EF4-FFF2-40B4-BE49-F238E27FC236}">
                <a16:creationId xmlns:a16="http://schemas.microsoft.com/office/drawing/2014/main" id="{A2BD181A-6FA6-0CC1-3CDD-9E37314916CE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1053763" y="2735263"/>
            <a:ext cx="793750" cy="1041400"/>
          </a:xfrm>
          <a:prstGeom prst="rect">
            <a:avLst/>
          </a:prstGeom>
          <a:solidFill>
            <a:srgbClr val="A6AFB9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4" name="Rectangle 1643">
            <a:extLst>
              <a:ext uri="{FF2B5EF4-FFF2-40B4-BE49-F238E27FC236}">
                <a16:creationId xmlns:a16="http://schemas.microsoft.com/office/drawing/2014/main" id="{9CD29819-8295-7A52-5DE1-A4869290447A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1053763" y="1873250"/>
            <a:ext cx="793750" cy="862013"/>
          </a:xfrm>
          <a:prstGeom prst="rect">
            <a:avLst/>
          </a:prstGeom>
          <a:solidFill>
            <a:srgbClr val="A6AFB9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7" name="Rectangle 1636">
            <a:extLst>
              <a:ext uri="{FF2B5EF4-FFF2-40B4-BE49-F238E27FC236}">
                <a16:creationId xmlns:a16="http://schemas.microsoft.com/office/drawing/2014/main" id="{B0FFF14A-1703-16CC-97BE-0FA74E75CD41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9413875" y="2827338"/>
            <a:ext cx="1639888" cy="316071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8" name="Rectangle 1637">
            <a:extLst>
              <a:ext uri="{FF2B5EF4-FFF2-40B4-BE49-F238E27FC236}">
                <a16:creationId xmlns:a16="http://schemas.microsoft.com/office/drawing/2014/main" id="{E763E143-9691-223E-0E1F-55B8DB60CDFE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9413875" y="2376488"/>
            <a:ext cx="1639888" cy="450850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9" name="Rectangle 1638">
            <a:extLst>
              <a:ext uri="{FF2B5EF4-FFF2-40B4-BE49-F238E27FC236}">
                <a16:creationId xmlns:a16="http://schemas.microsoft.com/office/drawing/2014/main" id="{F06E3F66-D872-EE90-AFA6-C6513CCA523A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9413875" y="2022475"/>
            <a:ext cx="1639888" cy="354013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0" name="Rectangle 1639">
            <a:extLst>
              <a:ext uri="{FF2B5EF4-FFF2-40B4-BE49-F238E27FC236}">
                <a16:creationId xmlns:a16="http://schemas.microsoft.com/office/drawing/2014/main" id="{74D40BE6-1770-84B8-4090-7B62826E7140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9413875" y="1924050"/>
            <a:ext cx="1639888" cy="98425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41" name="Rectangle 1640">
            <a:extLst>
              <a:ext uri="{FF2B5EF4-FFF2-40B4-BE49-F238E27FC236}">
                <a16:creationId xmlns:a16="http://schemas.microsoft.com/office/drawing/2014/main" id="{B0681628-F113-7260-1D3D-610A05A07198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9413875" y="1873250"/>
            <a:ext cx="1639888" cy="50800"/>
          </a:xfrm>
          <a:prstGeom prst="rect">
            <a:avLst/>
          </a:prstGeom>
          <a:solidFill>
            <a:srgbClr val="BFEAE6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1" name="Rectangle 1630">
            <a:extLst>
              <a:ext uri="{FF2B5EF4-FFF2-40B4-BE49-F238E27FC236}">
                <a16:creationId xmlns:a16="http://schemas.microsoft.com/office/drawing/2014/main" id="{5AF63127-0C97-4C3B-E900-D258BD4E9950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7216775" y="4649788"/>
            <a:ext cx="2197100" cy="1338263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2" name="Rectangle 1631">
            <a:extLst>
              <a:ext uri="{FF2B5EF4-FFF2-40B4-BE49-F238E27FC236}">
                <a16:creationId xmlns:a16="http://schemas.microsoft.com/office/drawing/2014/main" id="{007E918C-C2B7-FF4E-CE53-1CE458ABBE59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7216775" y="3506788"/>
            <a:ext cx="2197100" cy="1143000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3" name="Rectangle 1632">
            <a:extLst>
              <a:ext uri="{FF2B5EF4-FFF2-40B4-BE49-F238E27FC236}">
                <a16:creationId xmlns:a16="http://schemas.microsoft.com/office/drawing/2014/main" id="{87BFC7F0-1E02-B4FB-BC99-0BC8BA2F0EB7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7216775" y="2638425"/>
            <a:ext cx="2197100" cy="868363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4" name="Rectangle 1633">
            <a:extLst>
              <a:ext uri="{FF2B5EF4-FFF2-40B4-BE49-F238E27FC236}">
                <a16:creationId xmlns:a16="http://schemas.microsoft.com/office/drawing/2014/main" id="{41C81EA9-8A4A-FA82-3B84-53EAC6183AC0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7216775" y="2041525"/>
            <a:ext cx="2197100" cy="596900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35" name="Rectangle 1634">
            <a:extLst>
              <a:ext uri="{FF2B5EF4-FFF2-40B4-BE49-F238E27FC236}">
                <a16:creationId xmlns:a16="http://schemas.microsoft.com/office/drawing/2014/main" id="{E076E1C3-BF97-A322-403F-660B52F98E06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7216775" y="1873250"/>
            <a:ext cx="2197100" cy="168275"/>
          </a:xfrm>
          <a:prstGeom prst="rect">
            <a:avLst/>
          </a:prstGeom>
          <a:solidFill>
            <a:srgbClr val="DAEECC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6" name="Rectangle 1625">
            <a:extLst>
              <a:ext uri="{FF2B5EF4-FFF2-40B4-BE49-F238E27FC236}">
                <a16:creationId xmlns:a16="http://schemas.microsoft.com/office/drawing/2014/main" id="{AE7933F3-B7B6-3E3B-DF24-40FFF3FC1C60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4094163" y="2957513"/>
            <a:ext cx="3122612" cy="3030538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7" name="Rectangle 1626">
            <a:extLst>
              <a:ext uri="{FF2B5EF4-FFF2-40B4-BE49-F238E27FC236}">
                <a16:creationId xmlns:a16="http://schemas.microsoft.com/office/drawing/2014/main" id="{237238AB-3A40-3237-8D9E-C1A4E3A9A39F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4094163" y="2044700"/>
            <a:ext cx="3122612" cy="912813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8" name="Rectangle 1627">
            <a:extLst>
              <a:ext uri="{FF2B5EF4-FFF2-40B4-BE49-F238E27FC236}">
                <a16:creationId xmlns:a16="http://schemas.microsoft.com/office/drawing/2014/main" id="{505D8595-BDB0-EFFF-3448-EB075A76E47F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4094163" y="1874838"/>
            <a:ext cx="3122612" cy="169863"/>
          </a:xfrm>
          <a:prstGeom prst="rect">
            <a:avLst/>
          </a:prstGeom>
          <a:solidFill>
            <a:srgbClr val="DACFF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9" name="Rectangle 1628">
            <a:extLst>
              <a:ext uri="{FF2B5EF4-FFF2-40B4-BE49-F238E27FC236}">
                <a16:creationId xmlns:a16="http://schemas.microsoft.com/office/drawing/2014/main" id="{DACDA04E-9549-7FF6-C2D4-7FE3124256E6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4094163" y="1873250"/>
            <a:ext cx="3122612" cy="1588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17" name="Rectangle 1616">
            <a:extLst>
              <a:ext uri="{FF2B5EF4-FFF2-40B4-BE49-F238E27FC236}">
                <a16:creationId xmlns:a16="http://schemas.microsoft.com/office/drawing/2014/main" id="{F1810FEF-9B93-C6CC-1342-3AA1388F9E22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960438" y="5162550"/>
            <a:ext cx="3133725" cy="825500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18" name="Rectangle 1617">
            <a:extLst>
              <a:ext uri="{FF2B5EF4-FFF2-40B4-BE49-F238E27FC236}">
                <a16:creationId xmlns:a16="http://schemas.microsoft.com/office/drawing/2014/main" id="{A8F9AF98-DEB6-118F-0822-956AE331B1CE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960438" y="4383088"/>
            <a:ext cx="3133725" cy="779463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19" name="Rectangle 1618">
            <a:extLst>
              <a:ext uri="{FF2B5EF4-FFF2-40B4-BE49-F238E27FC236}">
                <a16:creationId xmlns:a16="http://schemas.microsoft.com/office/drawing/2014/main" id="{91CA5F37-063F-B51F-54A8-9A5CD81059D2}"/>
              </a:ext>
            </a:extLst>
          </p:cNvPr>
          <p:cNvSpPr/>
          <p:nvPr>
            <p:custDataLst>
              <p:tags r:id="rId22"/>
            </p:custDataLst>
          </p:nvPr>
        </p:nvSpPr>
        <p:spPr bwMode="auto">
          <a:xfrm>
            <a:off x="960438" y="3705225"/>
            <a:ext cx="3133725" cy="677863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0" name="Rectangle 1619">
            <a:extLst>
              <a:ext uri="{FF2B5EF4-FFF2-40B4-BE49-F238E27FC236}">
                <a16:creationId xmlns:a16="http://schemas.microsoft.com/office/drawing/2014/main" id="{667B10C6-DE0D-A720-CB73-A3894F013ED8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960438" y="3030538"/>
            <a:ext cx="3133725" cy="6746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1" name="Rectangle 1620">
            <a:extLst>
              <a:ext uri="{FF2B5EF4-FFF2-40B4-BE49-F238E27FC236}">
                <a16:creationId xmlns:a16="http://schemas.microsoft.com/office/drawing/2014/main" id="{FED90E5A-8CA6-4B32-48C3-AA2BC7531684}"/>
              </a:ext>
            </a:extLst>
          </p:cNvPr>
          <p:cNvSpPr/>
          <p:nvPr>
            <p:custDataLst>
              <p:tags r:id="rId24"/>
            </p:custDataLst>
          </p:nvPr>
        </p:nvSpPr>
        <p:spPr bwMode="auto">
          <a:xfrm>
            <a:off x="960438" y="2493963"/>
            <a:ext cx="3133725" cy="536575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2" name="Rectangle 1621">
            <a:extLst>
              <a:ext uri="{FF2B5EF4-FFF2-40B4-BE49-F238E27FC236}">
                <a16:creationId xmlns:a16="http://schemas.microsoft.com/office/drawing/2014/main" id="{1A601027-72B3-CD83-4D9E-F5A523969FDE}"/>
              </a:ext>
            </a:extLst>
          </p:cNvPr>
          <p:cNvSpPr/>
          <p:nvPr>
            <p:custDataLst>
              <p:tags r:id="rId25"/>
            </p:custDataLst>
          </p:nvPr>
        </p:nvSpPr>
        <p:spPr bwMode="auto">
          <a:xfrm>
            <a:off x="960438" y="2208213"/>
            <a:ext cx="3133725" cy="285750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3" name="Rectangle 1622">
            <a:extLst>
              <a:ext uri="{FF2B5EF4-FFF2-40B4-BE49-F238E27FC236}">
                <a16:creationId xmlns:a16="http://schemas.microsoft.com/office/drawing/2014/main" id="{CDD91484-3A7C-0A61-C510-E97A58349196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960438" y="2033588"/>
            <a:ext cx="3133725" cy="174625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4" name="Rectangle 1623">
            <a:extLst>
              <a:ext uri="{FF2B5EF4-FFF2-40B4-BE49-F238E27FC236}">
                <a16:creationId xmlns:a16="http://schemas.microsoft.com/office/drawing/2014/main" id="{A7C95E72-FD06-CFD8-1173-7EB8B9B41668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960438" y="1936750"/>
            <a:ext cx="3133725" cy="96838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25" name="Rectangle 1624">
            <a:extLst>
              <a:ext uri="{FF2B5EF4-FFF2-40B4-BE49-F238E27FC236}">
                <a16:creationId xmlns:a16="http://schemas.microsoft.com/office/drawing/2014/main" id="{579EFE0B-781D-D416-055C-FE3B676647F7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960438" y="1873250"/>
            <a:ext cx="3133725" cy="63500"/>
          </a:xfrm>
          <a:prstGeom prst="rect">
            <a:avLst/>
          </a:prstGeom>
          <a:solidFill>
            <a:srgbClr val="D2D9E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>
            <p:custDataLst>
              <p:tags r:id="rId29"/>
            </p:custDataLst>
          </p:nvPr>
        </p:nvCxnSpPr>
        <p:spPr bwMode="auto">
          <a:xfrm>
            <a:off x="955675" y="5988050"/>
            <a:ext cx="1089660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B7D7D980-804B-42E0-8E4E-84CD5A7C1109}"/>
              </a:ext>
            </a:extLst>
          </p:cNvPr>
          <p:cNvCxnSpPr/>
          <p:nvPr>
            <p:custDataLst>
              <p:tags r:id="rId30"/>
            </p:custDataLst>
          </p:nvPr>
        </p:nvCxnSpPr>
        <p:spPr bwMode="auto">
          <a:xfrm flipH="1">
            <a:off x="917575" y="5165725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>
            <p:custDataLst>
              <p:tags r:id="rId31"/>
            </p:custDataLst>
          </p:nvPr>
        </p:nvCxnSpPr>
        <p:spPr bwMode="auto">
          <a:xfrm>
            <a:off x="11847513" y="1873250"/>
            <a:ext cx="0" cy="411480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>
            <p:custDataLst>
              <p:tags r:id="rId32"/>
            </p:custDataLst>
          </p:nvPr>
        </p:nvCxnSpPr>
        <p:spPr bwMode="auto">
          <a:xfrm>
            <a:off x="960438" y="1874838"/>
            <a:ext cx="10887075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>
            <p:custDataLst>
              <p:tags r:id="rId33"/>
            </p:custDataLst>
          </p:nvPr>
        </p:nvCxnSpPr>
        <p:spPr bwMode="auto">
          <a:xfrm>
            <a:off x="960438" y="1868488"/>
            <a:ext cx="0" cy="412432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548801ED-6D3F-E27C-D8C3-721DC175D40E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 flipH="1">
            <a:off x="917575" y="2695575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1" name="Straight Connector 1580"/>
          <p:cNvCxnSpPr/>
          <p:nvPr>
            <p:custDataLst>
              <p:tags r:id="rId35"/>
            </p:custDataLst>
          </p:nvPr>
        </p:nvCxnSpPr>
        <p:spPr bwMode="auto">
          <a:xfrm flipH="1">
            <a:off x="917575" y="5988050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0" name="Straight Connector 1079">
            <a:extLst>
              <a:ext uri="{FF2B5EF4-FFF2-40B4-BE49-F238E27FC236}">
                <a16:creationId xmlns:a16="http://schemas.microsoft.com/office/drawing/2014/main" id="{95D8ACD5-A3DA-69AF-24E7-441DE1AE62D7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 flipH="1">
            <a:off x="917575" y="3519488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2" name="Straight Connector 1081">
            <a:extLst>
              <a:ext uri="{FF2B5EF4-FFF2-40B4-BE49-F238E27FC236}">
                <a16:creationId xmlns:a16="http://schemas.microsoft.com/office/drawing/2014/main" id="{EDC1214C-CBC3-4D4A-28F1-3669F1AD12FF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 flipH="1">
            <a:off x="917575" y="1873250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8335AB76-3C0C-0155-4C74-D13843D76F67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 flipH="1">
            <a:off x="917575" y="4341813"/>
            <a:ext cx="42863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4" name="Text Placeholder 10">
            <a:extLst>
              <a:ext uri="{FF2B5EF4-FFF2-40B4-BE49-F238E27FC236}">
                <a16:creationId xmlns:a16="http://schemas.microsoft.com/office/drawing/2014/main" id="{52736265-1DF2-3103-41D8-F6AAF909287C}"/>
              </a:ext>
            </a:extLst>
          </p:cNvPr>
          <p:cNvSpPr txBox="1">
            <a:spLocks/>
          </p:cNvSpPr>
          <p:nvPr>
            <p:custDataLst>
              <p:tags r:id="rId39"/>
            </p:custDataLst>
          </p:nvPr>
        </p:nvSpPr>
        <p:spPr bwMode="gray">
          <a:xfrm>
            <a:off x="579438" y="4265613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36D650F-631C-4631-82C4-D9AAB522C695}" type="datetime'4''''''''''''0''''''''%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40%</a:t>
            </a:fld>
            <a:endParaRPr lang="en-US" sz="1000" dirty="0"/>
          </a:p>
        </p:txBody>
      </p:sp>
      <p:sp>
        <p:nvSpPr>
          <p:cNvPr id="1073" name="Text Placeholder 10">
            <a:extLst>
              <a:ext uri="{FF2B5EF4-FFF2-40B4-BE49-F238E27FC236}">
                <a16:creationId xmlns:a16="http://schemas.microsoft.com/office/drawing/2014/main" id="{CEF80C49-A601-C864-710E-4339A6A470BF}"/>
              </a:ext>
            </a:extLst>
          </p:cNvPr>
          <p:cNvSpPr txBox="1">
            <a:spLocks/>
          </p:cNvSpPr>
          <p:nvPr>
            <p:custDataLst>
              <p:tags r:id="rId40"/>
            </p:custDataLst>
          </p:nvPr>
        </p:nvSpPr>
        <p:spPr bwMode="gray">
          <a:xfrm>
            <a:off x="579438" y="508952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C65D8F5-E2B1-4B8D-B5C5-B21640233E34}" type="datetime'''''''''''''2''''''''''''''''''''''''''''''0''''''''''''''''%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20%</a:t>
            </a:fld>
            <a:endParaRPr lang="en-US" sz="1000" dirty="0"/>
          </a:p>
        </p:txBody>
      </p:sp>
      <p:sp>
        <p:nvSpPr>
          <p:cNvPr id="1076" name="Text Placeholder 10">
            <a:extLst>
              <a:ext uri="{FF2B5EF4-FFF2-40B4-BE49-F238E27FC236}">
                <a16:creationId xmlns:a16="http://schemas.microsoft.com/office/drawing/2014/main" id="{8D7A59AF-F32A-33D9-3F22-208DB08C63EE}"/>
              </a:ext>
            </a:extLst>
          </p:cNvPr>
          <p:cNvSpPr txBox="1">
            <a:spLocks/>
          </p:cNvSpPr>
          <p:nvPr>
            <p:custDataLst>
              <p:tags r:id="rId41"/>
            </p:custDataLst>
          </p:nvPr>
        </p:nvSpPr>
        <p:spPr bwMode="gray">
          <a:xfrm>
            <a:off x="579438" y="2619375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CD4CD07-9E3C-463E-AB99-77CDA2AE4C8D}" type="datetime'''''''''''''80''''''''''''''''''''''''''%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80%</a:t>
            </a:fld>
            <a:endParaRPr lang="en-US" sz="1000" dirty="0"/>
          </a:p>
        </p:txBody>
      </p:sp>
      <p:sp>
        <p:nvSpPr>
          <p:cNvPr id="157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649288" y="5911850"/>
            <a:ext cx="1825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D9ACE5C-7DF0-49AF-96B3-17DF3600572D}" type="datetime'''''''''''''''0''''''''%'''''">
              <a:rPr lang="en-US" altLang="en-US" sz="10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US" sz="1000" dirty="0"/>
          </a:p>
        </p:txBody>
      </p:sp>
      <p:sp>
        <p:nvSpPr>
          <p:cNvPr id="1077" name="Text Placeholder 10">
            <a:extLst>
              <a:ext uri="{FF2B5EF4-FFF2-40B4-BE49-F238E27FC236}">
                <a16:creationId xmlns:a16="http://schemas.microsoft.com/office/drawing/2014/main" id="{CD55C506-6B26-6949-8C63-6B06457AF156}"/>
              </a:ext>
            </a:extLst>
          </p:cNvPr>
          <p:cNvSpPr txBox="1">
            <a:spLocks/>
          </p:cNvSpPr>
          <p:nvPr>
            <p:custDataLst>
              <p:tags r:id="rId43"/>
            </p:custDataLst>
          </p:nvPr>
        </p:nvSpPr>
        <p:spPr bwMode="gray">
          <a:xfrm>
            <a:off x="509588" y="1797050"/>
            <a:ext cx="3222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B0EAAAE-E156-4160-9A0D-90C5BEF68C15}" type="datetime'1''''0''''''''''''''''0''''''%''''''''''''''''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100%</a:t>
            </a:fld>
            <a:endParaRPr lang="en-US" sz="1000" dirty="0"/>
          </a:p>
        </p:txBody>
      </p:sp>
      <p:sp>
        <p:nvSpPr>
          <p:cNvPr id="1075" name="Text Placeholder 10">
            <a:extLst>
              <a:ext uri="{FF2B5EF4-FFF2-40B4-BE49-F238E27FC236}">
                <a16:creationId xmlns:a16="http://schemas.microsoft.com/office/drawing/2014/main" id="{C8BAD404-BDCE-1D1E-7F3E-1756E14C0C19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 bwMode="gray">
          <a:xfrm>
            <a:off x="579438" y="3443288"/>
            <a:ext cx="25241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7884008-AFF1-4DF2-BAEF-09F587AC0860}" type="datetime'''''''''''''''''6''''''''''''''''''''''''''''''''''0%'''''''''">
              <a:rPr lang="en-US" altLang="en-US" sz="1000" smtClean="0">
                <a:effectLst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60%</a:t>
            </a:fld>
            <a:endParaRPr lang="en-US" sz="1000" dirty="0"/>
          </a:p>
        </p:txBody>
      </p:sp>
      <p:sp>
        <p:nvSpPr>
          <p:cNvPr id="1569" name="Text Placeholder 10">
            <a:extLst>
              <a:ext uri="{FF2B5EF4-FFF2-40B4-BE49-F238E27FC236}">
                <a16:creationId xmlns:a16="http://schemas.microsoft.com/office/drawing/2014/main" id="{2128052E-9899-561C-0DDA-D1118FE333EC}"/>
              </a:ext>
            </a:extLst>
          </p:cNvPr>
          <p:cNvSpPr txBox="1">
            <a:spLocks/>
          </p:cNvSpPr>
          <p:nvPr>
            <p:custDataLst>
              <p:tags r:id="rId45"/>
            </p:custDataLst>
          </p:nvPr>
        </p:nvSpPr>
        <p:spPr bwMode="gray">
          <a:xfrm>
            <a:off x="7413625" y="1881188"/>
            <a:ext cx="18049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Agricultural fuel combustion </a:t>
            </a:r>
            <a:fld id="{24BFA137-5F81-48F0-8842-782D8FFD19B9}" type="datetime'''''4''''''''''''''''''''''''''''''''''''''''''''''''%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000" dirty="0"/>
          </a:p>
        </p:txBody>
      </p:sp>
      <p:sp>
        <p:nvSpPr>
          <p:cNvPr id="1570" name="Text Placeholder 10">
            <a:extLst>
              <a:ext uri="{FF2B5EF4-FFF2-40B4-BE49-F238E27FC236}">
                <a16:creationId xmlns:a16="http://schemas.microsoft.com/office/drawing/2014/main" id="{4F5D7178-A979-BFCC-46D5-D3FB5D2D5283}"/>
              </a:ext>
            </a:extLst>
          </p:cNvPr>
          <p:cNvSpPr txBox="1">
            <a:spLocks/>
          </p:cNvSpPr>
          <p:nvPr>
            <p:custDataLst>
              <p:tags r:id="rId46"/>
            </p:custDataLst>
          </p:nvPr>
        </p:nvSpPr>
        <p:spPr bwMode="gray">
          <a:xfrm>
            <a:off x="8029575" y="3865563"/>
            <a:ext cx="57308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Crops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64AAA86-34E6-4571-A914-A12B078E190A}" type="datetime'''''''''2''8''''''''''''''''''''''''%''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28%</a:t>
            </a:fld>
            <a:endParaRPr lang="en-US" sz="1400" dirty="0"/>
          </a:p>
        </p:txBody>
      </p:sp>
      <p:sp>
        <p:nvSpPr>
          <p:cNvPr id="1565" name="Text Placeholder 10">
            <a:extLst>
              <a:ext uri="{FF2B5EF4-FFF2-40B4-BE49-F238E27FC236}">
                <a16:creationId xmlns:a16="http://schemas.microsoft.com/office/drawing/2014/main" id="{898D2340-1062-C53B-516F-363EB94CA828}"/>
              </a:ext>
            </a:extLst>
          </p:cNvPr>
          <p:cNvSpPr txBox="1">
            <a:spLocks/>
          </p:cNvSpPr>
          <p:nvPr>
            <p:custDataLst>
              <p:tags r:id="rId47"/>
            </p:custDataLst>
          </p:nvPr>
        </p:nvSpPr>
        <p:spPr bwMode="gray">
          <a:xfrm>
            <a:off x="5367338" y="1895476"/>
            <a:ext cx="574675" cy="127000"/>
          </a:xfrm>
          <a:prstGeom prst="rect">
            <a:avLst/>
          </a:prstGeom>
          <a:solidFill>
            <a:srgbClr val="DACFF1"/>
          </a:solidFill>
          <a:ln>
            <a:noFill/>
          </a:ln>
          <a:effectLst/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Oil 4%</a:t>
            </a:r>
            <a:endParaRPr lang="en-US" sz="1000" dirty="0"/>
          </a:p>
        </p:txBody>
      </p:sp>
      <p:sp>
        <p:nvSpPr>
          <p:cNvPr id="1571" name="Text Placeholder 10">
            <a:extLst>
              <a:ext uri="{FF2B5EF4-FFF2-40B4-BE49-F238E27FC236}">
                <a16:creationId xmlns:a16="http://schemas.microsoft.com/office/drawing/2014/main" id="{6D361162-997C-8F29-58E6-6428C3F7521E}"/>
              </a:ext>
            </a:extLst>
          </p:cNvPr>
          <p:cNvSpPr txBox="1">
            <a:spLocks/>
          </p:cNvSpPr>
          <p:nvPr>
            <p:custDataLst>
              <p:tags r:id="rId48"/>
            </p:custDataLst>
          </p:nvPr>
        </p:nvSpPr>
        <p:spPr bwMode="gray">
          <a:xfrm>
            <a:off x="7416800" y="2187575"/>
            <a:ext cx="1798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Land use, land-use change, and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forestry </a:t>
            </a:r>
            <a:fld id="{DF6483F7-D619-43EE-B304-939057D3C313}" type="datetime'''''''1''''''''''''''4''''''''''''''''%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14%</a:t>
            </a:fld>
            <a:endParaRPr lang="en-US" sz="1000" dirty="0"/>
          </a:p>
        </p:txBody>
      </p:sp>
      <p:sp>
        <p:nvSpPr>
          <p:cNvPr id="163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9"/>
            </p:custDataLst>
          </p:nvPr>
        </p:nvSpPr>
        <p:spPr bwMode="auto">
          <a:xfrm>
            <a:off x="509588" y="1106488"/>
            <a:ext cx="31432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/>
              <a:t>CO</a:t>
            </a:r>
            <a:r>
              <a:rPr lang="en-US" altLang="en-US" sz="1200" b="1" baseline="-25000" dirty="0"/>
              <a:t>2</a:t>
            </a:r>
            <a:r>
              <a:rPr lang="en-US" altLang="en-US" sz="1200" b="1" dirty="0"/>
              <a:t>e emissions in 2021: 50.1 billion tonnes</a:t>
            </a:r>
          </a:p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endParaRPr lang="en-US" sz="1200" b="1" baseline="-25000" dirty="0"/>
          </a:p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endParaRPr lang="en-US" sz="1200" b="1" baseline="-25000" dirty="0"/>
          </a:p>
        </p:txBody>
      </p:sp>
      <p:sp>
        <p:nvSpPr>
          <p:cNvPr id="1572" name="Text Placeholder 10">
            <a:extLst>
              <a:ext uri="{FF2B5EF4-FFF2-40B4-BE49-F238E27FC236}">
                <a16:creationId xmlns:a16="http://schemas.microsoft.com/office/drawing/2014/main" id="{A8848462-2FFF-433F-F7B9-8CBBEC5AFED5}"/>
              </a:ext>
            </a:extLst>
          </p:cNvPr>
          <p:cNvSpPr txBox="1">
            <a:spLocks/>
          </p:cNvSpPr>
          <p:nvPr>
            <p:custDataLst>
              <p:tags r:id="rId50"/>
            </p:custDataLst>
          </p:nvPr>
        </p:nvSpPr>
        <p:spPr bwMode="gray">
          <a:xfrm>
            <a:off x="7896224" y="5105400"/>
            <a:ext cx="83978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Livestock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A8F9C34-7FC4-4C0F-944F-6556EAB0B23B}" type="datetime'''''''''''''''3''''''''''''''''''''''3''''''%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33%</a:t>
            </a:fld>
            <a:endParaRPr lang="en-US" sz="1400" dirty="0"/>
          </a:p>
        </p:txBody>
      </p:sp>
      <p:sp>
        <p:nvSpPr>
          <p:cNvPr id="1564" name="Text Placeholder 10">
            <a:extLst>
              <a:ext uri="{FF2B5EF4-FFF2-40B4-BE49-F238E27FC236}">
                <a16:creationId xmlns:a16="http://schemas.microsoft.com/office/drawing/2014/main" id="{D5149D73-8236-D8BD-42F5-E159F8AFCFE6}"/>
              </a:ext>
            </a:extLst>
          </p:cNvPr>
          <p:cNvSpPr txBox="1">
            <a:spLocks/>
          </p:cNvSpPr>
          <p:nvPr>
            <p:custDataLst>
              <p:tags r:id="rId51"/>
            </p:custDataLst>
          </p:nvPr>
        </p:nvSpPr>
        <p:spPr bwMode="gray">
          <a:xfrm>
            <a:off x="5151438" y="2287588"/>
            <a:ext cx="10064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Natural gas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5B5482C-213F-48D1-99DC-180D710965C4}" type="datetime'''''''''''''2''''''''''''2''''''''%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22%</a:t>
            </a:fld>
            <a:endParaRPr lang="en-US" sz="1400" dirty="0"/>
          </a:p>
        </p:txBody>
      </p:sp>
      <p:sp>
        <p:nvSpPr>
          <p:cNvPr id="1573" name="Text Placeholder 10">
            <a:extLst>
              <a:ext uri="{FF2B5EF4-FFF2-40B4-BE49-F238E27FC236}">
                <a16:creationId xmlns:a16="http://schemas.microsoft.com/office/drawing/2014/main" id="{703DC718-95CB-AFC2-5FCD-E72AB6E9A521}"/>
              </a:ext>
            </a:extLst>
          </p:cNvPr>
          <p:cNvSpPr txBox="1">
            <a:spLocks/>
          </p:cNvSpPr>
          <p:nvPr>
            <p:custDataLst>
              <p:tags r:id="rId52"/>
            </p:custDataLst>
          </p:nvPr>
        </p:nvSpPr>
        <p:spPr bwMode="gray">
          <a:xfrm>
            <a:off x="8016875" y="2859088"/>
            <a:ext cx="5969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Waste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E1F7CCA-9F72-4D3B-871C-2CC719B7BF71}" type="datetime'2''''''''''''''''''''''''''''''''''1''''''''''''%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en-US" sz="1400" dirty="0"/>
          </a:p>
        </p:txBody>
      </p:sp>
      <p:sp>
        <p:nvSpPr>
          <p:cNvPr id="1568" name="Text Placeholder 10">
            <a:extLst>
              <a:ext uri="{FF2B5EF4-FFF2-40B4-BE49-F238E27FC236}">
                <a16:creationId xmlns:a16="http://schemas.microsoft.com/office/drawing/2014/main" id="{2774105C-CA80-27AD-A11F-4C956DBAB63A}"/>
              </a:ext>
            </a:extLst>
          </p:cNvPr>
          <p:cNvSpPr txBox="1">
            <a:spLocks/>
          </p:cNvSpPr>
          <p:nvPr>
            <p:custDataLst>
              <p:tags r:id="rId53"/>
            </p:custDataLst>
          </p:nvPr>
        </p:nvSpPr>
        <p:spPr bwMode="auto">
          <a:xfrm>
            <a:off x="7054850" y="6046788"/>
            <a:ext cx="25225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90E7BAC-3AC2-4FD4-8BE2-D794F46307BE}" type="datetime'Agr''i''cultur''e, l''''''''''and use'','' and ''w''a''st''e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Agriculture, land use, and waste</a:t>
            </a:fld>
            <a:endParaRPr lang="en-US" sz="1400" dirty="0"/>
          </a:p>
        </p:txBody>
      </p:sp>
      <p:sp>
        <p:nvSpPr>
          <p:cNvPr id="1562" name="Text Placeholder 10">
            <a:extLst>
              <a:ext uri="{FF2B5EF4-FFF2-40B4-BE49-F238E27FC236}">
                <a16:creationId xmlns:a16="http://schemas.microsoft.com/office/drawing/2014/main" id="{1A113361-376A-449D-397A-49A77139586B}"/>
              </a:ext>
            </a:extLst>
          </p:cNvPr>
          <p:cNvSpPr txBox="1">
            <a:spLocks/>
          </p:cNvSpPr>
          <p:nvPr>
            <p:custDataLst>
              <p:tags r:id="rId54"/>
            </p:custDataLst>
          </p:nvPr>
        </p:nvSpPr>
        <p:spPr bwMode="auto">
          <a:xfrm>
            <a:off x="5033963" y="6046788"/>
            <a:ext cx="1241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F32E655-1C95-4A37-8DFF-974C99C09773}" type="datetime'''''''''''''''''Po''''''wer'''' ''''''and'' h''''''e''''at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Power and heat</a:t>
            </a:fld>
            <a:endParaRPr lang="en-US" sz="1400" dirty="0"/>
          </a:p>
        </p:txBody>
      </p:sp>
      <p:sp>
        <p:nvSpPr>
          <p:cNvPr id="1576" name="Text Placeholder 10">
            <a:extLst>
              <a:ext uri="{FF2B5EF4-FFF2-40B4-BE49-F238E27FC236}">
                <a16:creationId xmlns:a16="http://schemas.microsoft.com/office/drawing/2014/main" id="{3D114994-DC04-BA98-8F47-4BAD7BBF1215}"/>
              </a:ext>
            </a:extLst>
          </p:cNvPr>
          <p:cNvSpPr txBox="1">
            <a:spLocks/>
          </p:cNvSpPr>
          <p:nvPr>
            <p:custDataLst>
              <p:tags r:id="rId55"/>
            </p:custDataLst>
          </p:nvPr>
        </p:nvSpPr>
        <p:spPr bwMode="gray">
          <a:xfrm>
            <a:off x="9740899" y="2092325"/>
            <a:ext cx="9858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Aviation </a:t>
            </a:r>
            <a:fld id="{1205B696-16D5-4C6D-B245-1EDEEE2140EE}" type="datetime'''''''''''''''''9''''''''''''%''''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US" sz="1400" dirty="0"/>
          </a:p>
        </p:txBody>
      </p:sp>
      <p:sp>
        <p:nvSpPr>
          <p:cNvPr id="1552" name="Text Placeholder 10">
            <a:extLst>
              <a:ext uri="{FF2B5EF4-FFF2-40B4-BE49-F238E27FC236}">
                <a16:creationId xmlns:a16="http://schemas.microsoft.com/office/drawing/2014/main" id="{F821591B-0D70-73FB-3F36-10E7C08D20C4}"/>
              </a:ext>
            </a:extLst>
          </p:cNvPr>
          <p:cNvSpPr txBox="1">
            <a:spLocks/>
          </p:cNvSpPr>
          <p:nvPr>
            <p:custDataLst>
              <p:tags r:id="rId56"/>
            </p:custDataLst>
          </p:nvPr>
        </p:nvSpPr>
        <p:spPr bwMode="gray">
          <a:xfrm>
            <a:off x="2166938" y="3830638"/>
            <a:ext cx="7207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Cement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3A9F2B9-8D45-444E-96DE-CF98EC04F1CC}" type="datetime'''1''7''''''''''''''''''''''%''''''''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en-US" sz="1400" dirty="0"/>
          </a:p>
        </p:txBody>
      </p:sp>
      <p:sp>
        <p:nvSpPr>
          <p:cNvPr id="1577" name="Text Placeholder 10">
            <a:extLst>
              <a:ext uri="{FF2B5EF4-FFF2-40B4-BE49-F238E27FC236}">
                <a16:creationId xmlns:a16="http://schemas.microsoft.com/office/drawing/2014/main" id="{FE531458-91E2-781A-A4B4-030A6D4830FB}"/>
              </a:ext>
            </a:extLst>
          </p:cNvPr>
          <p:cNvSpPr txBox="1">
            <a:spLocks/>
          </p:cNvSpPr>
          <p:nvPr>
            <p:custDataLst>
              <p:tags r:id="rId57"/>
            </p:custDataLst>
          </p:nvPr>
        </p:nvSpPr>
        <p:spPr bwMode="gray">
          <a:xfrm>
            <a:off x="9740900" y="2495550"/>
            <a:ext cx="9842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Marine </a:t>
            </a:r>
            <a:fld id="{4A8C4993-495B-435A-AF62-A11F071E9550}" type="datetime'''1''''''''''''''''''1''''''''%''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11%</a:t>
            </a:fld>
            <a:endParaRPr lang="en-US" sz="1400" dirty="0"/>
          </a:p>
        </p:txBody>
      </p:sp>
      <p:sp>
        <p:nvSpPr>
          <p:cNvPr id="1563" name="Text Placeholder 10">
            <a:extLst>
              <a:ext uri="{FF2B5EF4-FFF2-40B4-BE49-F238E27FC236}">
                <a16:creationId xmlns:a16="http://schemas.microsoft.com/office/drawing/2014/main" id="{2FA6937D-2F90-8B70-30F5-3E31ADBF2A04}"/>
              </a:ext>
            </a:extLst>
          </p:cNvPr>
          <p:cNvSpPr txBox="1">
            <a:spLocks/>
          </p:cNvSpPr>
          <p:nvPr>
            <p:custDataLst>
              <p:tags r:id="rId58"/>
            </p:custDataLst>
          </p:nvPr>
        </p:nvSpPr>
        <p:spPr bwMode="gray">
          <a:xfrm>
            <a:off x="5422900" y="4259263"/>
            <a:ext cx="46513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Coal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8A24E35-9446-4BB8-B7A0-3A76D057CE64}" type="datetime'''''''''''74''''''''''''''''''''%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74%</a:t>
            </a:fld>
            <a:endParaRPr lang="en-US" sz="1400" dirty="0"/>
          </a:p>
        </p:txBody>
      </p:sp>
      <p:sp>
        <p:nvSpPr>
          <p:cNvPr id="1578" name="Text Placeholder 10">
            <a:extLst>
              <a:ext uri="{FF2B5EF4-FFF2-40B4-BE49-F238E27FC236}">
                <a16:creationId xmlns:a16="http://schemas.microsoft.com/office/drawing/2014/main" id="{462B2F53-CC90-C3E6-63AC-58BCBD6B0512}"/>
              </a:ext>
            </a:extLst>
          </p:cNvPr>
          <p:cNvSpPr txBox="1">
            <a:spLocks/>
          </p:cNvSpPr>
          <p:nvPr>
            <p:custDataLst>
              <p:tags r:id="rId59"/>
            </p:custDataLst>
          </p:nvPr>
        </p:nvSpPr>
        <p:spPr bwMode="gray">
          <a:xfrm>
            <a:off x="9539289" y="1897063"/>
            <a:ext cx="568325" cy="152400"/>
          </a:xfrm>
          <a:prstGeom prst="rect">
            <a:avLst/>
          </a:prstGeom>
          <a:solidFill>
            <a:srgbClr val="BFEAE6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Other </a:t>
            </a:r>
            <a:fld id="{CBB3C96A-3E16-49B1-9914-F4DEF68E3AE9}" type="datetime'''''''''''''''''''''''''''''''2''''''%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en-US" sz="1000" dirty="0"/>
          </a:p>
        </p:txBody>
      </p:sp>
      <p:sp>
        <p:nvSpPr>
          <p:cNvPr id="1553" name="Text Placeholder 10">
            <a:extLst>
              <a:ext uri="{FF2B5EF4-FFF2-40B4-BE49-F238E27FC236}">
                <a16:creationId xmlns:a16="http://schemas.microsoft.com/office/drawing/2014/main" id="{F11EE243-1EF6-7127-376E-6A6308A8DFDC}"/>
              </a:ext>
            </a:extLst>
          </p:cNvPr>
          <p:cNvSpPr txBox="1">
            <a:spLocks/>
          </p:cNvSpPr>
          <p:nvPr>
            <p:custDataLst>
              <p:tags r:id="rId60"/>
            </p:custDataLst>
          </p:nvPr>
        </p:nvSpPr>
        <p:spPr bwMode="gray">
          <a:xfrm>
            <a:off x="2063750" y="2549525"/>
            <a:ext cx="928688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Chemicals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13%</a:t>
            </a:r>
          </a:p>
        </p:txBody>
      </p:sp>
      <p:sp>
        <p:nvSpPr>
          <p:cNvPr id="1580" name="Text Placeholder 10">
            <a:extLst>
              <a:ext uri="{FF2B5EF4-FFF2-40B4-BE49-F238E27FC236}">
                <a16:creationId xmlns:a16="http://schemas.microsoft.com/office/drawing/2014/main" id="{2035D547-84DA-3E3E-3224-7F66171ED37A}"/>
              </a:ext>
            </a:extLst>
          </p:cNvPr>
          <p:cNvSpPr txBox="1">
            <a:spLocks/>
          </p:cNvSpPr>
          <p:nvPr>
            <p:custDataLst>
              <p:tags r:id="rId61"/>
            </p:custDataLst>
          </p:nvPr>
        </p:nvSpPr>
        <p:spPr bwMode="gray">
          <a:xfrm>
            <a:off x="10409238" y="1908514"/>
            <a:ext cx="471488" cy="152400"/>
          </a:xfrm>
          <a:prstGeom prst="rect">
            <a:avLst/>
          </a:prstGeom>
          <a:solidFill>
            <a:srgbClr val="BFEAE6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Rail </a:t>
            </a:r>
            <a:fld id="{D1BF9067-FDB8-47B7-95AC-7E919B941760}" type="datetime'''''''''''''''''1%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1%</a:t>
            </a:fld>
            <a:endParaRPr lang="en-US" sz="1000" dirty="0"/>
          </a:p>
        </p:txBody>
      </p:sp>
      <p:sp>
        <p:nvSpPr>
          <p:cNvPr id="1551" name="Text Placeholder 10">
            <a:extLst>
              <a:ext uri="{FF2B5EF4-FFF2-40B4-BE49-F238E27FC236}">
                <a16:creationId xmlns:a16="http://schemas.microsoft.com/office/drawing/2014/main" id="{25ADD882-F576-79DD-CB61-D2D35BF52E53}"/>
              </a:ext>
            </a:extLst>
          </p:cNvPr>
          <p:cNvSpPr txBox="1">
            <a:spLocks/>
          </p:cNvSpPr>
          <p:nvPr>
            <p:custDataLst>
              <p:tags r:id="rId62"/>
            </p:custDataLst>
          </p:nvPr>
        </p:nvSpPr>
        <p:spPr bwMode="auto">
          <a:xfrm>
            <a:off x="2212975" y="6046788"/>
            <a:ext cx="63023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06E1E87-E6E8-4ED6-AEB5-688656A76A5D}" type="datetime'''''''''''''''''''I''''n''d''u''''s''t''''''''ry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Industry</a:t>
            </a:fld>
            <a:endParaRPr lang="en-US" sz="1400" dirty="0"/>
          </a:p>
        </p:txBody>
      </p:sp>
      <p:sp>
        <p:nvSpPr>
          <p:cNvPr id="1582" name="Text Placeholder 10">
            <a:extLst>
              <a:ext uri="{FF2B5EF4-FFF2-40B4-BE49-F238E27FC236}">
                <a16:creationId xmlns:a16="http://schemas.microsoft.com/office/drawing/2014/main" id="{5690018E-598F-1CE4-7C91-81CDB27B061C}"/>
              </a:ext>
            </a:extLst>
          </p:cNvPr>
          <p:cNvSpPr txBox="1">
            <a:spLocks/>
          </p:cNvSpPr>
          <p:nvPr>
            <p:custDataLst>
              <p:tags r:id="rId63"/>
            </p:custDataLst>
          </p:nvPr>
        </p:nvSpPr>
        <p:spPr bwMode="gray">
          <a:xfrm>
            <a:off x="9971088" y="4194175"/>
            <a:ext cx="5238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Road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AAA54B3-C68F-447B-BFA1-B21BAF88045E}" type="datetime'''''''''''''77''''%''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77%</a:t>
            </a:fld>
            <a:endParaRPr lang="en-US" sz="1400" dirty="0"/>
          </a:p>
        </p:txBody>
      </p:sp>
      <p:sp>
        <p:nvSpPr>
          <p:cNvPr id="1575" name="Text Placeholder 10">
            <a:extLst>
              <a:ext uri="{FF2B5EF4-FFF2-40B4-BE49-F238E27FC236}">
                <a16:creationId xmlns:a16="http://schemas.microsoft.com/office/drawing/2014/main" id="{5A74C575-E2EF-7568-F13C-0817744D0FDB}"/>
              </a:ext>
            </a:extLst>
          </p:cNvPr>
          <p:cNvSpPr txBox="1">
            <a:spLocks/>
          </p:cNvSpPr>
          <p:nvPr>
            <p:custDataLst>
              <p:tags r:id="rId64"/>
            </p:custDataLst>
          </p:nvPr>
        </p:nvSpPr>
        <p:spPr bwMode="auto">
          <a:xfrm>
            <a:off x="9858375" y="6046788"/>
            <a:ext cx="7508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4BC13B7-73CA-4B9F-90FE-5C09656391BC}" type="datetime'''''''''''''''''''''Tran''''''s''p''''o''''''rt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Transport</a:t>
            </a:fld>
            <a:endParaRPr lang="en-US" sz="1400" dirty="0"/>
          </a:p>
        </p:txBody>
      </p:sp>
      <p:sp>
        <p:nvSpPr>
          <p:cNvPr id="1560" name="Text Placeholder 10">
            <a:extLst>
              <a:ext uri="{FF2B5EF4-FFF2-40B4-BE49-F238E27FC236}">
                <a16:creationId xmlns:a16="http://schemas.microsoft.com/office/drawing/2014/main" id="{D7127150-456C-198E-BFA0-83A173C76D4B}"/>
              </a:ext>
            </a:extLst>
          </p:cNvPr>
          <p:cNvSpPr txBox="1">
            <a:spLocks/>
          </p:cNvSpPr>
          <p:nvPr>
            <p:custDataLst>
              <p:tags r:id="rId65"/>
            </p:custDataLst>
          </p:nvPr>
        </p:nvSpPr>
        <p:spPr bwMode="gray">
          <a:xfrm>
            <a:off x="2028825" y="4559300"/>
            <a:ext cx="9969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Oil and gas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20%</a:t>
            </a:r>
          </a:p>
        </p:txBody>
      </p:sp>
      <p:sp>
        <p:nvSpPr>
          <p:cNvPr id="1585" name="Text Placeholder 10">
            <a:extLst>
              <a:ext uri="{FF2B5EF4-FFF2-40B4-BE49-F238E27FC236}">
                <a16:creationId xmlns:a16="http://schemas.microsoft.com/office/drawing/2014/main" id="{B8E6E18C-4D47-2BC7-9519-7231A6CD541E}"/>
              </a:ext>
            </a:extLst>
          </p:cNvPr>
          <p:cNvSpPr txBox="1">
            <a:spLocks/>
          </p:cNvSpPr>
          <p:nvPr>
            <p:custDataLst>
              <p:tags r:id="rId66"/>
            </p:custDataLst>
          </p:nvPr>
        </p:nvSpPr>
        <p:spPr bwMode="gray">
          <a:xfrm>
            <a:off x="11075988" y="2074863"/>
            <a:ext cx="750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Commercial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combustion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EAAA7AA-A5F8-4109-B7B3-A3E6313E6BDF}" type="datetime'''''''''''''''2''''''''''''''''''''''''1''''%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en-US" sz="1000" dirty="0"/>
          </a:p>
        </p:txBody>
      </p:sp>
      <p:sp>
        <p:nvSpPr>
          <p:cNvPr id="1554" name="Text Placeholder 10">
            <a:extLst>
              <a:ext uri="{FF2B5EF4-FFF2-40B4-BE49-F238E27FC236}">
                <a16:creationId xmlns:a16="http://schemas.microsoft.com/office/drawing/2014/main" id="{B3CA47F4-B3C5-7AFB-90BC-72947A72B0F9}"/>
              </a:ext>
            </a:extLst>
          </p:cNvPr>
          <p:cNvSpPr txBox="1">
            <a:spLocks/>
          </p:cNvSpPr>
          <p:nvPr>
            <p:custDataLst>
              <p:tags r:id="rId67"/>
            </p:custDataLst>
          </p:nvPr>
        </p:nvSpPr>
        <p:spPr bwMode="gray">
          <a:xfrm>
            <a:off x="1560513" y="2260600"/>
            <a:ext cx="19351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Commercial combustion 7%</a:t>
            </a:r>
            <a:endParaRPr lang="en-US" sz="1000" dirty="0"/>
          </a:p>
        </p:txBody>
      </p:sp>
      <p:sp>
        <p:nvSpPr>
          <p:cNvPr id="1586" name="Text Placeholder 10">
            <a:extLst>
              <a:ext uri="{FF2B5EF4-FFF2-40B4-BE49-F238E27FC236}">
                <a16:creationId xmlns:a16="http://schemas.microsoft.com/office/drawing/2014/main" id="{F012105E-2400-4C5B-0901-581167EA2C88}"/>
              </a:ext>
            </a:extLst>
          </p:cNvPr>
          <p:cNvSpPr txBox="1">
            <a:spLocks/>
          </p:cNvSpPr>
          <p:nvPr>
            <p:custDataLst>
              <p:tags r:id="rId68"/>
            </p:custDataLst>
          </p:nvPr>
        </p:nvSpPr>
        <p:spPr bwMode="gray">
          <a:xfrm>
            <a:off x="11096626" y="2951163"/>
            <a:ext cx="709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HFCs from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/>
              <a:t>r</a:t>
            </a:r>
            <a:r>
              <a:rPr lang="en-US" altLang="en-US" sz="1000" dirty="0">
                <a:effectLst/>
              </a:rPr>
              <a:t>efrigeration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and A/C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 </a:t>
            </a:r>
            <a:fld id="{E67BD45A-F991-4A77-A928-538CFD79D066}" type="datetime'''''''''''''''''''2''''5''''''''''%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25%</a:t>
            </a:fld>
            <a:endParaRPr lang="en-US" sz="1000" dirty="0"/>
          </a:p>
        </p:txBody>
      </p:sp>
      <p:sp>
        <p:nvSpPr>
          <p:cNvPr id="1559" name="Text Placeholder 10">
            <a:extLst>
              <a:ext uri="{FF2B5EF4-FFF2-40B4-BE49-F238E27FC236}">
                <a16:creationId xmlns:a16="http://schemas.microsoft.com/office/drawing/2014/main" id="{884AD1CD-80EF-882A-EA27-BA9C95322C91}"/>
              </a:ext>
            </a:extLst>
          </p:cNvPr>
          <p:cNvSpPr txBox="1">
            <a:spLocks/>
          </p:cNvSpPr>
          <p:nvPr>
            <p:custDataLst>
              <p:tags r:id="rId69"/>
            </p:custDataLst>
          </p:nvPr>
        </p:nvSpPr>
        <p:spPr bwMode="gray">
          <a:xfrm>
            <a:off x="2170113" y="2044700"/>
            <a:ext cx="7159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Refining </a:t>
            </a:r>
            <a:fld id="{9787CADD-60C0-4C6E-9BD2-281BF0E385EC}" type="datetime'''''4''''''''%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4%</a:t>
            </a:fld>
            <a:endParaRPr lang="en-US" sz="1000" dirty="0"/>
          </a:p>
        </p:txBody>
      </p:sp>
      <p:sp>
        <p:nvSpPr>
          <p:cNvPr id="1587" name="Text Placeholder 10">
            <a:extLst>
              <a:ext uri="{FF2B5EF4-FFF2-40B4-BE49-F238E27FC236}">
                <a16:creationId xmlns:a16="http://schemas.microsoft.com/office/drawing/2014/main" id="{4EC61C41-D83D-CF49-8B65-067125FA4566}"/>
              </a:ext>
            </a:extLst>
          </p:cNvPr>
          <p:cNvSpPr txBox="1">
            <a:spLocks/>
          </p:cNvSpPr>
          <p:nvPr>
            <p:custDataLst>
              <p:tags r:id="rId70"/>
            </p:custDataLst>
          </p:nvPr>
        </p:nvSpPr>
        <p:spPr bwMode="gray">
          <a:xfrm>
            <a:off x="11131550" y="4378325"/>
            <a:ext cx="638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 vert="eaVert" wrap="none" lIns="0" tIns="25400" rIns="0" bIns="2540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Residential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effectLst/>
              </a:rPr>
              <a:t>combustion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8C19F76-DEEA-4141-9B6D-ED3E2084EAC4}" type="datetime'5''''''''''''''''4%''''''''''''''''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54%</a:t>
            </a:fld>
            <a:endParaRPr lang="en-US" sz="1400" dirty="0"/>
          </a:p>
        </p:txBody>
      </p:sp>
      <p:sp>
        <p:nvSpPr>
          <p:cNvPr id="1584" name="Text Placeholder 10">
            <a:extLst>
              <a:ext uri="{FF2B5EF4-FFF2-40B4-BE49-F238E27FC236}">
                <a16:creationId xmlns:a16="http://schemas.microsoft.com/office/drawing/2014/main" id="{15B80C19-1344-8A12-D2B9-E00BD6DA812A}"/>
              </a:ext>
            </a:extLst>
          </p:cNvPr>
          <p:cNvSpPr txBox="1">
            <a:spLocks/>
          </p:cNvSpPr>
          <p:nvPr>
            <p:custDataLst>
              <p:tags r:id="rId71"/>
            </p:custDataLst>
          </p:nvPr>
        </p:nvSpPr>
        <p:spPr bwMode="auto">
          <a:xfrm>
            <a:off x="11090275" y="6046788"/>
            <a:ext cx="7207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F4E44A9-10A9-4EF3-9B53-72D2B58EBF3B}" type="datetime'''''''''''''''''''''B''''u''''ildi''''''n''g''''''''''''''s'">
              <a:rPr lang="en-US" altLang="en-US" sz="14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Buildings</a:t>
            </a:fld>
            <a:endParaRPr lang="en-US" sz="1400" dirty="0"/>
          </a:p>
        </p:txBody>
      </p:sp>
      <p:sp>
        <p:nvSpPr>
          <p:cNvPr id="1561" name="Text Placeholder 10">
            <a:extLst>
              <a:ext uri="{FF2B5EF4-FFF2-40B4-BE49-F238E27FC236}">
                <a16:creationId xmlns:a16="http://schemas.microsoft.com/office/drawing/2014/main" id="{40202E10-E5BE-81CB-52C6-A4B5796FB3E7}"/>
              </a:ext>
            </a:extLst>
          </p:cNvPr>
          <p:cNvSpPr txBox="1">
            <a:spLocks/>
          </p:cNvSpPr>
          <p:nvPr>
            <p:custDataLst>
              <p:tags r:id="rId72"/>
            </p:custDataLst>
          </p:nvPr>
        </p:nvSpPr>
        <p:spPr bwMode="gray">
          <a:xfrm>
            <a:off x="2324100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B1BB6DB-7D86-40E0-A54C-0FD7D9B49E80}" type="datetime'2''''''''''''9''%'''''''">
              <a:rPr lang="en-US" altLang="en-US" sz="1400" smtClean="0"/>
              <a:pPr/>
              <a:t>29%</a:t>
            </a:fld>
            <a:endParaRPr lang="en-US" sz="1400" dirty="0"/>
          </a:p>
        </p:txBody>
      </p:sp>
      <p:sp>
        <p:nvSpPr>
          <p:cNvPr id="1567" name="Text Placeholder 10">
            <a:extLst>
              <a:ext uri="{FF2B5EF4-FFF2-40B4-BE49-F238E27FC236}">
                <a16:creationId xmlns:a16="http://schemas.microsoft.com/office/drawing/2014/main" id="{49AD8D45-36CD-E0D3-8139-64947C36A135}"/>
              </a:ext>
            </a:extLst>
          </p:cNvPr>
          <p:cNvSpPr txBox="1">
            <a:spLocks/>
          </p:cNvSpPr>
          <p:nvPr>
            <p:custDataLst>
              <p:tags r:id="rId73"/>
            </p:custDataLst>
          </p:nvPr>
        </p:nvSpPr>
        <p:spPr bwMode="gray">
          <a:xfrm>
            <a:off x="5451475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D87D1D7-BA4B-41B2-A0FA-F9FA81AF8702}" type="datetime'''''''''2''''''''''''''''''''''9''''%'''''''">
              <a:rPr lang="en-US" altLang="en-US" sz="1400" smtClean="0"/>
              <a:pPr/>
              <a:t>29%</a:t>
            </a:fld>
            <a:endParaRPr lang="en-US" sz="1400" dirty="0"/>
          </a:p>
        </p:txBody>
      </p:sp>
      <p:sp>
        <p:nvSpPr>
          <p:cNvPr id="1574" name="Text Placeholder 10">
            <a:extLst>
              <a:ext uri="{FF2B5EF4-FFF2-40B4-BE49-F238E27FC236}">
                <a16:creationId xmlns:a16="http://schemas.microsoft.com/office/drawing/2014/main" id="{BEBC3FD3-DFC8-4207-E01A-FED6F62DEF3B}"/>
              </a:ext>
            </a:extLst>
          </p:cNvPr>
          <p:cNvSpPr txBox="1">
            <a:spLocks/>
          </p:cNvSpPr>
          <p:nvPr>
            <p:custDataLst>
              <p:tags r:id="rId74"/>
            </p:custDataLst>
          </p:nvPr>
        </p:nvSpPr>
        <p:spPr bwMode="gray">
          <a:xfrm>
            <a:off x="8112125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4D8CC6D-2085-4296-AC3B-A60682E3CC60}" type="datetime'''''''''''''''''2''''0''''''''''%'''''''''''''">
              <a:rPr lang="en-US" altLang="en-US" sz="1400" smtClean="0"/>
              <a:pPr/>
              <a:t>20%</a:t>
            </a:fld>
            <a:endParaRPr lang="en-US" sz="1400" dirty="0"/>
          </a:p>
        </p:txBody>
      </p:sp>
      <p:sp>
        <p:nvSpPr>
          <p:cNvPr id="1583" name="Text Placeholder 10">
            <a:extLst>
              <a:ext uri="{FF2B5EF4-FFF2-40B4-BE49-F238E27FC236}">
                <a16:creationId xmlns:a16="http://schemas.microsoft.com/office/drawing/2014/main" id="{5556EBB4-BA73-5CFF-709C-CB907A767D1A}"/>
              </a:ext>
            </a:extLst>
          </p:cNvPr>
          <p:cNvSpPr txBox="1">
            <a:spLocks/>
          </p:cNvSpPr>
          <p:nvPr>
            <p:custDataLst>
              <p:tags r:id="rId75"/>
            </p:custDataLst>
          </p:nvPr>
        </p:nvSpPr>
        <p:spPr bwMode="gray">
          <a:xfrm>
            <a:off x="10029824" y="1609725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1653DEE-C4B4-4DD1-A339-07FF22584CC8}" type="datetime'1''''''''''''''5''''''''''''''''''''''''''''%'">
              <a:rPr lang="en-US" altLang="en-US" sz="1400" smtClean="0"/>
              <a:pPr/>
              <a:t>15%</a:t>
            </a:fld>
            <a:endParaRPr lang="en-US" sz="1400" dirty="0"/>
          </a:p>
        </p:txBody>
      </p:sp>
      <p:sp>
        <p:nvSpPr>
          <p:cNvPr id="1588" name="Text Placeholder 10">
            <a:extLst>
              <a:ext uri="{FF2B5EF4-FFF2-40B4-BE49-F238E27FC236}">
                <a16:creationId xmlns:a16="http://schemas.microsoft.com/office/drawing/2014/main" id="{3940FA9E-7DC9-D495-029E-E446F3C9641F}"/>
              </a:ext>
            </a:extLst>
          </p:cNvPr>
          <p:cNvSpPr txBox="1">
            <a:spLocks/>
          </p:cNvSpPr>
          <p:nvPr>
            <p:custDataLst>
              <p:tags r:id="rId76"/>
            </p:custDataLst>
          </p:nvPr>
        </p:nvSpPr>
        <p:spPr bwMode="gray">
          <a:xfrm>
            <a:off x="11296650" y="1609725"/>
            <a:ext cx="3079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F26087E-4F34-4302-880C-C33341D35092}" type="datetime'''''''''''''''7''''''''''''''''''%'''''''''''">
              <a:rPr lang="en-US" altLang="en-US" sz="1400" smtClean="0"/>
              <a:pPr/>
              <a:t>7%</a:t>
            </a:fld>
            <a:endParaRPr lang="en-US" sz="1400" dirty="0"/>
          </a:p>
        </p:txBody>
      </p:sp>
      <p:sp>
        <p:nvSpPr>
          <p:cNvPr id="1555" name="Text Placeholder 10">
            <a:extLst>
              <a:ext uri="{FF2B5EF4-FFF2-40B4-BE49-F238E27FC236}">
                <a16:creationId xmlns:a16="http://schemas.microsoft.com/office/drawing/2014/main" id="{4B3DAEF2-BBF0-2757-85AB-FE32DBF6ED7D}"/>
              </a:ext>
            </a:extLst>
          </p:cNvPr>
          <p:cNvSpPr txBox="1">
            <a:spLocks/>
          </p:cNvSpPr>
          <p:nvPr>
            <p:custDataLst>
              <p:tags r:id="rId77"/>
            </p:custDataLst>
          </p:nvPr>
        </p:nvSpPr>
        <p:spPr bwMode="gray">
          <a:xfrm>
            <a:off x="1941513" y="3154363"/>
            <a:ext cx="117316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bg1"/>
                </a:solidFill>
                <a:effectLst/>
              </a:rPr>
              <a:t>Iron and steel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6A3AB63-AFC3-4FCF-9AF8-3102762B6882}" type="datetime'''''''''''''''''''''''''''''''''''''''''1''''6''%'''''''''''">
              <a:rPr lang="en-US" altLang="en-US" sz="1400" smtClean="0">
                <a:solidFill>
                  <a:schemeClr val="bg1"/>
                </a:solidFill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16%</a:t>
            </a:fld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58" name="Text Placeholder 10">
            <a:extLst>
              <a:ext uri="{FF2B5EF4-FFF2-40B4-BE49-F238E27FC236}">
                <a16:creationId xmlns:a16="http://schemas.microsoft.com/office/drawing/2014/main" id="{A8DFC2FE-1E9C-46B5-CB16-46926F58E07E}"/>
              </a:ext>
            </a:extLst>
          </p:cNvPr>
          <p:cNvSpPr txBox="1">
            <a:spLocks/>
          </p:cNvSpPr>
          <p:nvPr>
            <p:custDataLst>
              <p:tags r:id="rId78"/>
            </p:custDataLst>
          </p:nvPr>
        </p:nvSpPr>
        <p:spPr bwMode="gray">
          <a:xfrm>
            <a:off x="1674813" y="5362575"/>
            <a:ext cx="1706563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5400" tIns="0" rIns="2540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/>
              <a:t>Remaining industries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dirty="0"/>
              <a:t>19%</a:t>
            </a:r>
          </a:p>
        </p:txBody>
      </p:sp>
      <p:sp>
        <p:nvSpPr>
          <p:cNvPr id="1556" name="Text Placeholder 10">
            <a:extLst>
              <a:ext uri="{FF2B5EF4-FFF2-40B4-BE49-F238E27FC236}">
                <a16:creationId xmlns:a16="http://schemas.microsoft.com/office/drawing/2014/main" id="{10617A2C-554F-88CC-7813-24483EA64705}"/>
              </a:ext>
            </a:extLst>
          </p:cNvPr>
          <p:cNvSpPr txBox="1">
            <a:spLocks/>
          </p:cNvSpPr>
          <p:nvPr>
            <p:custDataLst>
              <p:tags r:id="rId79"/>
            </p:custDataLst>
          </p:nvPr>
        </p:nvSpPr>
        <p:spPr bwMode="gray">
          <a:xfrm>
            <a:off x="2647950" y="1893348"/>
            <a:ext cx="1328738" cy="152400"/>
          </a:xfrm>
          <a:prstGeom prst="rect">
            <a:avLst/>
          </a:prstGeom>
          <a:solidFill>
            <a:srgbClr val="D2D9E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Non-ferrous metals 2%</a:t>
            </a:r>
            <a:endParaRPr lang="en-US" sz="1000" dirty="0"/>
          </a:p>
        </p:txBody>
      </p:sp>
      <p:sp>
        <p:nvSpPr>
          <p:cNvPr id="1557" name="Text Placeholder 10">
            <a:extLst>
              <a:ext uri="{FF2B5EF4-FFF2-40B4-BE49-F238E27FC236}">
                <a16:creationId xmlns:a16="http://schemas.microsoft.com/office/drawing/2014/main" id="{669719DB-7034-B52B-739D-A9CC59FD9F19}"/>
              </a:ext>
            </a:extLst>
          </p:cNvPr>
          <p:cNvSpPr txBox="1">
            <a:spLocks/>
          </p:cNvSpPr>
          <p:nvPr>
            <p:custDataLst>
              <p:tags r:id="rId80"/>
            </p:custDataLst>
          </p:nvPr>
        </p:nvSpPr>
        <p:spPr bwMode="gray">
          <a:xfrm>
            <a:off x="1062038" y="1908175"/>
            <a:ext cx="1365250" cy="152400"/>
          </a:xfrm>
          <a:prstGeom prst="rect">
            <a:avLst/>
          </a:prstGeom>
          <a:solidFill>
            <a:srgbClr val="D2D9E1"/>
          </a:solidFill>
          <a:ln>
            <a:noFill/>
          </a:ln>
          <a:effectLst/>
        </p:spPr>
        <p:txBody>
          <a:bodyPr vert="horz" wrap="none" lIns="17463" tIns="0" rIns="17463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dirty="0">
                <a:effectLst/>
              </a:rPr>
              <a:t>Non-metallic minerals </a:t>
            </a:r>
            <a:fld id="{BEB22F1D-2309-4353-8D26-1B69D9D308DA}" type="datetime'''''2''''''''''''''''%'''''''''''''''''''''''''''''''''''">
              <a:rPr lang="en-US" altLang="en-US" sz="1000" smtClean="0">
                <a:effectLst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en-US" sz="1000" dirty="0"/>
          </a:p>
        </p:txBody>
      </p:sp>
      <p:sp>
        <p:nvSpPr>
          <p:cNvPr id="1662" name="Title 1661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762205" cy="574147"/>
          </a:xfrm>
        </p:spPr>
        <p:txBody>
          <a:bodyPr vert="horz">
            <a:noAutofit/>
          </a:bodyPr>
          <a:lstStyle/>
          <a:p>
            <a:r>
              <a:rPr lang="en-US" dirty="0"/>
              <a:t>Steel sector scope 1 and 2 emissions are ~10% of global emissions</a:t>
            </a:r>
          </a:p>
        </p:txBody>
      </p:sp>
      <p:sp>
        <p:nvSpPr>
          <p:cNvPr id="13" name="Rectangle 12"/>
          <p:cNvSpPr/>
          <p:nvPr/>
        </p:nvSpPr>
        <p:spPr bwMode="gray">
          <a:xfrm>
            <a:off x="4094163" y="5311395"/>
            <a:ext cx="3110316" cy="676656"/>
          </a:xfrm>
          <a:prstGeom prst="rect">
            <a:avLst/>
          </a:prstGeom>
          <a:pattFill prst="wdUpDiag">
            <a:fgClr>
              <a:schemeClr val="accent3"/>
            </a:fgClr>
            <a:bgClr>
              <a:schemeClr val="bg1"/>
            </a:bgClr>
          </a:patt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gray">
          <a:xfrm>
            <a:off x="4854121" y="5400514"/>
            <a:ext cx="1590400" cy="49120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tx1"/>
                </a:solidFill>
                <a:effectLst/>
              </a:rPr>
              <a:t>Iron and steel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chemeClr val="tx1"/>
                </a:solidFill>
                <a:effectLst/>
              </a:rPr>
              <a:t>17%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115549" y="1256496"/>
            <a:ext cx="1711326" cy="272040"/>
            <a:chOff x="8623300" y="1347102"/>
            <a:chExt cx="1711326" cy="272040"/>
          </a:xfrm>
        </p:grpSpPr>
        <p:grpSp>
          <p:nvGrpSpPr>
            <p:cNvPr id="25" name="Group 24"/>
            <p:cNvGrpSpPr/>
            <p:nvPr/>
          </p:nvGrpSpPr>
          <p:grpSpPr>
            <a:xfrm>
              <a:off x="8698706" y="1390915"/>
              <a:ext cx="1566068" cy="184415"/>
              <a:chOff x="8698706" y="1404673"/>
              <a:chExt cx="1566068" cy="184415"/>
            </a:xfrm>
          </p:grpSpPr>
          <p:sp>
            <p:nvSpPr>
              <p:cNvPr id="113" name="Rectangle 112"/>
              <p:cNvSpPr/>
              <p:nvPr/>
            </p:nvSpPr>
            <p:spPr bwMode="gray">
              <a:xfrm>
                <a:off x="9507536" y="1417742"/>
                <a:ext cx="214314" cy="158277"/>
              </a:xfrm>
              <a:prstGeom prst="rect">
                <a:avLst/>
              </a:prstGeom>
              <a:pattFill prst="wdUpDiag">
                <a:fgClr>
                  <a:schemeClr val="accent3"/>
                </a:fgClr>
                <a:bgClr>
                  <a:schemeClr val="bg1"/>
                </a:bgClr>
              </a:patt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 algn="ctr">
                  <a:buNone/>
                </a:pPr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gray">
              <a:xfrm>
                <a:off x="8698706" y="1417742"/>
                <a:ext cx="214314" cy="158277"/>
              </a:xfrm>
              <a:prstGeom prst="rect">
                <a:avLst/>
              </a:prstGeom>
              <a:solidFill>
                <a:srgbClr val="009BDB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 algn="ctr">
                  <a:buNone/>
                </a:pPr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gray">
              <a:xfrm>
                <a:off x="8929689" y="1404673"/>
                <a:ext cx="544511" cy="18441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>
                  <a:buNone/>
                </a:pPr>
                <a:r>
                  <a:rPr lang="en-US" sz="1000" dirty="0">
                    <a:solidFill>
                      <a:schemeClr val="tx1"/>
                    </a:solidFill>
                  </a:rPr>
                  <a:t>Scope 1</a:t>
                </a:r>
              </a:p>
            </p:txBody>
          </p:sp>
          <p:sp>
            <p:nvSpPr>
              <p:cNvPr id="115" name="Rectangle 114"/>
              <p:cNvSpPr/>
              <p:nvPr/>
            </p:nvSpPr>
            <p:spPr bwMode="gray">
              <a:xfrm>
                <a:off x="9720263" y="1404673"/>
                <a:ext cx="544511" cy="18441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indent="0">
                  <a:buNone/>
                </a:pPr>
                <a:r>
                  <a:rPr lang="en-US" sz="1000" dirty="0">
                    <a:solidFill>
                      <a:schemeClr val="tx1"/>
                    </a:solidFill>
                  </a:rPr>
                  <a:t>Scope 2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 bwMode="gray">
            <a:xfrm>
              <a:off x="8623300" y="1347102"/>
              <a:ext cx="1711326" cy="27204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buNone/>
              </a:pPr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5" name="btfpNotesBox111697"/>
          <p:cNvSpPr txBox="1"/>
          <p:nvPr>
            <p:custDataLst>
              <p:tags r:id="rId81"/>
            </p:custDataLst>
          </p:nvPr>
        </p:nvSpPr>
        <p:spPr bwMode="gray">
          <a:xfrm>
            <a:off x="330200" y="6386297"/>
            <a:ext cx="11531600" cy="24622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Sources: Scope 1 emissions from </a:t>
            </a:r>
            <a:r>
              <a:rPr lang="en-US" sz="800" dirty="0">
                <a:solidFill>
                  <a:srgbClr val="000000"/>
                </a:solidFill>
                <a:hlinkClick r:id="rId86"/>
              </a:rPr>
              <a:t>Rhodium Group ClimateDeck</a:t>
            </a:r>
            <a:r>
              <a:rPr lang="en-US" sz="800" dirty="0">
                <a:solidFill>
                  <a:srgbClr val="000000"/>
                </a:solidFill>
              </a:rPr>
              <a:t> (September 2023); Scope 2 iron and steel estimate </a:t>
            </a:r>
            <a:r>
              <a:rPr lang="en-US" sz="800" dirty="0"/>
              <a:t>from </a:t>
            </a:r>
            <a:r>
              <a:rPr lang="en-US" sz="800" dirty="0">
                <a:hlinkClick r:id="rId87"/>
              </a:rPr>
              <a:t>IEA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/>
              <a:t>(2023).</a:t>
            </a:r>
            <a:br>
              <a:rPr lang="en-US" sz="800" dirty="0"/>
            </a:br>
            <a:r>
              <a:rPr lang="en-US" sz="800" dirty="0">
                <a:solidFill>
                  <a:srgbClr val="000000"/>
                </a:solidFill>
              </a:rPr>
              <a:t>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88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89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90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331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592" imgH="591" progId="TCLayout.ActiveDocument.1">
                  <p:embed/>
                </p:oleObj>
              </mc:Choice>
              <mc:Fallback>
                <p:oleObj name="think-cell Slide" r:id="rId4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 anchor="t">
            <a:noAutofit/>
          </a:bodyPr>
          <a:lstStyle/>
          <a:p>
            <a:r>
              <a:rPr lang="en-US" dirty="0"/>
              <a:t>Global steel emissions have more than doubled since 2000, with emission growth decoupled from production growth after 2016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BBDDAD34-336E-49E3-6CC9-8CE7EA8A9FF5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25475" y="2200275"/>
          <a:ext cx="773430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sp>
        <p:nvSpPr>
          <p:cNvPr id="10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522288" y="4976814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E8C8A62-EAD9-4188-A38F-DE0E3BD22660}" type="datetime'''''''''''''1''''''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sz="1200" dirty="0"/>
          </a:p>
        </p:txBody>
      </p:sp>
      <p:sp>
        <p:nvSpPr>
          <p:cNvPr id="10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522288" y="411003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193C2A75-BB76-4CAD-9CC9-259E81BAC6E7}" type="datetime'''''''''''''''''''''''''''''''2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2</a:t>
            </a:fld>
            <a:endParaRPr lang="en-US" sz="1200" dirty="0"/>
          </a:p>
        </p:txBody>
      </p:sp>
      <p:sp>
        <p:nvSpPr>
          <p:cNvPr id="10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522288" y="3243264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795306E-3D34-4688-A437-2164A59F800C}" type="datetime'''''''''''''''''''''3''''''''''''''''''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3</a:t>
            </a:fld>
            <a:endParaRPr lang="en-US" sz="1200" dirty="0"/>
          </a:p>
        </p:txBody>
      </p:sp>
      <p:sp>
        <p:nvSpPr>
          <p:cNvPr id="10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522288" y="23764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CB4616A2-1D3A-41CF-86AC-E5EB2A8961A4}" type="datetime'''''''''''''''''''''4''''''''''''''''''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4</a:t>
            </a:fld>
            <a:endParaRPr lang="en-US" sz="1200" dirty="0"/>
          </a:p>
        </p:txBody>
      </p:sp>
      <p:sp>
        <p:nvSpPr>
          <p:cNvPr id="10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522288" y="58435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A05AA57C-EBE2-40C3-A16B-792CB50A2267}" type="datetime'''''''''''''''''''''''''''''''''''''0'''''''''''">
              <a:rPr lang="en-US" altLang="en-US" sz="1200" smtClean="0"/>
              <a:pPr marL="0" lv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200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8378825" y="5843589"/>
            <a:ext cx="841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9BCE5F72-0DED-4B04-9DDF-4EF62E373D95}" type="datetime'''''''''''''''''''''0''''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0</a:t>
            </a:fld>
            <a:endParaRPr lang="en-US" sz="1200" dirty="0"/>
          </a:p>
        </p:txBody>
      </p:sp>
      <p:sp>
        <p:nvSpPr>
          <p:cNvPr id="10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8378825" y="4976814"/>
            <a:ext cx="252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B1BA234-BE90-44AE-9440-D77B72A40657}" type="datetime'''''''''''5''''''''0''''''''0''''''''''''''''''''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500</a:t>
            </a:fld>
            <a:endParaRPr lang="en-US" sz="1200" dirty="0"/>
          </a:p>
        </p:txBody>
      </p:sp>
      <p:sp>
        <p:nvSpPr>
          <p:cNvPr id="10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8378825" y="4110039"/>
            <a:ext cx="379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9A1CD42C-2499-48E5-A80B-F172D5D324CF}" type="datetime'''''1'''''''''''''''''''''',''''''''''''''''''''''0''00''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1,000</a:t>
            </a:fld>
            <a:endParaRPr lang="en-US" sz="1200" dirty="0"/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8378825" y="3243264"/>
            <a:ext cx="379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899D22E-98C3-4DA3-8190-338014DAE8E3}" type="datetime'''''''''''''''1'''''''''''''''''''''''''''''''',5''''0''0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1,500</a:t>
            </a:fld>
            <a:endParaRPr lang="en-US" sz="1200" dirty="0"/>
          </a:p>
        </p:txBody>
      </p:sp>
      <p:sp>
        <p:nvSpPr>
          <p:cNvPr id="11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8378825" y="2376489"/>
            <a:ext cx="3794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1B5111B0-86F8-41C1-BB26-99610CB7D6B5}" type="datetime'''''''''''''''''''''''2'''',''''''''''''''''''0''''0''0'''">
              <a:rPr lang="en-US" altLang="en-US" sz="1200" smtClean="0"/>
              <a:pPr marL="0" lvl="0" indent="0">
                <a:spcBef>
                  <a:spcPct val="0"/>
                </a:spcBef>
                <a:spcAft>
                  <a:spcPct val="0"/>
                </a:spcAft>
                <a:buNone/>
              </a:pPr>
              <a:t>2,000</a:t>
            </a:fld>
            <a:endParaRPr lang="en-US" sz="1200" dirty="0"/>
          </a:p>
        </p:txBody>
      </p:sp>
      <p:sp>
        <p:nvSpPr>
          <p:cNvPr id="29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973763" y="2051050"/>
            <a:ext cx="278447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Global steel production (in million tonnes)</a:t>
            </a:r>
            <a:endParaRPr lang="en-US" sz="1200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773114" y="5984875"/>
            <a:ext cx="214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’00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/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1117601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‘01</a:t>
            </a:r>
            <a:endParaRPr lang="en-US" sz="1200" dirty="0"/>
          </a:p>
        </p:txBody>
      </p:sp>
      <p:sp>
        <p:nvSpPr>
          <p:cNvPr id="7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1460500" y="5984875"/>
            <a:ext cx="214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/>
              <a:t>’02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/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180498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‘03</a:t>
            </a:r>
            <a:endParaRPr lang="en-US" sz="1200" dirty="0"/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214947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‘04</a:t>
            </a:r>
            <a:endParaRPr lang="en-US" sz="1200" dirty="0"/>
          </a:p>
        </p:txBody>
      </p:sp>
      <p:sp>
        <p:nvSpPr>
          <p:cNvPr id="22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22288" y="2051050"/>
            <a:ext cx="46672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/>
              <a:t>Global CO</a:t>
            </a:r>
            <a:r>
              <a:rPr lang="en-US" sz="1200" baseline="-25000" dirty="0"/>
              <a:t>2</a:t>
            </a:r>
            <a:r>
              <a:rPr lang="en-US" sz="1200" dirty="0"/>
              <a:t>e emissions from iron and steel production (in </a:t>
            </a:r>
            <a:r>
              <a:rPr lang="en-GB" sz="1200" dirty="0"/>
              <a:t>gigatonnes</a:t>
            </a:r>
            <a:r>
              <a:rPr lang="en-US" sz="1200" dirty="0"/>
              <a:t>)</a:t>
            </a:r>
          </a:p>
        </p:txBody>
      </p:sp>
      <p:sp>
        <p:nvSpPr>
          <p:cNvPr id="8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28368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‘06</a:t>
            </a:r>
            <a:endParaRPr lang="en-US" sz="1200" dirty="0"/>
          </a:p>
        </p:txBody>
      </p:sp>
      <p:sp>
        <p:nvSpPr>
          <p:cNvPr id="8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181351" y="5984875"/>
            <a:ext cx="214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’07</a:t>
            </a:r>
          </a:p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/>
          </a:p>
        </p:txBody>
      </p:sp>
      <p:sp>
        <p:nvSpPr>
          <p:cNvPr id="8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352583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‘08</a:t>
            </a:r>
            <a:endParaRPr lang="en-US" sz="1200" dirty="0"/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387032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‘09</a:t>
            </a:r>
            <a:endParaRPr lang="en-US" sz="1200" dirty="0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4213225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‘10</a:t>
            </a:r>
            <a:endParaRPr lang="en-US" sz="1200" dirty="0"/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4562475" y="5984875"/>
            <a:ext cx="2032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‘11</a:t>
            </a:r>
            <a:endParaRPr lang="en-US" sz="1200" dirty="0"/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4902201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‘12</a:t>
            </a:r>
            <a:endParaRPr lang="en-US" sz="1200" dirty="0"/>
          </a:p>
        </p:txBody>
      </p:sp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5245100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‘13</a:t>
            </a:r>
            <a:endParaRPr lang="en-US" sz="1200" dirty="0"/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558958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‘14</a:t>
            </a:r>
            <a:endParaRPr lang="en-US" sz="1200" dirty="0"/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593407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‘15</a:t>
            </a:r>
            <a:endParaRPr lang="en-US" sz="1200" dirty="0"/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62785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‘16</a:t>
            </a:r>
            <a:endParaRPr lang="en-US" sz="1200" dirty="0"/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6214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‘17</a:t>
            </a:r>
            <a:endParaRPr lang="en-US" sz="1200" dirty="0"/>
          </a:p>
        </p:txBody>
      </p:sp>
      <p:sp>
        <p:nvSpPr>
          <p:cNvPr id="95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6965951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‘18</a:t>
            </a:r>
            <a:endParaRPr lang="en-US" sz="1200" dirty="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7310439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‘19</a:t>
            </a:r>
            <a:endParaRPr lang="en-US" sz="1200" dirty="0"/>
          </a:p>
        </p:txBody>
      </p:sp>
      <p:sp>
        <p:nvSpPr>
          <p:cNvPr id="9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65492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‘20</a:t>
            </a:r>
            <a:endParaRPr lang="en-US" sz="1200" dirty="0"/>
          </a:p>
        </p:txBody>
      </p:sp>
      <p:sp>
        <p:nvSpPr>
          <p:cNvPr id="9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7997826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‘21</a:t>
            </a:r>
            <a:endParaRPr lang="en-US" sz="1200" dirty="0"/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2493964" y="5984875"/>
            <a:ext cx="214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/>
              <a:t>‘05</a:t>
            </a:r>
            <a:endParaRPr lang="en-US" sz="1200" dirty="0"/>
          </a:p>
        </p:txBody>
      </p:sp>
      <p:sp>
        <p:nvSpPr>
          <p:cNvPr id="336" name="Rectangle 335"/>
          <p:cNvSpPr/>
          <p:nvPr>
            <p:custDataLst>
              <p:tags r:id="rId38"/>
            </p:custDataLst>
          </p:nvPr>
        </p:nvSpPr>
        <p:spPr bwMode="auto">
          <a:xfrm>
            <a:off x="882650" y="2466975"/>
            <a:ext cx="2774950" cy="53657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77" name="Straight Connector 76"/>
          <p:cNvCxnSpPr/>
          <p:nvPr>
            <p:custDataLst>
              <p:tags r:id="rId39"/>
            </p:custDataLst>
          </p:nvPr>
        </p:nvCxnSpPr>
        <p:spPr bwMode="gray">
          <a:xfrm>
            <a:off x="957263" y="2611438"/>
            <a:ext cx="185738" cy="0"/>
          </a:xfrm>
          <a:prstGeom prst="line">
            <a:avLst/>
          </a:prstGeom>
          <a:ln w="28575" cap="rnd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lg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>
            <p:custDataLst>
              <p:tags r:id="rId40"/>
            </p:custDataLst>
          </p:nvPr>
        </p:nvSpPr>
        <p:spPr bwMode="auto">
          <a:xfrm>
            <a:off x="942975" y="2765425"/>
            <a:ext cx="214313" cy="16033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auto">
          <a:xfrm>
            <a:off x="1208088" y="2527300"/>
            <a:ext cx="10969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EDF42055-250B-4D63-94FB-FBE80928A242}" type="datetime'''''Stee''''l'''' p''''ro''''''''''''''d''''u''''''ction'">
              <a:rPr lang="en-US" altLang="en-US" sz="1200" smtClean="0"/>
              <a:pPr/>
              <a:t>Steel production</a:t>
            </a:fld>
            <a:endParaRPr lang="en-US" sz="1200" dirty="0"/>
          </a:p>
        </p:txBody>
      </p:sp>
      <p:sp>
        <p:nvSpPr>
          <p:cNvPr id="68" name="Text Placeholder 10">
            <a:extLst>
              <a:ext uri="{FF2B5EF4-FFF2-40B4-BE49-F238E27FC236}">
                <a16:creationId xmlns:a16="http://schemas.microsoft.com/office/drawing/2014/main" id="{115DFB91-512B-3844-A114-92FBEDCA92F2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auto">
          <a:xfrm>
            <a:off x="1208088" y="2760663"/>
            <a:ext cx="23891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914354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354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spcAft>
                <a:spcPct val="0"/>
              </a:spcAft>
              <a:buNone/>
            </a:pPr>
            <a:fld id="{A097539C-061B-4634-8C10-809867AB7E71}" type="datetime'''''Ir''on'' and stee''l ''pr''''''odu''ction emiss''io''ns'''">
              <a:rPr lang="en-US" altLang="en-US" sz="1200" smtClean="0"/>
              <a:pPr/>
              <a:t>Iron and steel production emissions</a:t>
            </a:fld>
            <a:endParaRPr lang="en-US" sz="1200" dirty="0"/>
          </a:p>
        </p:txBody>
      </p:sp>
      <p:grpSp>
        <p:nvGrpSpPr>
          <p:cNvPr id="61" name="btfpColumnHeaderBox984923"/>
          <p:cNvGrpSpPr/>
          <p:nvPr>
            <p:custDataLst>
              <p:tags r:id="rId43"/>
            </p:custDataLst>
          </p:nvPr>
        </p:nvGrpSpPr>
        <p:grpSpPr>
          <a:xfrm>
            <a:off x="357188" y="1555750"/>
            <a:ext cx="8496300" cy="315913"/>
            <a:chOff x="2054792" y="3708401"/>
            <a:chExt cx="1184048" cy="315913"/>
          </a:xfrm>
        </p:grpSpPr>
        <p:sp>
          <p:nvSpPr>
            <p:cNvPr id="62" name="btfpColumnHeaderBoxText984923"/>
            <p:cNvSpPr txBox="1"/>
            <p:nvPr/>
          </p:nvSpPr>
          <p:spPr bwMode="gray">
            <a:xfrm>
              <a:off x="2054792" y="3708401"/>
              <a:ext cx="1184048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indent="0">
                <a:spcBef>
                  <a:spcPts val="0"/>
                </a:spcBef>
                <a:buNone/>
              </a:pPr>
              <a:r>
                <a:rPr lang="en-US" sz="1600" b="1" dirty="0">
                  <a:solidFill>
                    <a:srgbClr val="000000"/>
                  </a:solidFill>
                </a:rPr>
                <a:t>Global CO</a:t>
              </a:r>
              <a:r>
                <a:rPr lang="en-US" sz="1600" b="1" baseline="-25000" dirty="0">
                  <a:solidFill>
                    <a:srgbClr val="000000"/>
                  </a:solidFill>
                </a:rPr>
                <a:t>2</a:t>
              </a:r>
              <a:r>
                <a:rPr lang="en-US" sz="1600" b="1" dirty="0">
                  <a:solidFill>
                    <a:srgbClr val="000000"/>
                  </a:solidFill>
                </a:rPr>
                <a:t>e emissions decoupled from steel production post-2016</a:t>
              </a:r>
              <a:endParaRPr lang="en-US" sz="1600" b="1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btfpColumnHeaderBoxLine984923"/>
            <p:cNvCxnSpPr/>
            <p:nvPr/>
          </p:nvCxnSpPr>
          <p:spPr bwMode="gray">
            <a:xfrm>
              <a:off x="2054792" y="4024314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tfpNotesBox801066"/>
          <p:cNvSpPr txBox="1"/>
          <p:nvPr>
            <p:custDataLst>
              <p:tags r:id="rId44"/>
            </p:custDataLst>
          </p:nvPr>
        </p:nvSpPr>
        <p:spPr bwMode="gray">
          <a:xfrm>
            <a:off x="330199" y="6158469"/>
            <a:ext cx="9054109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solidFill>
                  <a:srgbClr val="000000"/>
                </a:solidFill>
              </a:rPr>
              <a:t>Note: The majority of the world’s iron is used to make steel. Sources: </a:t>
            </a:r>
            <a:r>
              <a:rPr lang="en-US" sz="800" dirty="0">
                <a:solidFill>
                  <a:srgbClr val="000000"/>
                </a:solidFill>
                <a:hlinkClick r:id="rId50"/>
              </a:rPr>
              <a:t>Rhodium Group ClimateDeck</a:t>
            </a:r>
            <a:r>
              <a:rPr lang="en-US" sz="800" dirty="0">
                <a:solidFill>
                  <a:srgbClr val="000000"/>
                </a:solidFill>
              </a:rPr>
              <a:t> (September 2023); </a:t>
            </a:r>
            <a:r>
              <a:rPr lang="en-US" sz="800" dirty="0">
                <a:solidFill>
                  <a:srgbClr val="000000"/>
                </a:solidFill>
                <a:hlinkClick r:id="rId51"/>
              </a:rPr>
              <a:t>World Steel Association</a:t>
            </a:r>
            <a:r>
              <a:rPr lang="en-US" sz="800" dirty="0">
                <a:solidFill>
                  <a:srgbClr val="000000"/>
                </a:solidFill>
              </a:rPr>
              <a:t>; McKinsey, </a:t>
            </a:r>
            <a:r>
              <a:rPr lang="en-US" sz="800" dirty="0">
                <a:solidFill>
                  <a:srgbClr val="000000"/>
                </a:solidFill>
                <a:hlinkClick r:id="rId52"/>
              </a:rPr>
              <a:t>Decarbonization Challenge for Steel</a:t>
            </a:r>
            <a:r>
              <a:rPr lang="en-US" sz="800" dirty="0">
                <a:solidFill>
                  <a:srgbClr val="000000"/>
                </a:solidFill>
              </a:rPr>
              <a:t>; IEA, </a:t>
            </a:r>
            <a:r>
              <a:rPr lang="en-US" sz="800" dirty="0">
                <a:solidFill>
                  <a:srgbClr val="000000"/>
                </a:solidFill>
                <a:hlinkClick r:id="rId53"/>
              </a:rPr>
              <a:t>CO</a:t>
            </a:r>
            <a:r>
              <a:rPr lang="en-US" sz="800" baseline="-25000" dirty="0">
                <a:solidFill>
                  <a:srgbClr val="000000"/>
                </a:solidFill>
                <a:hlinkClick r:id="rId53"/>
              </a:rPr>
              <a:t>2</a:t>
            </a:r>
            <a:r>
              <a:rPr lang="en-US" sz="800" dirty="0">
                <a:solidFill>
                  <a:srgbClr val="000000"/>
                </a:solidFill>
                <a:hlinkClick r:id="rId53"/>
              </a:rPr>
              <a:t> Emissions in 2022</a:t>
            </a:r>
            <a:r>
              <a:rPr lang="en-US" sz="800" dirty="0">
                <a:solidFill>
                  <a:srgbClr val="000000"/>
                </a:solidFill>
              </a:rPr>
              <a:t>, Reuters, </a:t>
            </a:r>
            <a:r>
              <a:rPr lang="en-US" sz="800" dirty="0">
                <a:solidFill>
                  <a:srgbClr val="000000"/>
                </a:solidFill>
                <a:hlinkClick r:id="rId54"/>
              </a:rPr>
              <a:t>China 2021 Crude Steel Output</a:t>
            </a:r>
            <a:r>
              <a:rPr lang="en-US" sz="800" dirty="0">
                <a:solidFill>
                  <a:srgbClr val="000000"/>
                </a:solidFill>
              </a:rPr>
              <a:t>. Credit: </a:t>
            </a:r>
            <a:r>
              <a:rPr lang="en-US" sz="800" dirty="0"/>
              <a:t>Mimi Khawsam-ang, Max de Boer, Grace Frascati, and </a:t>
            </a:r>
            <a:r>
              <a:rPr lang="en-US" sz="800" dirty="0">
                <a:solidFill>
                  <a:srgbClr val="000000"/>
                </a:solidFill>
                <a:hlinkClick r:id="rId55"/>
              </a:rPr>
              <a:t>Gernot Wagner</a:t>
            </a:r>
            <a:r>
              <a:rPr lang="en-US" sz="800" dirty="0">
                <a:solidFill>
                  <a:srgbClr val="000000"/>
                </a:solidFill>
              </a:rPr>
              <a:t> (22 February 2024); share/adapt </a:t>
            </a:r>
            <a:r>
              <a:rPr lang="en-US" sz="800" dirty="0">
                <a:solidFill>
                  <a:srgbClr val="000000"/>
                </a:solidFill>
                <a:hlinkClick r:id="rId56"/>
              </a:rPr>
              <a:t>with attribution</a:t>
            </a:r>
            <a:r>
              <a:rPr lang="en-US" sz="800" dirty="0">
                <a:solidFill>
                  <a:srgbClr val="000000"/>
                </a:solidFill>
              </a:rPr>
              <a:t>. Contact: </a:t>
            </a:r>
            <a:r>
              <a:rPr lang="en-US" sz="800" dirty="0">
                <a:solidFill>
                  <a:srgbClr val="000000"/>
                </a:solidFill>
                <a:hlinkClick r:id="rId57"/>
              </a:rPr>
              <a:t>gwagner@columbia.edu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815A2-ECEC-734C-C15D-2A8A9D2C5485}"/>
              </a:ext>
            </a:extLst>
          </p:cNvPr>
          <p:cNvSpPr txBox="1"/>
          <p:nvPr/>
        </p:nvSpPr>
        <p:spPr bwMode="gray">
          <a:xfrm>
            <a:off x="9001127" y="1578793"/>
            <a:ext cx="2860673" cy="3380413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dirty="0"/>
              <a:t>In recent years, the steel industry has made efforts to </a:t>
            </a:r>
            <a:r>
              <a:rPr lang="en-US" sz="1050" b="1" dirty="0"/>
              <a:t>reduce its carbon footprint </a:t>
            </a:r>
            <a:r>
              <a:rPr lang="en-US" sz="1050" dirty="0"/>
              <a:t>with </a:t>
            </a:r>
            <a:r>
              <a:rPr lang="en-US" sz="1050" b="1" dirty="0"/>
              <a:t>more energy-efficient processes and technologies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950" dirty="0"/>
              <a:t>Though not enough by itself, recycling rates </a:t>
            </a:r>
            <a:r>
              <a:rPr lang="en-US" sz="950" b="1" dirty="0"/>
              <a:t>have improved </a:t>
            </a:r>
            <a:r>
              <a:rPr lang="en-US" sz="950" dirty="0"/>
              <a:t>(sitting around 80%-90% globally)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950" b="1" dirty="0"/>
              <a:t>Better manufacturing yields </a:t>
            </a:r>
            <a:r>
              <a:rPr lang="en-US" sz="950" dirty="0"/>
              <a:t>have made supply chains more efficient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950" b="1" dirty="0"/>
              <a:t>Enhanced control processes </a:t>
            </a:r>
            <a:r>
              <a:rPr lang="en-US" sz="950" dirty="0"/>
              <a:t>and </a:t>
            </a:r>
            <a:r>
              <a:rPr lang="en-US" sz="950" b="1" dirty="0"/>
              <a:t>predictive maintenance strategies </a:t>
            </a:r>
            <a:r>
              <a:rPr lang="en-US" sz="950" dirty="0"/>
              <a:t>have led improvements in </a:t>
            </a:r>
            <a:r>
              <a:rPr lang="en-US" sz="950" b="1" dirty="0"/>
              <a:t>operational efficiency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050" b="1" dirty="0"/>
              <a:t>China</a:t>
            </a:r>
            <a:r>
              <a:rPr lang="en-US" sz="1050" dirty="0"/>
              <a:t>, the largest steel producer in the world, saw a </a:t>
            </a:r>
            <a:r>
              <a:rPr lang="en-US" sz="1050" b="1" dirty="0"/>
              <a:t>3% decline in steel output </a:t>
            </a:r>
            <a:r>
              <a:rPr lang="en-US" sz="1050" dirty="0"/>
              <a:t>in 2021 and a similar decline in the years since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08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9A1E1-8C92-DC98-B4AF-74A1F3BD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8E98-D4D3-512A-7491-A3845901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23318"/>
            <a:ext cx="7863840" cy="110109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cs typeface="Arial"/>
              </a:rPr>
              <a:t>Crude steel is now produced through three main methods that all emit CO</a:t>
            </a:r>
            <a:r>
              <a:rPr lang="en-US" sz="1900" baseline="-25000" dirty="0">
                <a:solidFill>
                  <a:srgbClr val="000000"/>
                </a:solidFill>
                <a:cs typeface="Arial"/>
              </a:rPr>
              <a:t>2</a:t>
            </a:r>
            <a:r>
              <a:rPr lang="en-US" sz="2800" dirty="0">
                <a:solidFill>
                  <a:srgbClr val="000000"/>
                </a:solidFill>
                <a:cs typeface="Arial"/>
              </a:rPr>
              <a:t>: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2F9953-2FA6-76F4-40B7-75A862F1F6BE}"/>
              </a:ext>
            </a:extLst>
          </p:cNvPr>
          <p:cNvSpPr txBox="1">
            <a:spLocks/>
          </p:cNvSpPr>
          <p:nvPr/>
        </p:nvSpPr>
        <p:spPr>
          <a:xfrm>
            <a:off x="838200" y="1979303"/>
            <a:ext cx="5799667" cy="3570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711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kern="1200">
                <a:solidFill>
                  <a:srgbClr val="181A1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10000"/>
              </a:lnSpc>
              <a:spcAft>
                <a:spcPts val="2400"/>
              </a:spcAft>
            </a:pPr>
            <a:r>
              <a:rPr lang="en-US" sz="2000" b="0" dirty="0">
                <a:solidFill>
                  <a:srgbClr val="000000"/>
                </a:solidFill>
                <a:cs typeface="Arial"/>
              </a:rPr>
              <a:t>B</a:t>
            </a:r>
            <a:r>
              <a:rPr lang="en-US" sz="2000" b="0" dirty="0"/>
              <a:t>last furnace-basic oxygen furnace (BF-BOF), which alone produces ~80% of iron &amp; steel </a:t>
            </a:r>
            <a:r>
              <a:rPr lang="en-US" sz="2000" b="0" dirty="0">
                <a:solidFill>
                  <a:srgbClr val="000000"/>
                </a:solidFill>
                <a:cs typeface="Arial"/>
              </a:rPr>
              <a:t>CO</a:t>
            </a:r>
            <a:r>
              <a:rPr lang="en-US" sz="2000" b="0" baseline="-25000" dirty="0">
                <a:solidFill>
                  <a:srgbClr val="000000"/>
                </a:solidFill>
                <a:cs typeface="Arial"/>
              </a:rPr>
              <a:t>2</a:t>
            </a:r>
          </a:p>
          <a:p>
            <a:pPr marL="0" indent="0">
              <a:lnSpc>
                <a:spcPct val="110000"/>
              </a:lnSpc>
              <a:spcAft>
                <a:spcPts val="2400"/>
              </a:spcAft>
            </a:pPr>
            <a:r>
              <a:rPr lang="en-US" sz="2000" b="0" dirty="0">
                <a:solidFill>
                  <a:srgbClr val="000000"/>
                </a:solidFill>
                <a:cs typeface="Arial"/>
              </a:rPr>
              <a:t>Scrap </a:t>
            </a:r>
            <a:r>
              <a:rPr lang="en-US" sz="2000" b="0" dirty="0"/>
              <a:t>electric arc furnace (EAF)</a:t>
            </a:r>
            <a:r>
              <a:rPr lang="en-US" sz="2000" b="0" dirty="0">
                <a:solidFill>
                  <a:srgbClr val="000000"/>
                </a:solidFill>
                <a:cs typeface="Arial"/>
              </a:rPr>
              <a:t>, limited to recycled scrap</a:t>
            </a:r>
          </a:p>
          <a:p>
            <a:pPr marL="0" indent="0">
              <a:lnSpc>
                <a:spcPct val="110000"/>
              </a:lnSpc>
              <a:spcAft>
                <a:spcPts val="2400"/>
              </a:spcAft>
            </a:pPr>
            <a:r>
              <a:rPr lang="en-US" sz="2000" b="0" dirty="0">
                <a:solidFill>
                  <a:srgbClr val="000000"/>
                </a:solidFill>
                <a:cs typeface="Arial"/>
              </a:rPr>
              <a:t>N</a:t>
            </a:r>
            <a:r>
              <a:rPr lang="en-US" sz="2000" b="0" dirty="0"/>
              <a:t>atural gas-based direct reduced iron-electric arc furnace (NG DRI-EAF) most expensive, least used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F67472-DD97-F157-C3A2-F66ACA542D46}"/>
              </a:ext>
            </a:extLst>
          </p:cNvPr>
          <p:cNvSpPr/>
          <p:nvPr/>
        </p:nvSpPr>
        <p:spPr bwMode="gray">
          <a:xfrm>
            <a:off x="520696" y="2050925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9ECF3F-1E0C-8286-3994-0272DB5B8F08}"/>
              </a:ext>
            </a:extLst>
          </p:cNvPr>
          <p:cNvSpPr/>
          <p:nvPr/>
        </p:nvSpPr>
        <p:spPr bwMode="gray">
          <a:xfrm>
            <a:off x="520696" y="3023046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8B8529-9B2F-D2CF-EA7B-6180A5DC8B1C}"/>
              </a:ext>
            </a:extLst>
          </p:cNvPr>
          <p:cNvSpPr/>
          <p:nvPr/>
        </p:nvSpPr>
        <p:spPr bwMode="gray">
          <a:xfrm>
            <a:off x="520696" y="3996715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832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Of three main steelmaking methods, blast furnace-basic oxygen furnace </a:t>
            </a:r>
            <a:br>
              <a:rPr lang="en-US" sz="2400" dirty="0"/>
            </a:br>
            <a:r>
              <a:rPr lang="en-US" sz="2400" dirty="0"/>
              <a:t>(BF-BOF) is the cheapest, most popular, and most polluting</a:t>
            </a:r>
          </a:p>
        </p:txBody>
      </p:sp>
      <p:sp>
        <p:nvSpPr>
          <p:cNvPr id="4" name="btfpNotesBox801066"/>
          <p:cNvSpPr txBox="1"/>
          <p:nvPr>
            <p:custDataLst>
              <p:tags r:id="rId3"/>
            </p:custDataLst>
          </p:nvPr>
        </p:nvSpPr>
        <p:spPr bwMode="gray">
          <a:xfrm>
            <a:off x="330199" y="6114142"/>
            <a:ext cx="9326419" cy="366400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BF-BOF ~73% of global steel production and ~80% of iron and steel CO</a:t>
              </a:r>
              <a:r>
                <a:rPr kumimoji="0" 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emissions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54406" y="2021612"/>
            <a:ext cx="6082079" cy="2442028"/>
            <a:chOff x="1234449" y="2136703"/>
            <a:chExt cx="5849621" cy="2051236"/>
          </a:xfrm>
        </p:grpSpPr>
        <p:sp>
          <p:nvSpPr>
            <p:cNvPr id="19" name="btfpColumnHeaderBoxText984923">
              <a:extLst>
                <a:ext uri="{FF2B5EF4-FFF2-40B4-BE49-F238E27FC236}">
                  <a16:creationId xmlns:a16="http://schemas.microsoft.com/office/drawing/2014/main" id="{152F1082-1857-6BC3-D920-09E5E9C863F0}"/>
                </a:ext>
              </a:extLst>
            </p:cNvPr>
            <p:cNvSpPr txBox="1"/>
            <p:nvPr/>
          </p:nvSpPr>
          <p:spPr bwMode="gray">
            <a:xfrm>
              <a:off x="1234449" y="3029174"/>
              <a:ext cx="974061" cy="26794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Iron ore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btfpColumnHeaderBoxText984923">
              <a:extLst>
                <a:ext uri="{FF2B5EF4-FFF2-40B4-BE49-F238E27FC236}">
                  <a16:creationId xmlns:a16="http://schemas.microsoft.com/office/drawing/2014/main" id="{3CA1E75F-A1AA-C5F5-933E-B8343C1C84EF}"/>
                </a:ext>
              </a:extLst>
            </p:cNvPr>
            <p:cNvSpPr txBox="1"/>
            <p:nvPr/>
          </p:nvSpPr>
          <p:spPr bwMode="gray">
            <a:xfrm>
              <a:off x="4059094" y="2978125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Iron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btfpColumnHeaderBoxText984923">
              <a:extLst>
                <a:ext uri="{FF2B5EF4-FFF2-40B4-BE49-F238E27FC236}">
                  <a16:creationId xmlns:a16="http://schemas.microsoft.com/office/drawing/2014/main" id="{BBA9F16F-9541-30A4-DC59-865BC60D413B}"/>
                </a:ext>
              </a:extLst>
            </p:cNvPr>
            <p:cNvSpPr txBox="1"/>
            <p:nvPr/>
          </p:nvSpPr>
          <p:spPr bwMode="gray">
            <a:xfrm>
              <a:off x="6452467" y="2978125"/>
              <a:ext cx="631603" cy="315913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0A0A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Steel</a:t>
              </a:r>
              <a:endPara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A14A4E6E-958E-D026-6467-DE02CC3B42F0}"/>
                </a:ext>
              </a:extLst>
            </p:cNvPr>
            <p:cNvSpPr/>
            <p:nvPr/>
          </p:nvSpPr>
          <p:spPr bwMode="gray">
            <a:xfrm>
              <a:off x="4425684" y="2249866"/>
              <a:ext cx="2314401" cy="1938073"/>
            </a:xfrm>
            <a:prstGeom prst="arc">
              <a:avLst>
                <a:gd name="adj1" fmla="val 11489332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btfpCallout843070">
            <a:extLst>
              <a:ext uri="{FF2B5EF4-FFF2-40B4-BE49-F238E27FC236}">
                <a16:creationId xmlns:a16="http://schemas.microsoft.com/office/drawing/2014/main" id="{2DFB61BC-0B29-B037-72DB-5D2D94E544DA}"/>
              </a:ext>
            </a:extLst>
          </p:cNvPr>
          <p:cNvSpPr/>
          <p:nvPr/>
        </p:nvSpPr>
        <p:spPr bwMode="gray">
          <a:xfrm>
            <a:off x="841845" y="4576208"/>
            <a:ext cx="1711276" cy="453330"/>
          </a:xfrm>
          <a:prstGeom prst="wedgeRectCallout">
            <a:avLst>
              <a:gd name="adj1" fmla="val 47581"/>
              <a:gd name="adj2" fmla="val -116427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2.33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tonne of steel</a:t>
            </a:r>
          </a:p>
        </p:txBody>
      </p:sp>
      <p:pic>
        <p:nvPicPr>
          <p:cNvPr id="2" name="Picture 1" descr="Liquified steel leaving a blast furnace.&#10;">
            <a:extLst>
              <a:ext uri="{FF2B5EF4-FFF2-40B4-BE49-F238E27FC236}">
                <a16:creationId xmlns:a16="http://schemas.microsoft.com/office/drawing/2014/main" id="{2FD3FCB4-B624-4B30-5444-F67CE4791C31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125" y="2304147"/>
            <a:ext cx="2011680" cy="2011680"/>
          </a:xfrm>
          <a:prstGeom prst="ellipse">
            <a:avLst/>
          </a:prstGeom>
          <a:effectLst>
            <a:softEdge rad="152400"/>
          </a:effectLst>
        </p:spPr>
      </p:pic>
      <p:sp>
        <p:nvSpPr>
          <p:cNvPr id="8" name="btfpCallout843070">
            <a:extLst>
              <a:ext uri="{FF2B5EF4-FFF2-40B4-BE49-F238E27FC236}">
                <a16:creationId xmlns:a16="http://schemas.microsoft.com/office/drawing/2014/main" id="{74CD5B45-F3ED-83D6-A9FF-C5A41E3080AB}"/>
              </a:ext>
            </a:extLst>
          </p:cNvPr>
          <p:cNvSpPr/>
          <p:nvPr/>
        </p:nvSpPr>
        <p:spPr bwMode="gray">
          <a:xfrm>
            <a:off x="2696191" y="4727621"/>
            <a:ext cx="1711276" cy="299442"/>
          </a:xfrm>
          <a:prstGeom prst="wedgeRectCallout">
            <a:avLst>
              <a:gd name="adj1" fmla="val -20257"/>
              <a:gd name="adj2" fmla="val -13235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FeO</a:t>
            </a:r>
            <a:r>
              <a: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coal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Fe +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US" sz="1000" b="1" i="0" u="none" strike="noStrike" kern="1200" cap="none" spc="0" normalizeH="0" baseline="-25000" noProof="0" dirty="0">
                <a:ln>
                  <a:noFill/>
                </a:ln>
                <a:solidFill>
                  <a:schemeClr val="accent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077683-7623-6AC9-83A7-0E04DBB6EC4F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27DBA-1429-0834-094E-2DC96F316EBA}"/>
              </a:ext>
            </a:extLst>
          </p:cNvPr>
          <p:cNvSpPr txBox="1"/>
          <p:nvPr/>
        </p:nvSpPr>
        <p:spPr bwMode="gray">
          <a:xfrm>
            <a:off x="8377239" y="1573284"/>
            <a:ext cx="3477836" cy="1031051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945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Of the three main steelmaking methods, scrap electric arc furnace (EAF) is the cleanest, though limited by the scarcity of scrap material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9324" y="2017742"/>
            <a:ext cx="5141530" cy="2442028"/>
            <a:chOff x="1795064" y="2136703"/>
            <a:chExt cx="4945021" cy="2051236"/>
          </a:xfrm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A14A4E6E-958E-D026-6467-DE02CC3B42F0}"/>
                </a:ext>
              </a:extLst>
            </p:cNvPr>
            <p:cNvSpPr/>
            <p:nvPr/>
          </p:nvSpPr>
          <p:spPr bwMode="gray">
            <a:xfrm>
              <a:off x="4425684" y="2249866"/>
              <a:ext cx="2314401" cy="1938073"/>
            </a:xfrm>
            <a:prstGeom prst="arc">
              <a:avLst>
                <a:gd name="adj1" fmla="val 11489332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dash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A0A0A0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591685" cy="288219"/>
            <a:chOff x="2054792" y="3733308"/>
            <a:chExt cx="1201679" cy="288219"/>
          </a:xfrm>
        </p:grpSpPr>
        <p:sp>
          <p:nvSpPr>
            <p:cNvPr id="13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201679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More than 80% of steel recycled; scrap EAF accounts for ~22% of global steel production</a:t>
              </a:r>
            </a:p>
          </p:txBody>
        </p:sp>
        <p:cxnSp>
          <p:nvCxnSpPr>
            <p:cNvPr id="15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457769" y="3023338"/>
            <a:ext cx="1012769" cy="379771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23338"/>
            <a:ext cx="656702" cy="376099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839052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btfpNotesBox292759">
            <a:extLst>
              <a:ext uri="{FF2B5EF4-FFF2-40B4-BE49-F238E27FC236}">
                <a16:creationId xmlns:a16="http://schemas.microsoft.com/office/drawing/2014/main" id="{5A7DA8DC-04B6-9FDA-8802-50C65A456706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8" y="6095983"/>
            <a:ext cx="9326419" cy="36933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 descr="A large pile of scrap metal. ">
            <a:extLst>
              <a:ext uri="{FF2B5EF4-FFF2-40B4-BE49-F238E27FC236}">
                <a16:creationId xmlns:a16="http://schemas.microsoft.com/office/drawing/2014/main" id="{70B97EA5-D541-5B59-9756-BB1DA77CA572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502" y="2238923"/>
            <a:ext cx="2011680" cy="2011680"/>
          </a:xfrm>
          <a:prstGeom prst="ellipse">
            <a:avLst/>
          </a:prstGeom>
          <a:effectLst>
            <a:softEdge rad="152400"/>
          </a:effectLst>
        </p:spPr>
      </p:pic>
      <p:sp>
        <p:nvSpPr>
          <p:cNvPr id="4" name="btfpCallout843070">
            <a:extLst>
              <a:ext uri="{FF2B5EF4-FFF2-40B4-BE49-F238E27FC236}">
                <a16:creationId xmlns:a16="http://schemas.microsoft.com/office/drawing/2014/main" id="{18098FE9-94D8-19A8-847D-FA8B8A03830C}"/>
              </a:ext>
            </a:extLst>
          </p:cNvPr>
          <p:cNvSpPr/>
          <p:nvPr/>
        </p:nvSpPr>
        <p:spPr bwMode="gray">
          <a:xfrm>
            <a:off x="2961574" y="4481589"/>
            <a:ext cx="1711276" cy="761107"/>
          </a:xfrm>
          <a:prstGeom prst="wedgeRectCallout">
            <a:avLst>
              <a:gd name="adj1" fmla="val 50549"/>
              <a:gd name="adj2" fmla="val -90842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Produces 0.66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crude steel, 72% less than BF-BOF </a:t>
            </a:r>
          </a:p>
        </p:txBody>
      </p:sp>
      <p:sp>
        <p:nvSpPr>
          <p:cNvPr id="10" name="btfpCallout843070">
            <a:extLst>
              <a:ext uri="{FF2B5EF4-FFF2-40B4-BE49-F238E27FC236}">
                <a16:creationId xmlns:a16="http://schemas.microsoft.com/office/drawing/2014/main" id="{2CC060E7-998D-784B-85A1-273F415DC65A}"/>
              </a:ext>
            </a:extLst>
          </p:cNvPr>
          <p:cNvSpPr/>
          <p:nvPr/>
        </p:nvSpPr>
        <p:spPr bwMode="gray">
          <a:xfrm>
            <a:off x="4753446" y="4787220"/>
            <a:ext cx="1711276" cy="453330"/>
          </a:xfrm>
          <a:prstGeom prst="wedgeRectCallout">
            <a:avLst>
              <a:gd name="adj1" fmla="val -26138"/>
              <a:gd name="adj2" fmla="val -14631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Takes collected scrap steel as input into an EAF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8EE4A8-29CC-7D6D-366D-E88A4674A407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3F42C-481C-EE15-1612-9E76536BC200}"/>
              </a:ext>
            </a:extLst>
          </p:cNvPr>
          <p:cNvSpPr txBox="1"/>
          <p:nvPr/>
        </p:nvSpPr>
        <p:spPr bwMode="gray">
          <a:xfrm>
            <a:off x="8377239" y="1573284"/>
            <a:ext cx="3477836" cy="1515800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EAF using electrical energy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27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14" name="think-cell data - do not delete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00" y="523318"/>
            <a:ext cx="11531600" cy="882788"/>
          </a:xfrm>
        </p:spPr>
        <p:txBody>
          <a:bodyPr vert="horz" anchor="t">
            <a:noAutofit/>
          </a:bodyPr>
          <a:lstStyle/>
          <a:p>
            <a:r>
              <a:rPr lang="en-US" sz="2400" dirty="0"/>
              <a:t>Of the three main steelmaking methods, natural gas-based direct reduced iron-electric arc furnace (NG DRI-EAF) is the most expensive and least used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659D1C-1B4A-898A-5517-DF3D38095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3526" y="2020930"/>
            <a:ext cx="5130848" cy="2307306"/>
            <a:chOff x="1795064" y="2136703"/>
            <a:chExt cx="4934747" cy="1938073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85047F97-B793-A3C4-8F34-83068A73909D}"/>
                </a:ext>
              </a:extLst>
            </p:cNvPr>
            <p:cNvSpPr/>
            <p:nvPr/>
          </p:nvSpPr>
          <p:spPr bwMode="gray">
            <a:xfrm rot="10800000">
              <a:off x="4422546" y="2136703"/>
              <a:ext cx="2307265" cy="1938073"/>
            </a:xfrm>
            <a:prstGeom prst="arc">
              <a:avLst>
                <a:gd name="adj1" fmla="val 11324853"/>
                <a:gd name="adj2" fmla="val 20826571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61608272-A3EA-1011-F7BE-CA81D09ABC87}"/>
                </a:ext>
              </a:extLst>
            </p:cNvPr>
            <p:cNvSpPr/>
            <p:nvPr/>
          </p:nvSpPr>
          <p:spPr bwMode="gray">
            <a:xfrm rot="11019647">
              <a:off x="1795064" y="2136703"/>
              <a:ext cx="2307265" cy="1938073"/>
            </a:xfrm>
            <a:prstGeom prst="arc">
              <a:avLst>
                <a:gd name="adj1" fmla="val 11324853"/>
                <a:gd name="adj2" fmla="val 20567824"/>
              </a:avLst>
            </a:prstGeom>
            <a:ln w="28575" cap="flat">
              <a:solidFill>
                <a:srgbClr val="009BDB"/>
              </a:solidFill>
              <a:prstDash val="solid"/>
              <a:miter lim="800000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177800" marR="0" lvl="0" indent="-17780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btfpColumnHeaderBoxText984923">
            <a:extLst>
              <a:ext uri="{FF2B5EF4-FFF2-40B4-BE49-F238E27FC236}">
                <a16:creationId xmlns:a16="http://schemas.microsoft.com/office/drawing/2014/main" id="{152F1082-1857-6BC3-D920-09E5E9C863F0}"/>
              </a:ext>
            </a:extLst>
          </p:cNvPr>
          <p:cNvSpPr txBox="1"/>
          <p:nvPr/>
        </p:nvSpPr>
        <p:spPr bwMode="gray">
          <a:xfrm>
            <a:off x="1381566" y="3084112"/>
            <a:ext cx="1012769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btfpColumnHeaderBoxText984923">
            <a:extLst>
              <a:ext uri="{FF2B5EF4-FFF2-40B4-BE49-F238E27FC236}">
                <a16:creationId xmlns:a16="http://schemas.microsoft.com/office/drawing/2014/main" id="{3CA1E75F-A1AA-C5F5-933E-B8343C1C84EF}"/>
              </a:ext>
            </a:extLst>
          </p:cNvPr>
          <p:cNvSpPr txBox="1"/>
          <p:nvPr/>
        </p:nvSpPr>
        <p:spPr bwMode="gray">
          <a:xfrm>
            <a:off x="4291300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btfpColumnHeaderBoxText984923">
            <a:extLst>
              <a:ext uri="{FF2B5EF4-FFF2-40B4-BE49-F238E27FC236}">
                <a16:creationId xmlns:a16="http://schemas.microsoft.com/office/drawing/2014/main" id="{BBA9F16F-9541-30A4-DC59-865BC60D413B}"/>
              </a:ext>
            </a:extLst>
          </p:cNvPr>
          <p:cNvSpPr txBox="1"/>
          <p:nvPr/>
        </p:nvSpPr>
        <p:spPr bwMode="gray">
          <a:xfrm>
            <a:off x="6779783" y="3080440"/>
            <a:ext cx="656702" cy="318997"/>
          </a:xfrm>
          <a:prstGeom prst="rect">
            <a:avLst/>
          </a:prstGeom>
          <a:noFill/>
        </p:spPr>
        <p:txBody>
          <a:bodyPr vert="horz" wrap="square" lIns="36036" tIns="36036" rIns="36036" bIns="36036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Steel</a:t>
            </a:r>
            <a:endParaRPr kumimoji="0" lang="en-US" sz="1600" b="1" i="0" u="none" strike="noStrike" kern="1200" cap="none" spc="0" normalizeH="0" baseline="-2500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btfpColumnHeaderBox984923">
            <a:extLst>
              <a:ext uri="{FF2B5EF4-FFF2-40B4-BE49-F238E27FC236}">
                <a16:creationId xmlns:a16="http://schemas.microsoft.com/office/drawing/2014/main" id="{75341EF0-F03B-6845-F14B-E8BA2B7F3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344300" y="1573284"/>
            <a:ext cx="7480300" cy="288219"/>
            <a:chOff x="2054792" y="3733308"/>
            <a:chExt cx="1184048" cy="288219"/>
          </a:xfrm>
        </p:grpSpPr>
        <p:sp>
          <p:nvSpPr>
            <p:cNvPr id="37" name="btfpColumnHeaderBoxText984923">
              <a:extLst>
                <a:ext uri="{FF2B5EF4-FFF2-40B4-BE49-F238E27FC236}">
                  <a16:creationId xmlns:a16="http://schemas.microsoft.com/office/drawing/2014/main" id="{BEF045CE-DC82-D477-659C-BDE9E93FA3FA}"/>
                </a:ext>
              </a:extLst>
            </p:cNvPr>
            <p:cNvSpPr txBox="1"/>
            <p:nvPr/>
          </p:nvSpPr>
          <p:spPr bwMode="gray">
            <a:xfrm>
              <a:off x="2054792" y="3733308"/>
              <a:ext cx="1184048" cy="288219"/>
            </a:xfrm>
            <a:prstGeom prst="rect">
              <a:avLst/>
            </a:prstGeom>
            <a:noFill/>
          </p:spPr>
          <p:txBody>
            <a:bodyPr vert="horz" wrap="square" lIns="36036" tIns="36036" rIns="36036" bIns="36036" rtlCol="0" anchor="b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BF-BOF ~73% of global steel production and 80% of iron and steel CO</a:t>
              </a:r>
              <a:r>
                <a:rPr kumimoji="0" 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emissions</a:t>
              </a:r>
            </a:p>
          </p:txBody>
        </p:sp>
        <p:cxnSp>
          <p:nvCxnSpPr>
            <p:cNvPr id="38" name="btfpColumnHeaderBoxLine984923">
              <a:extLst>
                <a:ext uri="{FF2B5EF4-FFF2-40B4-BE49-F238E27FC236}">
                  <a16:creationId xmlns:a16="http://schemas.microsoft.com/office/drawing/2014/main" id="{DD867970-8F0F-2D59-FCD1-F5C2BE7AD932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2054792" y="4019072"/>
              <a:ext cx="1184048" cy="0"/>
            </a:xfrm>
            <a:prstGeom prst="line">
              <a:avLst/>
            </a:prstGeom>
            <a:ln w="9525" cap="flat">
              <a:solidFill>
                <a:srgbClr val="000000"/>
              </a:solidFill>
              <a:miter lim="800000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Arc 41">
            <a:extLst>
              <a:ext uri="{FF2B5EF4-FFF2-40B4-BE49-F238E27FC236}">
                <a16:creationId xmlns:a16="http://schemas.microsoft.com/office/drawing/2014/main" id="{A14A4E6E-958E-D026-6467-DE02CC3B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4672458" y="2156334"/>
            <a:ext cx="2406372" cy="2307306"/>
          </a:xfrm>
          <a:prstGeom prst="arc">
            <a:avLst>
              <a:gd name="adj1" fmla="val 11489332"/>
              <a:gd name="adj2" fmla="val 20826571"/>
            </a:avLst>
          </a:prstGeom>
          <a:ln w="28575" cap="flat">
            <a:solidFill>
              <a:srgbClr val="A0A0A0"/>
            </a:solidFill>
            <a:prstDash val="dash"/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177800" marR="0" lvl="0" indent="-177800" algn="ctr" defTabSz="711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btfpNotesBox292759">
            <a:extLst>
              <a:ext uri="{FF2B5EF4-FFF2-40B4-BE49-F238E27FC236}">
                <a16:creationId xmlns:a16="http://schemas.microsoft.com/office/drawing/2014/main" id="{B472F104-C663-B896-DBF4-928F7FB88C76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330199" y="6109868"/>
            <a:ext cx="9326420" cy="373736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Sources: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9"/>
              </a:rPr>
              <a:t>World Steel Association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IEEFA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(2022); IEA,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1"/>
              </a:rPr>
              <a:t>Iron and Steel Technology Roadmap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(2020); Steel Technology,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2"/>
              </a:rPr>
              <a:t>Basic Oxygen Furnace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 Today,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3"/>
              </a:rPr>
              <a:t>Growth of EAF Steelmaking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Wildsight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4"/>
              </a:rPr>
              <a:t>Do We Really Need Coal to Make Steel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Credit: Mimi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Khawsam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-ang, Max de Boer, Grace Frascati, and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5"/>
              </a:rPr>
              <a:t>Gernot Wagner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(22 February 2024); share/adapt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6"/>
              </a:rPr>
              <a:t>with attribution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Contact: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7"/>
              </a:rPr>
              <a:t>gwagner@columbia.edu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2" descr="The natural gas flared off each year could supply the entire U.S. for 3  months - GIF - Imgur">
            <a:extLst>
              <a:ext uri="{FF2B5EF4-FFF2-40B4-BE49-F238E27FC236}">
                <a16:creationId xmlns:a16="http://schemas.microsoft.com/office/drawing/2014/main" id="{8157C9FE-1756-B6D1-A9C9-4459FC5F178B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724" y="2232372"/>
            <a:ext cx="2011680" cy="2011680"/>
          </a:xfrm>
          <a:prstGeom prst="ellipse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tfpCallout843070">
            <a:extLst>
              <a:ext uri="{FF2B5EF4-FFF2-40B4-BE49-F238E27FC236}">
                <a16:creationId xmlns:a16="http://schemas.microsoft.com/office/drawing/2014/main" id="{6416814D-2D98-C149-871C-6D21A8658EA7}"/>
              </a:ext>
            </a:extLst>
          </p:cNvPr>
          <p:cNvSpPr/>
          <p:nvPr/>
        </p:nvSpPr>
        <p:spPr bwMode="gray">
          <a:xfrm>
            <a:off x="602131" y="4481589"/>
            <a:ext cx="1711276" cy="761107"/>
          </a:xfrm>
          <a:prstGeom prst="wedgeRectCallout">
            <a:avLst>
              <a:gd name="adj1" fmla="val 56486"/>
              <a:gd name="adj2" fmla="val -79718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Produces 1.39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CO</a:t>
            </a:r>
            <a:r>
              <a:rPr kumimoji="0" lang="en-US" sz="10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crude steel, 40% less than BF-BOF </a:t>
            </a:r>
          </a:p>
        </p:txBody>
      </p:sp>
      <p:sp>
        <p:nvSpPr>
          <p:cNvPr id="7" name="btfpCallout843070">
            <a:extLst>
              <a:ext uri="{FF2B5EF4-FFF2-40B4-BE49-F238E27FC236}">
                <a16:creationId xmlns:a16="http://schemas.microsoft.com/office/drawing/2014/main" id="{415866B9-72E7-FA5D-CFA3-272B9513F97A}"/>
              </a:ext>
            </a:extLst>
          </p:cNvPr>
          <p:cNvSpPr/>
          <p:nvPr/>
        </p:nvSpPr>
        <p:spPr bwMode="gray">
          <a:xfrm>
            <a:off x="3435662" y="4558533"/>
            <a:ext cx="1711276" cy="607219"/>
          </a:xfrm>
          <a:prstGeom prst="wedgeRectCallout">
            <a:avLst>
              <a:gd name="adj1" fmla="val 13937"/>
              <a:gd name="adj2" fmla="val -131308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73" tIns="72073" rIns="72073" bIns="72073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Uses natural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gas, a cleaner reduction agent than coal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529762A-82D3-9E0C-8899-FE9B22640A06}"/>
              </a:ext>
            </a:extLst>
          </p:cNvPr>
          <p:cNvSpPr/>
          <p:nvPr/>
        </p:nvSpPr>
        <p:spPr bwMode="gray">
          <a:xfrm>
            <a:off x="92284" y="563751"/>
            <a:ext cx="274320" cy="27432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95304-7509-C824-0234-72B982CA6494}"/>
              </a:ext>
            </a:extLst>
          </p:cNvPr>
          <p:cNvSpPr txBox="1"/>
          <p:nvPr/>
        </p:nvSpPr>
        <p:spPr bwMode="gray">
          <a:xfrm>
            <a:off x="8377239" y="1573284"/>
            <a:ext cx="3477836" cy="1838965"/>
          </a:xfrm>
          <a:prstGeom prst="rect">
            <a:avLst/>
          </a:prstGeom>
          <a:solidFill>
            <a:srgbClr val="E3E8EE"/>
          </a:solidFill>
        </p:spPr>
        <p:txBody>
          <a:bodyPr wrap="square" lIns="137160" tIns="137160" rIns="274320" bIns="137160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250" b="1" dirty="0"/>
              <a:t>Observations</a:t>
            </a: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BF-BOF: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ore, coke, and limestone produce iron in a blast furnace, which is turned into steel in an oxygen furnace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9BD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7800" marR="0" lvl="0" indent="-177800" algn="l" defTabSz="711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EAF: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Scrap metal is melted in an EAF using electrical energy</a:t>
            </a:r>
          </a:p>
          <a:p>
            <a:pPr>
              <a:spcBef>
                <a:spcPts val="0"/>
              </a:spcBef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 DRI-EAF: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9BD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ore turns into iron using natural gas, which is then melted in an EAF to produce steel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38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" val="Boston"/>
  <p:tag name="MEKKOFORMATS" val="&lt;MekkoFormats&gt;&lt;NumberFormat DecimalSeparator=&quot;.&quot; ThousandSeparator=&quot;,&quot; NegativeNumberFormat=&quot;1&quot; /&gt;&lt;Font&gt;&lt;Output_Font_Name Default=&quot;Arial&quot; UsePPTTheme=&quot;True&quot; /&gt;&lt;/Font&gt;&lt;DateFormat CultureID=&quot;1033&quot; FormatString=&quot;M/d/yyyy&quot; /&gt;&lt;/MekkoFormats&gt;"/>
  <p:tag name="THINKCELLPRESENTATIONDONOTDELETE" val="&lt;?xml version=&quot;1.0&quot; encoding=&quot;UTF-16&quot; standalone=&quot;yes&quot;?&gt;&lt;root reqver=&quot;28224&quot;&gt;&lt;version val=&quot;3512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6dgnJRrZdoxg1j1Frfkg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kg5W0mijL1dtuMAVo3m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qIY.d94WBb9mFfQvJrHV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a9VCIhsT9lgCKJelVwG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ZySxXfpILCbgqxIPt8f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9Np._hrBF6uMiQtV0hL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sW3LJCULlj1FfFD1IxdU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5QUI9h2gX.BOyudc0rF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CgcNCG3xsQM_3j.sKo8D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ANCHORELEFT" val="True"/>
  <p:tag name="BTFPLAYOUTANCHORERIGHT" val="True"/>
  <p:tag name="BTFPLAYOUTANCHORETOP" val="True"/>
  <p:tag name="BTFPLAYOUTANCHOREBOTTOM" val="False"/>
  <p:tag name="BTFPCENTERX" val="56.44444"/>
  <p:tag name="BTFPCENTERY" val="34"/>
  <p:tag name="BTFPHEIGHT" val="392.2096"/>
  <p:tag name="BTFPWIDTH" val="588.314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ar.yTVgVRCO83rJM9wjz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uTwQL0kNkociWRnVeEQ8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FVPU2Hz3lkFQt3ohfRi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vNltlDDFRjAGEDK.HN5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qzDNJbM5IlVX.AMElPxO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2bcZJK9ENdZi0LARCGE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C5FsUOez4Ax9p0BaE2Q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1Yif0wIYIZoUZLCgYt.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OVc5Ptnjr0brQYrDmI94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3Y5xnZ08WFFNYtcy5cgV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eICdjHy2bo7kKlbN_0r7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8xOEX8q5NKpxgxeM6WfG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8uH2.HTngRnuntymkzPW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R7871EAGJ_tt9JaprLae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sK61hrZppnmz2KDFkVW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DjZ8Kh9Lvw7J7RWCmB1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g4htfmSXs5SfK6liRYU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aEPAFAgXMz1IS.aWInW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lkQNmBMOt3.M5EJ.H2K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Mg7N7LeJdO.xW8WCC3E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AWCRk1SAx8bWKZvZHtzb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4hj3e_y3xXKdnQARLnzi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.bE4sH5RoqBKnLfGsWMJ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_XaSB1KHEOKev73Eclg8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1IQDoJKyDkWhwqr92WM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xHvokSbXu4VTgkfknpf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yumPyin.3p9Cyp3chsi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WvltSAvySJqoaBk1x56u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NW73CicJAtuVxImD8Oe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CLvJMHDQscBivDZ5xyZ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Cqg47ofLmueeF0PV0AUc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7"/>
  <p:tag name="BTFPLAYOUTENABLED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CUh.j0yijzC5ZPNECAk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fiDu364D7vTQkmXlb2v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zOoKZGhQKPQOMGzhuuc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ANCHORELEFT" val="True"/>
  <p:tag name="BTFPLAYOUTANCHORERIGHT" val="True"/>
  <p:tag name="BTFPLAYOUTANCHORETOP" val="True"/>
  <p:tag name="BTFPLAYOUTANCHOREBOTTOM" val="False"/>
  <p:tag name="BTFPUNCROPPEDHEIGHT" val="488.7415"/>
  <p:tag name="BTFPUNCROPPEDWIDTH" val="732.7399"/>
  <p:tag name="BTFPCENTERX" val="50.89286"/>
  <p:tag name="BTFPCENTERY" val="30.66667"/>
  <p:tag name="BTFPHEIGHT" val="488.7415"/>
  <p:tag name="BTFPWIDTH" val="732.7399"/>
  <p:tag name="BTFPLAYOUTENABLED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1"/>
  <p:tag name="BTFPLAYOUTENABLED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7"/>
  <p:tag name="BTFPLAYOUTENABLED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RCI_NappCol4da0MbVO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JB7rRXYHb_mXJjQPCUi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ornGDJTG8sUlWdTJ68J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HN_W6W8oz1c1xpoZ_Ry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o8XEQyAfiygNgiVjbYD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RZpuICrqvkeN_vi4h4f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VRzjCrLcV7z81gsf9fR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mIOTMntYXaafvDp5NMY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1yVQFWzmzOhMscojxt5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aSYt1W5RH36aPfwID3E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zZmXDVU6AbIme2jYEzq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HkIrejiBIt0dJlLxYOJ6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hvLUostZ6uawouW8ZwP6w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7zTkCTrEBC.yzZcEYZzk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9tCa6ciodMXIeZePYd5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uwg7q80B1wGXVQxnoA8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AFPbyW6jlSVA2Xz9r0I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W3gxkCiFXvJsugCA24Cp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wBoXDL9FcOJ78ZKZ6VO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HPYe_oIrvCgu.eDNszwF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U95tKuK5UbA3V0Ppja8u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_in6kh2ixiQ77NF6kBG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EEnmz9XRVjGMkKjli4kV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_vqczsd6eriAysJq_Zd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nXQg0rzUYh.oV2ap0_y3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1ZFsHp_iRSBy3iX8Ijy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_IW8ZEhFDUxZQkonEur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JkmkgEWQtiqfmztZKIMs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_F2WIE7RNIWlsz_OEtic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n5zJ6LoKTJKKu8.l5ae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kiNlFGdHIfG7xSz8D2a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ZaHU1AIXiJ2kCGJSesLw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M2C1uEPgDPTE5KLjcED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F6aGiknDMqZHfvsJxYJ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OBtxuSj3rfzzMCnTELZ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eenSgCH5pSLFJDHyv3z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XVowV7qENie1qaZdwca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Uq7WjBTIzD5zO_aOv7JY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xNSQY2PtTiS.5KyNncO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vZDX0Wg.5hiOfDtyenej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.Q5MYXpugN.J0VweXPBe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L7vJbt1ZGOEm2R7fNNd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_notiPbYuAz.5TJEkCt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5"/>
  <p:tag name="BTFPLAYOUTENABLED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4wOAv37TOmni2VuB1ap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ANCHORELEFT" val="True"/>
  <p:tag name="BTFPLAYOUTANCHORERIGHT" val="True"/>
  <p:tag name="BTFPLAYOUTANCHORETOP" val="True"/>
  <p:tag name="BTFPLAYOUTANCHOREBOTTOM" val="False"/>
  <p:tag name="BTFPCENTERX" val="56.44444"/>
  <p:tag name="BTFPCENTERY" val="34"/>
  <p:tag name="BTFPHEIGHT" val="392.2096"/>
  <p:tag name="BTFPWIDTH" val="588.314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8fbII8aTdsVRcE9_Qeny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tFpWVNmPWeVzQQAMyIz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BeAe2IL_2d0yjGYVAWC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pERErQcuQ9kCRlRVKN_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HE1hMC9ww5.Cm3_BatO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341R13i_RnPtkyBqbpG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cVOfJcuW6jN7.NiNxqsf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y7vw8sSZfbZFrhkgJ8X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gjJ2gaNCaWRthQNZlIn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hgu534zK.O_DLrqjw0Q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oQ2uudN.UibfogAdJcN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db2OrGINPy7T0T3sc__l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ZjkKOHF65toddhPL3FZ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D3HdwDz4ZRV9iXE0ejG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6jfUNMz82GS_RwXGfzi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iHgnzzjOcI2sGJoEQwI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y3IEKjEOSSs6KJHJNC_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oVRjAqM0Pt0GDTdcWtiU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0kg11aXfRdwwMJfhsyS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vPPdPfvvhMbVJ9w7HWI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K3c3PvXJXygML283WMw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kbbPVbHVQNrGZnHrgAjX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Va4wUBAeH_4.vwRZvz0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_MAWfLQzaao0zA20v8k0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rXjdaUS3VcGxG240rZ7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_r67ix21tWcMC64w9Mj1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bMbhSrymSX2TIg1hrZE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8L59SDcMAzPDv_PWmnW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Vc.bp5slq6.vG5G__Cgy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d81TkEWydA6qRJCWKWB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NkbLu9JoyBnAfKh7t0Q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R34i7RmoeyU0PuI4w2b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xk0g0SRTfOmdvcSn_SW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2_NWbkbiliSF_5o4oKmI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3qDvMNV6LHhVAH6ez8B9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pT0JhlrXpaPgTRtZWtS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tmQOHBSDKxh4ghr0Xxi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eeJ8emcl9VWS8Qe51PJd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Ra.25IYUGF96JhWWUvB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6cyX3EUx96eY8Ui4olpV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UzxNnofL3GxRBohYtTc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B3ZtKuLLPDeqLf70HG4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4kcFpr05cowDhshFpYT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1Yxv.jSr.O4RJFZJA46X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7Oq4FTI3OMfRnoKQdfhe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COLUMNS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5bhCae.i4qUXmRnJ.S1O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ZUajnPq8W00zsrrjJAi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flAKD7vhgerlb8xo8jHH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KWaCNAhHEoOmaLGr8Uq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h5td0sj_onVjNa22i4s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D4_6wzkv3vBxuEXb4Y_W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5O4KhjJ_2KvpBzhA2Iz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aBSyp8TzKuwJBtbUiIFD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JUMBjxz391Cohb163aC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9ftWZzUAC6XQDkmHKT.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AyNP1DWmSHEQSi5I7Pf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Le4Ps0ZdvWRC.Wce.yB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TawplZadzP80jHtELTmS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UdgiQk_IvMqvUAGtIu.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hZcPZPZRVeASXuiU5aY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iBf.e4y.C1uA_tY_vEFZ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hpGI6zTk1aFa.zh_d9lT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WtEu33jPbeC29YRp7bMX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.5ULo9_uLWc8.lo408o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QucZY77UWjh24.8UsoD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3"/>
  <p:tag name="BTFPLAYOUTENABLED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bs.fYiB2Z5sFau7X08l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kiIKUTqTYJv7fOLiG0D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YalU9vHmJdbtTr_Bw0AT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fy_VI7tKwf2AgzpI59p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U2zSax0Lp7Mv2G97qcK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MTyWxyy0p_8Kh30GKci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6ZTfhg9RrIRIfFTxYbiJ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KcA7FzLf10ZKPhHkl0Nv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4"/>
  <p:tag name="BTFPLAYOUTENABLED" val="0"/>
</p:tagLst>
</file>

<file path=ppt/theme/theme1.xml><?xml version="1.0" encoding="utf-8"?>
<a:theme xmlns:a="http://schemas.openxmlformats.org/drawingml/2006/main" name="Bain Core">
  <a:themeElements>
    <a:clrScheme name="CBS Color Scheme">
      <a:dk1>
        <a:srgbClr val="000000"/>
      </a:dk1>
      <a:lt1>
        <a:srgbClr val="FFFFFF"/>
      </a:lt1>
      <a:dk2>
        <a:srgbClr val="D6D6D6"/>
      </a:dk2>
      <a:lt2>
        <a:srgbClr val="5C5C5C"/>
      </a:lt2>
      <a:accent1>
        <a:srgbClr val="009BDB"/>
      </a:accent1>
      <a:accent2>
        <a:srgbClr val="002230"/>
      </a:accent2>
      <a:accent3>
        <a:srgbClr val="805BC9"/>
      </a:accent3>
      <a:accent4>
        <a:srgbClr val="A73DA7"/>
      </a:accent4>
      <a:accent5>
        <a:srgbClr val="D0227C"/>
      </a:accent5>
      <a:accent6>
        <a:srgbClr val="34A398"/>
      </a:accent6>
      <a:hlink>
        <a:srgbClr val="46647B"/>
      </a:hlink>
      <a:folHlink>
        <a:srgbClr val="7891A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9525">
          <a:solidFill>
            <a:schemeClr val="tx1"/>
          </a:solidFill>
        </a:ln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indent="0" algn="ctr">
          <a:buNone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 cap="flat">
          <a:solidFill>
            <a:schemeClr val="tx1"/>
          </a:solidFill>
          <a:miter lim="800000"/>
          <a:tailEnd type="none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lIns="36000" tIns="36000" rIns="36000" bIns="36000" rtlCol="0">
        <a:spAutoFit/>
      </a:bodyPr>
      <a:lstStyle>
        <a:defPPr marL="0" indent="0">
          <a:buNone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in Core On Screen Show (16_9).potx" id="{BF16324A-100D-43A3-989B-06855AF3057C}" vid="{05E5CB01-ABF8-49A0-9EED-8A582D469C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30261</TotalTime>
  <Words>4784</Words>
  <Application>Microsoft Office PowerPoint</Application>
  <PresentationFormat>Widescreen</PresentationFormat>
  <Paragraphs>489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</vt:lpstr>
      <vt:lpstr>Bain Core</vt:lpstr>
      <vt:lpstr>think-cell Slide</vt:lpstr>
      <vt:lpstr>Decarbonizing Steel Overview</vt:lpstr>
      <vt:lpstr>Steel sector overview:  The problem</vt:lpstr>
      <vt:lpstr>Key messages Steel sector overview</vt:lpstr>
      <vt:lpstr>Steel sector scope 1 and 2 emissions are ~10% of global emissions</vt:lpstr>
      <vt:lpstr>Global steel emissions have more than doubled since 2000, with emission growth decoupled from production growth after 2016</vt:lpstr>
      <vt:lpstr>Crude steel is now produced through three main methods that all emit CO2:</vt:lpstr>
      <vt:lpstr>Of three main steelmaking methods, blast furnace-basic oxygen furnace  (BF-BOF) is the cheapest, most popular, and most polluting</vt:lpstr>
      <vt:lpstr>Of the three main steelmaking methods, scrap electric arc furnace (EAF) is the cleanest, though limited by the scarcity of scrap material</vt:lpstr>
      <vt:lpstr>Of the three main steelmaking methods, natural gas-based direct reduced iron-electric arc furnace (NG DRI-EAF) is the most expensive and least used</vt:lpstr>
      <vt:lpstr>At present, crude steel is produced through three main methods that all emit CO2: BF-BOF, scrap EAF, and NG DRI-EAF</vt:lpstr>
      <vt:lpstr>Steel Decarbonization Technologies</vt:lpstr>
      <vt:lpstr>Key messages Steel decarbonization technologies</vt:lpstr>
      <vt:lpstr>Most steel production uses BF-BOF, scrap EAF, and NG DRI-EAF, with Green H2 DRI-EAF, iron ore electrolysis, and CCUS technologies emerging </vt:lpstr>
      <vt:lpstr>Green H2 DRI-EAF is an emerging technology using green hydrogen instead of natural gas as an iron ore reductant with standard electric arc furnaces</vt:lpstr>
      <vt:lpstr>Iron ore electrolysis is an emerging technology that uses an electric current to drive a chemical reaction, producing molten iron or pure solid iron  </vt:lpstr>
      <vt:lpstr>Carbon capture, utilization, and storage (CCUS) is an emerging technology that reduces steel’s carbon footprint by capturing released CO2</vt:lpstr>
      <vt:lpstr>Green H2, electrolysis, and CCUS could reduce steelmaking CO2 emissions by over 85% if implemented at scale</vt:lpstr>
      <vt:lpstr>Green H2, electrolysis, and CCUS could reduce steelmaking CO2 emissions by over 85% if implemented at scale</vt:lpstr>
      <vt:lpstr>Steel decarbonization technologies, however, often come with a green premium and require large amounts of green energy</vt:lpstr>
      <vt:lpstr>Other transitional decarbonization technologies take less time and effort to implement but have lower decarbonization potential</vt:lpstr>
      <vt:lpstr>Adoption trends &amp; obstacles</vt:lpstr>
      <vt:lpstr>Key messages Steel’s future</vt:lpstr>
      <vt:lpstr>Appendix</vt:lpstr>
      <vt:lpstr>Glossary</vt:lpstr>
    </vt:vector>
  </TitlesOfParts>
  <Company>Bain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de Boer</dc:creator>
  <cp:lastModifiedBy>Gernot Wagner</cp:lastModifiedBy>
  <cp:revision>1702</cp:revision>
  <cp:lastPrinted>2017-02-15T14:23:56Z</cp:lastPrinted>
  <dcterms:created xsi:type="dcterms:W3CDTF">2023-06-12T14:35:38Z</dcterms:created>
  <dcterms:modified xsi:type="dcterms:W3CDTF">2024-03-16T11:20:09Z</dcterms:modified>
</cp:coreProperties>
</file>